
<file path=[Content_Types].xml><?xml version="1.0" encoding="utf-8"?>
<Types xmlns="http://schemas.openxmlformats.org/package/2006/content-types">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22"/>
  </p:notesMasterIdLst>
  <p:sldIdLst>
    <p:sldId id="302" r:id="rId6"/>
    <p:sldId id="323" r:id="rId7"/>
    <p:sldId id="333" r:id="rId8"/>
    <p:sldId id="314" r:id="rId9"/>
    <p:sldId id="315" r:id="rId10"/>
    <p:sldId id="338" r:id="rId11"/>
    <p:sldId id="319" r:id="rId12"/>
    <p:sldId id="320" r:id="rId13"/>
    <p:sldId id="322" r:id="rId14"/>
    <p:sldId id="336" r:id="rId15"/>
    <p:sldId id="337" r:id="rId16"/>
    <p:sldId id="334" r:id="rId17"/>
    <p:sldId id="326" r:id="rId18"/>
    <p:sldId id="325" r:id="rId19"/>
    <p:sldId id="291" r:id="rId20"/>
    <p:sldId id="335" r:id="rId21"/>
  </p:sldIdLst>
  <p:sldSz cx="12192000" cy="6858000"/>
  <p:notesSz cx="6797675" cy="9926638"/>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arlotte Printz" initials="CP" lastIdx="9" clrIdx="0">
    <p:extLst>
      <p:ext uri="{19B8F6BF-5375-455C-9EA6-DF929625EA0E}">
        <p15:presenceInfo xmlns:p15="http://schemas.microsoft.com/office/powerpoint/2012/main" userId="S::Charlotte.Printz@in.se::a5988b4b-71d2-4a73-b054-449da8e5960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D7599"/>
    <a:srgbClr val="A3B0C6"/>
    <a:srgbClr val="D9766A"/>
    <a:srgbClr val="6E902D"/>
    <a:srgbClr val="8095B2"/>
    <a:srgbClr val="DC8175"/>
    <a:srgbClr val="CA363A"/>
    <a:srgbClr val="E2948A"/>
    <a:srgbClr val="B5BE88"/>
    <a:srgbClr val="D3D3D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00" autoAdjust="0"/>
    <p:restoredTop sz="78281" autoAdjust="0"/>
  </p:normalViewPr>
  <p:slideViewPr>
    <p:cSldViewPr snapToGrid="0" showGuides="1">
      <p:cViewPr varScale="1">
        <p:scale>
          <a:sx n="85" d="100"/>
          <a:sy n="85" d="100"/>
        </p:scale>
        <p:origin x="1344" y="16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commentAuthors" Target="commentAuthors.xml"/><Relationship Id="rId28" Type="http://schemas.microsoft.com/office/2016/11/relationships/changesInfo" Target="changesInfos/changesInfo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notesMaster" Target="notesMasters/notesMaster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nika Marmbrandt" userId="1a7d95d5-7b80-4aed-9f81-932cfeb4708a" providerId="ADAL" clId="{676DD1A3-6312-9846-BC60-7EC44EBF2186}"/>
    <pc:docChg chg="modSld">
      <pc:chgData name="Annika Marmbrandt" userId="1a7d95d5-7b80-4aed-9f81-932cfeb4708a" providerId="ADAL" clId="{676DD1A3-6312-9846-BC60-7EC44EBF2186}" dt="2021-11-10T13:16:41.157" v="1" actId="20577"/>
      <pc:docMkLst>
        <pc:docMk/>
      </pc:docMkLst>
      <pc:sldChg chg="modSp mod">
        <pc:chgData name="Annika Marmbrandt" userId="1a7d95d5-7b80-4aed-9f81-932cfeb4708a" providerId="ADAL" clId="{676DD1A3-6312-9846-BC60-7EC44EBF2186}" dt="2021-11-10T13:16:41.157" v="1" actId="20577"/>
        <pc:sldMkLst>
          <pc:docMk/>
          <pc:sldMk cId="2583338874" sldId="338"/>
        </pc:sldMkLst>
        <pc:spChg chg="mod">
          <ac:chgData name="Annika Marmbrandt" userId="1a7d95d5-7b80-4aed-9f81-932cfeb4708a" providerId="ADAL" clId="{676DD1A3-6312-9846-BC60-7EC44EBF2186}" dt="2021-11-10T13:16:41.157" v="1" actId="20577"/>
          <ac:spMkLst>
            <pc:docMk/>
            <pc:sldMk cId="2583338874" sldId="338"/>
            <ac:spMk id="10" creationId="{E2290E4A-8B78-427B-95B5-7664F3584D6D}"/>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kalkylblad.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Blad1!$B$1</c:f>
              <c:strCache>
                <c:ptCount val="1"/>
                <c:pt idx="0">
                  <c:v>Serie 1</c:v>
                </c:pt>
              </c:strCache>
            </c:strRef>
          </c:tx>
          <c:spPr>
            <a:solidFill>
              <a:srgbClr val="6E902D"/>
            </a:solidFill>
            <a:ln>
              <a:noFill/>
            </a:ln>
            <a:effectLst/>
          </c:spPr>
          <c:invertIfNegative val="0"/>
          <c:cat>
            <c:strRef>
              <c:f>Blad1!$A$2:$A$7</c:f>
              <c:strCache>
                <c:ptCount val="6"/>
                <c:pt idx="0">
                  <c:v>Kategori 1</c:v>
                </c:pt>
                <c:pt idx="1">
                  <c:v>Kategori 2</c:v>
                </c:pt>
                <c:pt idx="2">
                  <c:v>Kategori 3</c:v>
                </c:pt>
                <c:pt idx="3">
                  <c:v>Kategori 4</c:v>
                </c:pt>
                <c:pt idx="4">
                  <c:v>Kat 6</c:v>
                </c:pt>
                <c:pt idx="5">
                  <c:v>Kat 6</c:v>
                </c:pt>
              </c:strCache>
            </c:strRef>
          </c:cat>
          <c:val>
            <c:numRef>
              <c:f>Blad1!$B$2:$B$7</c:f>
              <c:numCache>
                <c:formatCode>General</c:formatCode>
                <c:ptCount val="6"/>
                <c:pt idx="0">
                  <c:v>100</c:v>
                </c:pt>
                <c:pt idx="1">
                  <c:v>90</c:v>
                </c:pt>
                <c:pt idx="2">
                  <c:v>85</c:v>
                </c:pt>
                <c:pt idx="3">
                  <c:v>80</c:v>
                </c:pt>
                <c:pt idx="4">
                  <c:v>70</c:v>
                </c:pt>
                <c:pt idx="5">
                  <c:v>65</c:v>
                </c:pt>
              </c:numCache>
            </c:numRef>
          </c:val>
          <c:extLst>
            <c:ext xmlns:c16="http://schemas.microsoft.com/office/drawing/2014/chart" uri="{C3380CC4-5D6E-409C-BE32-E72D297353CC}">
              <c16:uniqueId val="{00000000-4627-40B3-8EA0-CEB4ABC877C6}"/>
            </c:ext>
          </c:extLst>
        </c:ser>
        <c:ser>
          <c:idx val="1"/>
          <c:order val="1"/>
          <c:tx>
            <c:strRef>
              <c:f>Blad1!$C$1</c:f>
              <c:strCache>
                <c:ptCount val="1"/>
                <c:pt idx="0">
                  <c:v>Serie 2</c:v>
                </c:pt>
              </c:strCache>
            </c:strRef>
          </c:tx>
          <c:spPr>
            <a:solidFill>
              <a:srgbClr val="DC8175"/>
            </a:solidFill>
            <a:ln>
              <a:noFill/>
            </a:ln>
            <a:effectLst/>
          </c:spPr>
          <c:invertIfNegative val="0"/>
          <c:cat>
            <c:strRef>
              <c:f>Blad1!$A$2:$A$7</c:f>
              <c:strCache>
                <c:ptCount val="6"/>
                <c:pt idx="0">
                  <c:v>Kategori 1</c:v>
                </c:pt>
                <c:pt idx="1">
                  <c:v>Kategori 2</c:v>
                </c:pt>
                <c:pt idx="2">
                  <c:v>Kategori 3</c:v>
                </c:pt>
                <c:pt idx="3">
                  <c:v>Kategori 4</c:v>
                </c:pt>
                <c:pt idx="4">
                  <c:v>Kat 6</c:v>
                </c:pt>
                <c:pt idx="5">
                  <c:v>Kat 6</c:v>
                </c:pt>
              </c:strCache>
            </c:strRef>
          </c:cat>
          <c:val>
            <c:numRef>
              <c:f>Blad1!$C$2:$C$7</c:f>
              <c:numCache>
                <c:formatCode>General</c:formatCode>
                <c:ptCount val="6"/>
                <c:pt idx="0">
                  <c:v>-70</c:v>
                </c:pt>
                <c:pt idx="1">
                  <c:v>-75</c:v>
                </c:pt>
                <c:pt idx="2">
                  <c:v>-80</c:v>
                </c:pt>
                <c:pt idx="3">
                  <c:v>-75</c:v>
                </c:pt>
                <c:pt idx="4">
                  <c:v>-75</c:v>
                </c:pt>
                <c:pt idx="5">
                  <c:v>-70</c:v>
                </c:pt>
              </c:numCache>
            </c:numRef>
          </c:val>
          <c:extLst>
            <c:ext xmlns:c16="http://schemas.microsoft.com/office/drawing/2014/chart" uri="{C3380CC4-5D6E-409C-BE32-E72D297353CC}">
              <c16:uniqueId val="{00000001-4627-40B3-8EA0-CEB4ABC877C6}"/>
            </c:ext>
          </c:extLst>
        </c:ser>
        <c:dLbls>
          <c:showLegendKey val="0"/>
          <c:showVal val="0"/>
          <c:showCatName val="0"/>
          <c:showSerName val="0"/>
          <c:showPercent val="0"/>
          <c:showBubbleSize val="0"/>
        </c:dLbls>
        <c:gapWidth val="100"/>
        <c:overlap val="100"/>
        <c:axId val="1521065903"/>
        <c:axId val="1521073391"/>
      </c:barChart>
      <c:catAx>
        <c:axId val="1521065903"/>
        <c:scaling>
          <c:orientation val="minMax"/>
        </c:scaling>
        <c:delete val="1"/>
        <c:axPos val="b"/>
        <c:numFmt formatCode="General" sourceLinked="1"/>
        <c:majorTickMark val="none"/>
        <c:minorTickMark val="none"/>
        <c:tickLblPos val="nextTo"/>
        <c:crossAx val="1521073391"/>
        <c:crosses val="autoZero"/>
        <c:auto val="1"/>
        <c:lblAlgn val="ctr"/>
        <c:lblOffset val="100"/>
        <c:noMultiLvlLbl val="0"/>
      </c:catAx>
      <c:valAx>
        <c:axId val="1521073391"/>
        <c:scaling>
          <c:orientation val="minMax"/>
        </c:scaling>
        <c:delete val="1"/>
        <c:axPos val="l"/>
        <c:numFmt formatCode="General" sourceLinked="1"/>
        <c:majorTickMark val="none"/>
        <c:minorTickMark val="none"/>
        <c:tickLblPos val="nextTo"/>
        <c:crossAx val="1521065903"/>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sv-SE"/>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1464E16-531D-499F-9DFD-FA55EFA33D86}" type="doc">
      <dgm:prSet loTypeId="urn:microsoft.com/office/officeart/2005/8/layout/bProcess4" loCatId="process" qsTypeId="urn:microsoft.com/office/officeart/2005/8/quickstyle/simple1" qsCatId="simple" csTypeId="urn:microsoft.com/office/officeart/2005/8/colors/accent1_2" csCatId="accent1" phldr="1"/>
      <dgm:spPr/>
      <dgm:t>
        <a:bodyPr/>
        <a:lstStyle/>
        <a:p>
          <a:endParaRPr lang="sv-SE"/>
        </a:p>
      </dgm:t>
    </dgm:pt>
    <dgm:pt modelId="{C21529F1-2B1C-4BA4-97E1-751558FA78D8}">
      <dgm:prSet phldrT="[Text]" custT="1"/>
      <dgm:spPr>
        <a:solidFill>
          <a:srgbClr val="8095B2"/>
        </a:solidFill>
      </dgm:spPr>
      <dgm:t>
        <a:bodyPr/>
        <a:lstStyle/>
        <a:p>
          <a:r>
            <a:rPr lang="sv-SE" sz="1400" b="1" dirty="0"/>
            <a:t>Inledande arbete</a:t>
          </a:r>
        </a:p>
        <a:p>
          <a:r>
            <a:rPr lang="sv-SE" sz="1200" dirty="0"/>
            <a:t>- Energi- och miljömål</a:t>
          </a:r>
        </a:p>
        <a:p>
          <a:r>
            <a:rPr lang="sv-SE" sz="1200" dirty="0"/>
            <a:t>- Lönsamhetskrav</a:t>
          </a:r>
        </a:p>
        <a:p>
          <a:r>
            <a:rPr lang="sv-SE" sz="1200" dirty="0"/>
            <a:t>- Politisk förankring</a:t>
          </a:r>
        </a:p>
      </dgm:t>
    </dgm:pt>
    <dgm:pt modelId="{A2994D39-F04A-4D07-834D-ED6AB0F07493}" type="parTrans" cxnId="{98B91CA9-25CF-4129-BCFE-15470F0168A7}">
      <dgm:prSet/>
      <dgm:spPr/>
      <dgm:t>
        <a:bodyPr/>
        <a:lstStyle/>
        <a:p>
          <a:endParaRPr lang="sv-SE"/>
        </a:p>
      </dgm:t>
    </dgm:pt>
    <dgm:pt modelId="{031A0B1E-6068-4686-AA61-11A957E60798}" type="sibTrans" cxnId="{98B91CA9-25CF-4129-BCFE-15470F0168A7}">
      <dgm:prSet/>
      <dgm:spPr>
        <a:noFill/>
      </dgm:spPr>
      <dgm:t>
        <a:bodyPr/>
        <a:lstStyle/>
        <a:p>
          <a:endParaRPr lang="sv-SE"/>
        </a:p>
      </dgm:t>
    </dgm:pt>
    <dgm:pt modelId="{82F065E2-FA66-4B65-B712-392534D7A651}">
      <dgm:prSet phldrT="[Text]" custT="1"/>
      <dgm:spPr>
        <a:solidFill>
          <a:srgbClr val="8095B2"/>
        </a:solidFill>
      </dgm:spPr>
      <dgm:t>
        <a:bodyPr/>
        <a:lstStyle/>
        <a:p>
          <a:r>
            <a:rPr lang="sv-SE" sz="1400" b="1" dirty="0"/>
            <a:t>Bygg teamet</a:t>
          </a:r>
        </a:p>
        <a:p>
          <a:r>
            <a:rPr lang="sv-SE" sz="1200" dirty="0"/>
            <a:t>Projektledare, fastighetschef, driftsansvarig, upphandlare, etc</a:t>
          </a:r>
        </a:p>
      </dgm:t>
    </dgm:pt>
    <dgm:pt modelId="{96DE8C9B-2AF7-4CBF-8877-3D0B96178676}" type="parTrans" cxnId="{204B7079-EFC6-4EF5-B394-788FE6A92621}">
      <dgm:prSet/>
      <dgm:spPr/>
      <dgm:t>
        <a:bodyPr/>
        <a:lstStyle/>
        <a:p>
          <a:endParaRPr lang="sv-SE"/>
        </a:p>
      </dgm:t>
    </dgm:pt>
    <dgm:pt modelId="{A4413B76-112E-461B-8E16-87DB10484F8F}" type="sibTrans" cxnId="{204B7079-EFC6-4EF5-B394-788FE6A92621}">
      <dgm:prSet/>
      <dgm:spPr>
        <a:noFill/>
      </dgm:spPr>
      <dgm:t>
        <a:bodyPr/>
        <a:lstStyle/>
        <a:p>
          <a:endParaRPr lang="sv-SE"/>
        </a:p>
      </dgm:t>
    </dgm:pt>
    <dgm:pt modelId="{5357037E-F4A0-4AD9-AD64-BBE96589DE92}">
      <dgm:prSet phldrT="[Text]" custT="1"/>
      <dgm:spPr>
        <a:solidFill>
          <a:srgbClr val="6E902D"/>
        </a:solidFill>
      </dgm:spPr>
      <dgm:t>
        <a:bodyPr/>
        <a:lstStyle/>
        <a:p>
          <a:r>
            <a:rPr lang="sv-SE" sz="1400" b="1" dirty="0"/>
            <a:t>Anbudsförfrågan</a:t>
          </a:r>
          <a:endParaRPr lang="sv-SE" sz="1300" b="1" dirty="0"/>
        </a:p>
        <a:p>
          <a:r>
            <a:rPr lang="sv-SE" sz="1300" dirty="0"/>
            <a:t>- Kompetenskrav</a:t>
          </a:r>
        </a:p>
        <a:p>
          <a:r>
            <a:rPr lang="sv-SE" sz="1300" dirty="0"/>
            <a:t>- Referenser</a:t>
          </a:r>
        </a:p>
        <a:p>
          <a:r>
            <a:rPr lang="sv-SE" sz="1300" dirty="0"/>
            <a:t>- Priser</a:t>
          </a:r>
        </a:p>
      </dgm:t>
    </dgm:pt>
    <dgm:pt modelId="{669B9B8C-F111-4A18-AF30-F6903CF7D97D}" type="parTrans" cxnId="{2D48DB5C-5AB1-4891-909D-38843EE85EFF}">
      <dgm:prSet/>
      <dgm:spPr/>
      <dgm:t>
        <a:bodyPr/>
        <a:lstStyle/>
        <a:p>
          <a:endParaRPr lang="sv-SE"/>
        </a:p>
      </dgm:t>
    </dgm:pt>
    <dgm:pt modelId="{71ABC400-DEAC-4CCD-9D8B-14A1145A5AA7}" type="sibTrans" cxnId="{2D48DB5C-5AB1-4891-909D-38843EE85EFF}">
      <dgm:prSet/>
      <dgm:spPr>
        <a:noFill/>
      </dgm:spPr>
      <dgm:t>
        <a:bodyPr/>
        <a:lstStyle/>
        <a:p>
          <a:endParaRPr lang="sv-SE"/>
        </a:p>
      </dgm:t>
    </dgm:pt>
    <dgm:pt modelId="{9DC2821A-4BB1-4944-B0BC-8B6BB9733109}">
      <dgm:prSet phldrT="[Text]" custT="1"/>
      <dgm:spPr>
        <a:solidFill>
          <a:srgbClr val="6E902D"/>
        </a:solidFill>
      </dgm:spPr>
      <dgm:t>
        <a:bodyPr/>
        <a:lstStyle/>
        <a:p>
          <a:r>
            <a:rPr lang="sv-SE" sz="1400" b="1" dirty="0"/>
            <a:t>Utvärdering</a:t>
          </a:r>
          <a:endParaRPr lang="sv-SE" sz="1300" b="1" dirty="0"/>
        </a:p>
        <a:p>
          <a:r>
            <a:rPr lang="sv-SE" sz="1300" dirty="0"/>
            <a:t>Fokus på kompetens och erfarenhet</a:t>
          </a:r>
        </a:p>
      </dgm:t>
    </dgm:pt>
    <dgm:pt modelId="{9F43C5F3-E0F0-417D-991A-988F8234E279}" type="parTrans" cxnId="{C585896F-56FF-4888-AEEF-4C90DD018C9A}">
      <dgm:prSet/>
      <dgm:spPr/>
      <dgm:t>
        <a:bodyPr/>
        <a:lstStyle/>
        <a:p>
          <a:endParaRPr lang="sv-SE"/>
        </a:p>
      </dgm:t>
    </dgm:pt>
    <dgm:pt modelId="{41CE495A-183B-4090-B5F7-B2185E1A90F0}" type="sibTrans" cxnId="{C585896F-56FF-4888-AEEF-4C90DD018C9A}">
      <dgm:prSet/>
      <dgm:spPr>
        <a:noFill/>
      </dgm:spPr>
      <dgm:t>
        <a:bodyPr/>
        <a:lstStyle/>
        <a:p>
          <a:endParaRPr lang="sv-SE"/>
        </a:p>
      </dgm:t>
    </dgm:pt>
    <dgm:pt modelId="{760938E1-65C3-409A-8DE7-387015128778}">
      <dgm:prSet phldrT="[Text]" custT="1"/>
      <dgm:spPr>
        <a:solidFill>
          <a:srgbClr val="6E902D"/>
        </a:solidFill>
      </dgm:spPr>
      <dgm:t>
        <a:bodyPr/>
        <a:lstStyle/>
        <a:p>
          <a:r>
            <a:rPr lang="sv-SE" sz="1400" b="1" dirty="0"/>
            <a:t>Avtal</a:t>
          </a:r>
          <a:endParaRPr lang="sv-SE" sz="1300" b="1" dirty="0"/>
        </a:p>
        <a:p>
          <a:r>
            <a:rPr lang="sv-SE" sz="1300" dirty="0"/>
            <a:t>- Energikartläggning</a:t>
          </a:r>
        </a:p>
        <a:p>
          <a:r>
            <a:rPr lang="sv-SE" sz="1300" dirty="0"/>
            <a:t>- Samverkansavtal</a:t>
          </a:r>
        </a:p>
        <a:p>
          <a:r>
            <a:rPr lang="sv-SE" sz="1300" dirty="0"/>
            <a:t>- Entreprenadkontrakt</a:t>
          </a:r>
        </a:p>
      </dgm:t>
    </dgm:pt>
    <dgm:pt modelId="{3B8D2310-9B15-4D2E-AF0A-A3A5A1F45512}" type="parTrans" cxnId="{0112131F-C60F-45A3-A3D6-5176954FA4D6}">
      <dgm:prSet/>
      <dgm:spPr/>
      <dgm:t>
        <a:bodyPr/>
        <a:lstStyle/>
        <a:p>
          <a:endParaRPr lang="sv-SE"/>
        </a:p>
      </dgm:t>
    </dgm:pt>
    <dgm:pt modelId="{7B493EAC-5BA4-45B5-8EC4-2241BED5589B}" type="sibTrans" cxnId="{0112131F-C60F-45A3-A3D6-5176954FA4D6}">
      <dgm:prSet/>
      <dgm:spPr>
        <a:noFill/>
      </dgm:spPr>
      <dgm:t>
        <a:bodyPr/>
        <a:lstStyle/>
        <a:p>
          <a:endParaRPr lang="sv-SE"/>
        </a:p>
      </dgm:t>
    </dgm:pt>
    <dgm:pt modelId="{AE37E863-3439-4897-9972-A06139097161}">
      <dgm:prSet phldrT="[Text]" custT="1"/>
      <dgm:spPr>
        <a:solidFill>
          <a:srgbClr val="DC8175"/>
        </a:solidFill>
      </dgm:spPr>
      <dgm:t>
        <a:bodyPr/>
        <a:lstStyle/>
        <a:p>
          <a:r>
            <a:rPr lang="sv-SE" sz="1400" b="1" dirty="0"/>
            <a:t>Steg 1</a:t>
          </a:r>
        </a:p>
        <a:p>
          <a:r>
            <a:rPr lang="sv-SE" sz="1200" dirty="0"/>
            <a:t>Energikartläggning i en eller flera byggnader</a:t>
          </a:r>
        </a:p>
      </dgm:t>
    </dgm:pt>
    <dgm:pt modelId="{34A60290-D845-4480-85A0-D997FD430A64}" type="parTrans" cxnId="{7DBA883B-664F-4D04-9AFD-5D1B683ADE39}">
      <dgm:prSet/>
      <dgm:spPr/>
      <dgm:t>
        <a:bodyPr/>
        <a:lstStyle/>
        <a:p>
          <a:endParaRPr lang="sv-SE"/>
        </a:p>
      </dgm:t>
    </dgm:pt>
    <dgm:pt modelId="{0A9B2611-4E69-4BA8-98AC-BE6CEC8E6713}" type="sibTrans" cxnId="{7DBA883B-664F-4D04-9AFD-5D1B683ADE39}">
      <dgm:prSet/>
      <dgm:spPr>
        <a:noFill/>
      </dgm:spPr>
      <dgm:t>
        <a:bodyPr/>
        <a:lstStyle/>
        <a:p>
          <a:endParaRPr lang="sv-SE"/>
        </a:p>
      </dgm:t>
    </dgm:pt>
    <dgm:pt modelId="{0E9EFA96-8967-45A3-920E-BA557F19E9DA}">
      <dgm:prSet phldrT="[Text]" custT="1"/>
      <dgm:spPr>
        <a:solidFill>
          <a:srgbClr val="DC8175"/>
        </a:solidFill>
      </dgm:spPr>
      <dgm:t>
        <a:bodyPr/>
        <a:lstStyle/>
        <a:p>
          <a:r>
            <a:rPr lang="sv-SE" sz="1400" b="1" dirty="0"/>
            <a:t>Steg 2 – Option 1</a:t>
          </a:r>
        </a:p>
        <a:p>
          <a:r>
            <a:rPr lang="sv-SE" sz="1200" dirty="0"/>
            <a:t>Genomförande av överenskomna åtgärder</a:t>
          </a:r>
        </a:p>
      </dgm:t>
    </dgm:pt>
    <dgm:pt modelId="{28534872-ACE5-46AF-88A9-D6520396F9F6}" type="parTrans" cxnId="{F6B7C2FB-2F59-4564-B94C-F4461B2430C6}">
      <dgm:prSet/>
      <dgm:spPr/>
      <dgm:t>
        <a:bodyPr/>
        <a:lstStyle/>
        <a:p>
          <a:endParaRPr lang="sv-SE"/>
        </a:p>
      </dgm:t>
    </dgm:pt>
    <dgm:pt modelId="{0A49DAC5-5809-45C6-A3AA-E3C568311C58}" type="sibTrans" cxnId="{F6B7C2FB-2F59-4564-B94C-F4461B2430C6}">
      <dgm:prSet/>
      <dgm:spPr>
        <a:noFill/>
      </dgm:spPr>
      <dgm:t>
        <a:bodyPr/>
        <a:lstStyle/>
        <a:p>
          <a:endParaRPr lang="sv-SE"/>
        </a:p>
      </dgm:t>
    </dgm:pt>
    <dgm:pt modelId="{65D16FA1-9D1F-449C-9332-B274A225F593}">
      <dgm:prSet phldrT="[Text]" custT="1"/>
      <dgm:spPr>
        <a:solidFill>
          <a:srgbClr val="DC8175"/>
        </a:solidFill>
      </dgm:spPr>
      <dgm:t>
        <a:bodyPr/>
        <a:lstStyle/>
        <a:p>
          <a:r>
            <a:rPr lang="sv-SE" sz="1400" b="1" dirty="0"/>
            <a:t>Steg 2 – Option 2</a:t>
          </a:r>
        </a:p>
        <a:p>
          <a:r>
            <a:rPr lang="sv-SE" sz="1200" dirty="0"/>
            <a:t>Ytterligare energikartläggning eller fler åtgärder</a:t>
          </a:r>
        </a:p>
      </dgm:t>
    </dgm:pt>
    <dgm:pt modelId="{E199A84D-CA51-4198-AD95-CFAE78175B08}" type="parTrans" cxnId="{6745DA54-50C2-435F-A50C-4E843D5D2168}">
      <dgm:prSet/>
      <dgm:spPr/>
      <dgm:t>
        <a:bodyPr/>
        <a:lstStyle/>
        <a:p>
          <a:endParaRPr lang="sv-SE"/>
        </a:p>
      </dgm:t>
    </dgm:pt>
    <dgm:pt modelId="{04EDEA90-0308-488C-9DD6-DCC1D8893FC6}" type="sibTrans" cxnId="{6745DA54-50C2-435F-A50C-4E843D5D2168}">
      <dgm:prSet/>
      <dgm:spPr/>
      <dgm:t>
        <a:bodyPr/>
        <a:lstStyle/>
        <a:p>
          <a:endParaRPr lang="sv-SE"/>
        </a:p>
      </dgm:t>
    </dgm:pt>
    <dgm:pt modelId="{D357FB7A-E652-4764-B3C9-10976268D50A}">
      <dgm:prSet phldrT="[Text]" custT="1"/>
      <dgm:spPr>
        <a:solidFill>
          <a:srgbClr val="8095B2"/>
        </a:solidFill>
      </dgm:spPr>
      <dgm:t>
        <a:bodyPr/>
        <a:lstStyle/>
        <a:p>
          <a:r>
            <a:rPr lang="sv-SE" sz="1400" b="1" dirty="0"/>
            <a:t>Beskriv byggnader</a:t>
          </a:r>
        </a:p>
        <a:p>
          <a:r>
            <a:rPr lang="sv-SE" sz="1200" dirty="0"/>
            <a:t>Yta, byggår, verksamhet, senaste energideklaration mm</a:t>
          </a:r>
        </a:p>
      </dgm:t>
    </dgm:pt>
    <dgm:pt modelId="{6DF4C525-C94E-4BC3-A888-536B48E65B13}" type="sibTrans" cxnId="{FEDA45FD-A6ED-42B9-9D04-4D3A87C7EF60}">
      <dgm:prSet/>
      <dgm:spPr>
        <a:noFill/>
      </dgm:spPr>
      <dgm:t>
        <a:bodyPr/>
        <a:lstStyle/>
        <a:p>
          <a:endParaRPr lang="sv-SE"/>
        </a:p>
      </dgm:t>
    </dgm:pt>
    <dgm:pt modelId="{19BEA72D-B4C0-4B1C-8F8F-5741C1FD40E8}" type="parTrans" cxnId="{FEDA45FD-A6ED-42B9-9D04-4D3A87C7EF60}">
      <dgm:prSet/>
      <dgm:spPr/>
      <dgm:t>
        <a:bodyPr/>
        <a:lstStyle/>
        <a:p>
          <a:endParaRPr lang="sv-SE"/>
        </a:p>
      </dgm:t>
    </dgm:pt>
    <dgm:pt modelId="{BC075465-4AA6-4F6A-8A81-4BCE8BD70451}" type="pres">
      <dgm:prSet presAssocID="{31464E16-531D-499F-9DFD-FA55EFA33D86}" presName="Name0" presStyleCnt="0">
        <dgm:presLayoutVars>
          <dgm:dir/>
          <dgm:resizeHandles/>
        </dgm:presLayoutVars>
      </dgm:prSet>
      <dgm:spPr/>
    </dgm:pt>
    <dgm:pt modelId="{379CBE76-A39F-4F71-BB1D-7F482AEA4C56}" type="pres">
      <dgm:prSet presAssocID="{C21529F1-2B1C-4BA4-97E1-751558FA78D8}" presName="compNode" presStyleCnt="0"/>
      <dgm:spPr/>
    </dgm:pt>
    <dgm:pt modelId="{CD927F94-323C-4F23-BB09-21CB0A52F78F}" type="pres">
      <dgm:prSet presAssocID="{C21529F1-2B1C-4BA4-97E1-751558FA78D8}" presName="dummyConnPt" presStyleCnt="0"/>
      <dgm:spPr/>
    </dgm:pt>
    <dgm:pt modelId="{7E03C3FE-6038-42DA-833D-657F422BEBA0}" type="pres">
      <dgm:prSet presAssocID="{C21529F1-2B1C-4BA4-97E1-751558FA78D8}" presName="node" presStyleLbl="node1" presStyleIdx="0" presStyleCnt="9">
        <dgm:presLayoutVars>
          <dgm:bulletEnabled val="1"/>
        </dgm:presLayoutVars>
      </dgm:prSet>
      <dgm:spPr/>
    </dgm:pt>
    <dgm:pt modelId="{97FA850C-5359-4DFB-9E49-AFCFFDC14F51}" type="pres">
      <dgm:prSet presAssocID="{031A0B1E-6068-4686-AA61-11A957E60798}" presName="sibTrans" presStyleLbl="bgSibTrans2D1" presStyleIdx="0" presStyleCnt="8"/>
      <dgm:spPr/>
    </dgm:pt>
    <dgm:pt modelId="{F8280B00-6DF1-4CEE-8188-6EE23EA1127E}" type="pres">
      <dgm:prSet presAssocID="{82F065E2-FA66-4B65-B712-392534D7A651}" presName="compNode" presStyleCnt="0"/>
      <dgm:spPr/>
    </dgm:pt>
    <dgm:pt modelId="{C0489AA8-EF33-4455-90CF-AB3CED243714}" type="pres">
      <dgm:prSet presAssocID="{82F065E2-FA66-4B65-B712-392534D7A651}" presName="dummyConnPt" presStyleCnt="0"/>
      <dgm:spPr/>
    </dgm:pt>
    <dgm:pt modelId="{EEB48475-64E6-47C2-8102-EEFC4CF891E4}" type="pres">
      <dgm:prSet presAssocID="{82F065E2-FA66-4B65-B712-392534D7A651}" presName="node" presStyleLbl="node1" presStyleIdx="1" presStyleCnt="9">
        <dgm:presLayoutVars>
          <dgm:bulletEnabled val="1"/>
        </dgm:presLayoutVars>
      </dgm:prSet>
      <dgm:spPr/>
    </dgm:pt>
    <dgm:pt modelId="{7A14B962-5344-45AB-BFE1-0137E38F4775}" type="pres">
      <dgm:prSet presAssocID="{A4413B76-112E-461B-8E16-87DB10484F8F}" presName="sibTrans" presStyleLbl="bgSibTrans2D1" presStyleIdx="1" presStyleCnt="8"/>
      <dgm:spPr/>
    </dgm:pt>
    <dgm:pt modelId="{E98423DB-D2C8-48B8-ACB0-49E490AC8296}" type="pres">
      <dgm:prSet presAssocID="{D357FB7A-E652-4764-B3C9-10976268D50A}" presName="compNode" presStyleCnt="0"/>
      <dgm:spPr/>
    </dgm:pt>
    <dgm:pt modelId="{D9725D4E-ECBD-47B7-81C3-2C742744E9E6}" type="pres">
      <dgm:prSet presAssocID="{D357FB7A-E652-4764-B3C9-10976268D50A}" presName="dummyConnPt" presStyleCnt="0"/>
      <dgm:spPr/>
    </dgm:pt>
    <dgm:pt modelId="{63612173-6215-4C29-A592-C2A0799BE23F}" type="pres">
      <dgm:prSet presAssocID="{D357FB7A-E652-4764-B3C9-10976268D50A}" presName="node" presStyleLbl="node1" presStyleIdx="2" presStyleCnt="9" custLinFactNeighborX="569">
        <dgm:presLayoutVars>
          <dgm:bulletEnabled val="1"/>
        </dgm:presLayoutVars>
      </dgm:prSet>
      <dgm:spPr/>
    </dgm:pt>
    <dgm:pt modelId="{C2406D73-A630-40CB-BBF7-34DB6D02152B}" type="pres">
      <dgm:prSet presAssocID="{6DF4C525-C94E-4BC3-A888-536B48E65B13}" presName="sibTrans" presStyleLbl="bgSibTrans2D1" presStyleIdx="2" presStyleCnt="8"/>
      <dgm:spPr/>
    </dgm:pt>
    <dgm:pt modelId="{4B58429C-D5D7-4392-9E1F-09D03F6A682D}" type="pres">
      <dgm:prSet presAssocID="{5357037E-F4A0-4AD9-AD64-BBE96589DE92}" presName="compNode" presStyleCnt="0"/>
      <dgm:spPr/>
    </dgm:pt>
    <dgm:pt modelId="{AA41AF55-BA2D-4303-8BD0-0766FEAFF17F}" type="pres">
      <dgm:prSet presAssocID="{5357037E-F4A0-4AD9-AD64-BBE96589DE92}" presName="dummyConnPt" presStyleCnt="0"/>
      <dgm:spPr/>
    </dgm:pt>
    <dgm:pt modelId="{237AFD3B-C709-4C0C-903A-48B70F60AA67}" type="pres">
      <dgm:prSet presAssocID="{5357037E-F4A0-4AD9-AD64-BBE96589DE92}" presName="node" presStyleLbl="node1" presStyleIdx="3" presStyleCnt="9">
        <dgm:presLayoutVars>
          <dgm:bulletEnabled val="1"/>
        </dgm:presLayoutVars>
      </dgm:prSet>
      <dgm:spPr/>
    </dgm:pt>
    <dgm:pt modelId="{54CB5838-E563-4DA8-9AB9-740A61A4CD96}" type="pres">
      <dgm:prSet presAssocID="{71ABC400-DEAC-4CCD-9D8B-14A1145A5AA7}" presName="sibTrans" presStyleLbl="bgSibTrans2D1" presStyleIdx="3" presStyleCnt="8"/>
      <dgm:spPr/>
    </dgm:pt>
    <dgm:pt modelId="{0946900B-87A4-4312-AC2D-25D20EBCA372}" type="pres">
      <dgm:prSet presAssocID="{9DC2821A-4BB1-4944-B0BC-8B6BB9733109}" presName="compNode" presStyleCnt="0"/>
      <dgm:spPr/>
    </dgm:pt>
    <dgm:pt modelId="{6C77B088-C259-49B0-970D-4F1889FC33EA}" type="pres">
      <dgm:prSet presAssocID="{9DC2821A-4BB1-4944-B0BC-8B6BB9733109}" presName="dummyConnPt" presStyleCnt="0"/>
      <dgm:spPr/>
    </dgm:pt>
    <dgm:pt modelId="{D09BB3C3-035C-4A10-B919-8FBD21DE368D}" type="pres">
      <dgm:prSet presAssocID="{9DC2821A-4BB1-4944-B0BC-8B6BB9733109}" presName="node" presStyleLbl="node1" presStyleIdx="4" presStyleCnt="9">
        <dgm:presLayoutVars>
          <dgm:bulletEnabled val="1"/>
        </dgm:presLayoutVars>
      </dgm:prSet>
      <dgm:spPr/>
    </dgm:pt>
    <dgm:pt modelId="{DFCB0B0F-A80C-4318-A883-32824F1D4A8A}" type="pres">
      <dgm:prSet presAssocID="{41CE495A-183B-4090-B5F7-B2185E1A90F0}" presName="sibTrans" presStyleLbl="bgSibTrans2D1" presStyleIdx="4" presStyleCnt="8"/>
      <dgm:spPr/>
    </dgm:pt>
    <dgm:pt modelId="{E4395501-C065-4CA8-B8F9-DDCD4E67C4CA}" type="pres">
      <dgm:prSet presAssocID="{760938E1-65C3-409A-8DE7-387015128778}" presName="compNode" presStyleCnt="0"/>
      <dgm:spPr/>
    </dgm:pt>
    <dgm:pt modelId="{06823A0A-7025-4665-877D-3A297AE26547}" type="pres">
      <dgm:prSet presAssocID="{760938E1-65C3-409A-8DE7-387015128778}" presName="dummyConnPt" presStyleCnt="0"/>
      <dgm:spPr/>
    </dgm:pt>
    <dgm:pt modelId="{1309ACA6-8AFD-495B-84DB-9EA77464B42C}" type="pres">
      <dgm:prSet presAssocID="{760938E1-65C3-409A-8DE7-387015128778}" presName="node" presStyleLbl="node1" presStyleIdx="5" presStyleCnt="9">
        <dgm:presLayoutVars>
          <dgm:bulletEnabled val="1"/>
        </dgm:presLayoutVars>
      </dgm:prSet>
      <dgm:spPr/>
    </dgm:pt>
    <dgm:pt modelId="{9E19E582-E886-4EE2-8A89-24B067A7F2F9}" type="pres">
      <dgm:prSet presAssocID="{7B493EAC-5BA4-45B5-8EC4-2241BED5589B}" presName="sibTrans" presStyleLbl="bgSibTrans2D1" presStyleIdx="5" presStyleCnt="8"/>
      <dgm:spPr/>
    </dgm:pt>
    <dgm:pt modelId="{423B4BBE-080E-426C-A9E8-0C47C86DC507}" type="pres">
      <dgm:prSet presAssocID="{AE37E863-3439-4897-9972-A06139097161}" presName="compNode" presStyleCnt="0"/>
      <dgm:spPr/>
    </dgm:pt>
    <dgm:pt modelId="{037D6D14-D862-4DB7-BF96-BEAE3986268C}" type="pres">
      <dgm:prSet presAssocID="{AE37E863-3439-4897-9972-A06139097161}" presName="dummyConnPt" presStyleCnt="0"/>
      <dgm:spPr/>
    </dgm:pt>
    <dgm:pt modelId="{CEBB43CB-0C3E-47D3-8DAD-8C5833407CD5}" type="pres">
      <dgm:prSet presAssocID="{AE37E863-3439-4897-9972-A06139097161}" presName="node" presStyleLbl="node1" presStyleIdx="6" presStyleCnt="9">
        <dgm:presLayoutVars>
          <dgm:bulletEnabled val="1"/>
        </dgm:presLayoutVars>
      </dgm:prSet>
      <dgm:spPr/>
    </dgm:pt>
    <dgm:pt modelId="{790A44AB-1150-44DE-8D2A-EA4F22EF670C}" type="pres">
      <dgm:prSet presAssocID="{0A9B2611-4E69-4BA8-98AC-BE6CEC8E6713}" presName="sibTrans" presStyleLbl="bgSibTrans2D1" presStyleIdx="6" presStyleCnt="8"/>
      <dgm:spPr/>
    </dgm:pt>
    <dgm:pt modelId="{E55A03B8-3F96-4E1C-84C3-E140AF9E821F}" type="pres">
      <dgm:prSet presAssocID="{0E9EFA96-8967-45A3-920E-BA557F19E9DA}" presName="compNode" presStyleCnt="0"/>
      <dgm:spPr/>
    </dgm:pt>
    <dgm:pt modelId="{6CDF689F-6476-48EE-8F8A-C91D021EFBB4}" type="pres">
      <dgm:prSet presAssocID="{0E9EFA96-8967-45A3-920E-BA557F19E9DA}" presName="dummyConnPt" presStyleCnt="0"/>
      <dgm:spPr/>
    </dgm:pt>
    <dgm:pt modelId="{324643F8-043C-400A-B480-11DAB1776677}" type="pres">
      <dgm:prSet presAssocID="{0E9EFA96-8967-45A3-920E-BA557F19E9DA}" presName="node" presStyleLbl="node1" presStyleIdx="7" presStyleCnt="9">
        <dgm:presLayoutVars>
          <dgm:bulletEnabled val="1"/>
        </dgm:presLayoutVars>
      </dgm:prSet>
      <dgm:spPr/>
    </dgm:pt>
    <dgm:pt modelId="{30C5A957-3CD5-4940-8A0F-67C49F8625D1}" type="pres">
      <dgm:prSet presAssocID="{0A49DAC5-5809-45C6-A3AA-E3C568311C58}" presName="sibTrans" presStyleLbl="bgSibTrans2D1" presStyleIdx="7" presStyleCnt="8"/>
      <dgm:spPr/>
    </dgm:pt>
    <dgm:pt modelId="{3E614019-16A2-45E3-A22F-0DC3CA9B613E}" type="pres">
      <dgm:prSet presAssocID="{65D16FA1-9D1F-449C-9332-B274A225F593}" presName="compNode" presStyleCnt="0"/>
      <dgm:spPr/>
    </dgm:pt>
    <dgm:pt modelId="{99F0A4BE-42BB-4317-AC70-602EFC3FB8EF}" type="pres">
      <dgm:prSet presAssocID="{65D16FA1-9D1F-449C-9332-B274A225F593}" presName="dummyConnPt" presStyleCnt="0"/>
      <dgm:spPr/>
    </dgm:pt>
    <dgm:pt modelId="{321262FB-3608-4D03-BDD8-F4702BCE3C7C}" type="pres">
      <dgm:prSet presAssocID="{65D16FA1-9D1F-449C-9332-B274A225F593}" presName="node" presStyleLbl="node1" presStyleIdx="8" presStyleCnt="9">
        <dgm:presLayoutVars>
          <dgm:bulletEnabled val="1"/>
        </dgm:presLayoutVars>
      </dgm:prSet>
      <dgm:spPr/>
    </dgm:pt>
  </dgm:ptLst>
  <dgm:cxnLst>
    <dgm:cxn modelId="{0112131F-C60F-45A3-A3D6-5176954FA4D6}" srcId="{31464E16-531D-499F-9DFD-FA55EFA33D86}" destId="{760938E1-65C3-409A-8DE7-387015128778}" srcOrd="5" destOrd="0" parTransId="{3B8D2310-9B15-4D2E-AF0A-A3A5A1F45512}" sibTransId="{7B493EAC-5BA4-45B5-8EC4-2241BED5589B}"/>
    <dgm:cxn modelId="{5FAA9020-BCF4-42F1-8240-9AE0C9FF2204}" type="presOf" srcId="{760938E1-65C3-409A-8DE7-387015128778}" destId="{1309ACA6-8AFD-495B-84DB-9EA77464B42C}" srcOrd="0" destOrd="0" presId="urn:microsoft.com/office/officeart/2005/8/layout/bProcess4"/>
    <dgm:cxn modelId="{26145C2C-AC47-4298-9BEE-512EFAC39B96}" type="presOf" srcId="{82F065E2-FA66-4B65-B712-392534D7A651}" destId="{EEB48475-64E6-47C2-8102-EEFC4CF891E4}" srcOrd="0" destOrd="0" presId="urn:microsoft.com/office/officeart/2005/8/layout/bProcess4"/>
    <dgm:cxn modelId="{66FD7F2C-05D2-40B8-A4E4-ED836A37E74E}" type="presOf" srcId="{D357FB7A-E652-4764-B3C9-10976268D50A}" destId="{63612173-6215-4C29-A592-C2A0799BE23F}" srcOrd="0" destOrd="0" presId="urn:microsoft.com/office/officeart/2005/8/layout/bProcess4"/>
    <dgm:cxn modelId="{FCFA9135-6F83-4ADD-8C70-59CAD9F0A14D}" type="presOf" srcId="{7B493EAC-5BA4-45B5-8EC4-2241BED5589B}" destId="{9E19E582-E886-4EE2-8A89-24B067A7F2F9}" srcOrd="0" destOrd="0" presId="urn:microsoft.com/office/officeart/2005/8/layout/bProcess4"/>
    <dgm:cxn modelId="{7DBA883B-664F-4D04-9AFD-5D1B683ADE39}" srcId="{31464E16-531D-499F-9DFD-FA55EFA33D86}" destId="{AE37E863-3439-4897-9972-A06139097161}" srcOrd="6" destOrd="0" parTransId="{34A60290-D845-4480-85A0-D997FD430A64}" sibTransId="{0A9B2611-4E69-4BA8-98AC-BE6CEC8E6713}"/>
    <dgm:cxn modelId="{95802F42-508F-4320-8679-7ADD97A5011E}" type="presOf" srcId="{0A9B2611-4E69-4BA8-98AC-BE6CEC8E6713}" destId="{790A44AB-1150-44DE-8D2A-EA4F22EF670C}" srcOrd="0" destOrd="0" presId="urn:microsoft.com/office/officeart/2005/8/layout/bProcess4"/>
    <dgm:cxn modelId="{1B83824D-1D8C-432B-9B04-259D78C65EA2}" type="presOf" srcId="{41CE495A-183B-4090-B5F7-B2185E1A90F0}" destId="{DFCB0B0F-A80C-4318-A883-32824F1D4A8A}" srcOrd="0" destOrd="0" presId="urn:microsoft.com/office/officeart/2005/8/layout/bProcess4"/>
    <dgm:cxn modelId="{6745DA54-50C2-435F-A50C-4E843D5D2168}" srcId="{31464E16-531D-499F-9DFD-FA55EFA33D86}" destId="{65D16FA1-9D1F-449C-9332-B274A225F593}" srcOrd="8" destOrd="0" parTransId="{E199A84D-CA51-4198-AD95-CFAE78175B08}" sibTransId="{04EDEA90-0308-488C-9DD6-DCC1D8893FC6}"/>
    <dgm:cxn modelId="{2D48DB5C-5AB1-4891-909D-38843EE85EFF}" srcId="{31464E16-531D-499F-9DFD-FA55EFA33D86}" destId="{5357037E-F4A0-4AD9-AD64-BBE96589DE92}" srcOrd="3" destOrd="0" parTransId="{669B9B8C-F111-4A18-AF30-F6903CF7D97D}" sibTransId="{71ABC400-DEAC-4CCD-9D8B-14A1145A5AA7}"/>
    <dgm:cxn modelId="{DA58C65D-61CE-445D-AE3F-391B02995CFA}" type="presOf" srcId="{6DF4C525-C94E-4BC3-A888-536B48E65B13}" destId="{C2406D73-A630-40CB-BBF7-34DB6D02152B}" srcOrd="0" destOrd="0" presId="urn:microsoft.com/office/officeart/2005/8/layout/bProcess4"/>
    <dgm:cxn modelId="{C585896F-56FF-4888-AEEF-4C90DD018C9A}" srcId="{31464E16-531D-499F-9DFD-FA55EFA33D86}" destId="{9DC2821A-4BB1-4944-B0BC-8B6BB9733109}" srcOrd="4" destOrd="0" parTransId="{9F43C5F3-E0F0-417D-991A-988F8234E279}" sibTransId="{41CE495A-183B-4090-B5F7-B2185E1A90F0}"/>
    <dgm:cxn modelId="{204B7079-EFC6-4EF5-B394-788FE6A92621}" srcId="{31464E16-531D-499F-9DFD-FA55EFA33D86}" destId="{82F065E2-FA66-4B65-B712-392534D7A651}" srcOrd="1" destOrd="0" parTransId="{96DE8C9B-2AF7-4CBF-8877-3D0B96178676}" sibTransId="{A4413B76-112E-461B-8E16-87DB10484F8F}"/>
    <dgm:cxn modelId="{37EFBE92-54B7-4DCF-827D-CDA10047A7EF}" type="presOf" srcId="{71ABC400-DEAC-4CCD-9D8B-14A1145A5AA7}" destId="{54CB5838-E563-4DA8-9AB9-740A61A4CD96}" srcOrd="0" destOrd="0" presId="urn:microsoft.com/office/officeart/2005/8/layout/bProcess4"/>
    <dgm:cxn modelId="{4CF39394-C885-4BF8-A0ED-65575DC8897D}" type="presOf" srcId="{A4413B76-112E-461B-8E16-87DB10484F8F}" destId="{7A14B962-5344-45AB-BFE1-0137E38F4775}" srcOrd="0" destOrd="0" presId="urn:microsoft.com/office/officeart/2005/8/layout/bProcess4"/>
    <dgm:cxn modelId="{BA0CDDA0-1A34-47AC-8A88-424A3B21EE52}" type="presOf" srcId="{C21529F1-2B1C-4BA4-97E1-751558FA78D8}" destId="{7E03C3FE-6038-42DA-833D-657F422BEBA0}" srcOrd="0" destOrd="0" presId="urn:microsoft.com/office/officeart/2005/8/layout/bProcess4"/>
    <dgm:cxn modelId="{E906AFA3-1074-4DD4-B8A5-D2BE188AC5DF}" type="presOf" srcId="{0A49DAC5-5809-45C6-A3AA-E3C568311C58}" destId="{30C5A957-3CD5-4940-8A0F-67C49F8625D1}" srcOrd="0" destOrd="0" presId="urn:microsoft.com/office/officeart/2005/8/layout/bProcess4"/>
    <dgm:cxn modelId="{98B91CA9-25CF-4129-BCFE-15470F0168A7}" srcId="{31464E16-531D-499F-9DFD-FA55EFA33D86}" destId="{C21529F1-2B1C-4BA4-97E1-751558FA78D8}" srcOrd="0" destOrd="0" parTransId="{A2994D39-F04A-4D07-834D-ED6AB0F07493}" sibTransId="{031A0B1E-6068-4686-AA61-11A957E60798}"/>
    <dgm:cxn modelId="{B1AE33AB-F0BA-4C7B-9EA6-9C2A4D3400E3}" type="presOf" srcId="{AE37E863-3439-4897-9972-A06139097161}" destId="{CEBB43CB-0C3E-47D3-8DAD-8C5833407CD5}" srcOrd="0" destOrd="0" presId="urn:microsoft.com/office/officeart/2005/8/layout/bProcess4"/>
    <dgm:cxn modelId="{16E1CFAC-7D57-4B3E-8CB0-0A2AECBE30F1}" type="presOf" srcId="{65D16FA1-9D1F-449C-9332-B274A225F593}" destId="{321262FB-3608-4D03-BDD8-F4702BCE3C7C}" srcOrd="0" destOrd="0" presId="urn:microsoft.com/office/officeart/2005/8/layout/bProcess4"/>
    <dgm:cxn modelId="{43FC1EBF-2FF9-4495-B9D8-2228C1E10F4B}" type="presOf" srcId="{9DC2821A-4BB1-4944-B0BC-8B6BB9733109}" destId="{D09BB3C3-035C-4A10-B919-8FBD21DE368D}" srcOrd="0" destOrd="0" presId="urn:microsoft.com/office/officeart/2005/8/layout/bProcess4"/>
    <dgm:cxn modelId="{2E04D1CA-EB3A-4CD2-8263-E70A2133C723}" type="presOf" srcId="{5357037E-F4A0-4AD9-AD64-BBE96589DE92}" destId="{237AFD3B-C709-4C0C-903A-48B70F60AA67}" srcOrd="0" destOrd="0" presId="urn:microsoft.com/office/officeart/2005/8/layout/bProcess4"/>
    <dgm:cxn modelId="{8E5A02DD-1F1B-4A71-B355-094A34A0621C}" type="presOf" srcId="{31464E16-531D-499F-9DFD-FA55EFA33D86}" destId="{BC075465-4AA6-4F6A-8A81-4BCE8BD70451}" srcOrd="0" destOrd="0" presId="urn:microsoft.com/office/officeart/2005/8/layout/bProcess4"/>
    <dgm:cxn modelId="{7B7DD7E5-D8B8-4161-A413-D173F3840B54}" type="presOf" srcId="{0E9EFA96-8967-45A3-920E-BA557F19E9DA}" destId="{324643F8-043C-400A-B480-11DAB1776677}" srcOrd="0" destOrd="0" presId="urn:microsoft.com/office/officeart/2005/8/layout/bProcess4"/>
    <dgm:cxn modelId="{77BD38EC-85C1-4891-8154-DE38B7E14026}" type="presOf" srcId="{031A0B1E-6068-4686-AA61-11A957E60798}" destId="{97FA850C-5359-4DFB-9E49-AFCFFDC14F51}" srcOrd="0" destOrd="0" presId="urn:microsoft.com/office/officeart/2005/8/layout/bProcess4"/>
    <dgm:cxn modelId="{F6B7C2FB-2F59-4564-B94C-F4461B2430C6}" srcId="{31464E16-531D-499F-9DFD-FA55EFA33D86}" destId="{0E9EFA96-8967-45A3-920E-BA557F19E9DA}" srcOrd="7" destOrd="0" parTransId="{28534872-ACE5-46AF-88A9-D6520396F9F6}" sibTransId="{0A49DAC5-5809-45C6-A3AA-E3C568311C58}"/>
    <dgm:cxn modelId="{FEDA45FD-A6ED-42B9-9D04-4D3A87C7EF60}" srcId="{31464E16-531D-499F-9DFD-FA55EFA33D86}" destId="{D357FB7A-E652-4764-B3C9-10976268D50A}" srcOrd="2" destOrd="0" parTransId="{19BEA72D-B4C0-4B1C-8F8F-5741C1FD40E8}" sibTransId="{6DF4C525-C94E-4BC3-A888-536B48E65B13}"/>
    <dgm:cxn modelId="{A7C34C5B-9B63-4C82-84F6-3F118B91B687}" type="presParOf" srcId="{BC075465-4AA6-4F6A-8A81-4BCE8BD70451}" destId="{379CBE76-A39F-4F71-BB1D-7F482AEA4C56}" srcOrd="0" destOrd="0" presId="urn:microsoft.com/office/officeart/2005/8/layout/bProcess4"/>
    <dgm:cxn modelId="{4345DC82-4CFA-45E3-88FB-94B531AF9824}" type="presParOf" srcId="{379CBE76-A39F-4F71-BB1D-7F482AEA4C56}" destId="{CD927F94-323C-4F23-BB09-21CB0A52F78F}" srcOrd="0" destOrd="0" presId="urn:microsoft.com/office/officeart/2005/8/layout/bProcess4"/>
    <dgm:cxn modelId="{97510767-1C87-4061-9C10-2190F7D1474D}" type="presParOf" srcId="{379CBE76-A39F-4F71-BB1D-7F482AEA4C56}" destId="{7E03C3FE-6038-42DA-833D-657F422BEBA0}" srcOrd="1" destOrd="0" presId="urn:microsoft.com/office/officeart/2005/8/layout/bProcess4"/>
    <dgm:cxn modelId="{1D67A7DA-10A6-4B49-B8A7-E785FBE22EE8}" type="presParOf" srcId="{BC075465-4AA6-4F6A-8A81-4BCE8BD70451}" destId="{97FA850C-5359-4DFB-9E49-AFCFFDC14F51}" srcOrd="1" destOrd="0" presId="urn:microsoft.com/office/officeart/2005/8/layout/bProcess4"/>
    <dgm:cxn modelId="{62E02352-054B-4123-9E26-70AC0F3923C8}" type="presParOf" srcId="{BC075465-4AA6-4F6A-8A81-4BCE8BD70451}" destId="{F8280B00-6DF1-4CEE-8188-6EE23EA1127E}" srcOrd="2" destOrd="0" presId="urn:microsoft.com/office/officeart/2005/8/layout/bProcess4"/>
    <dgm:cxn modelId="{453DFC65-0D9D-4C5E-97BC-6BC03ED0B130}" type="presParOf" srcId="{F8280B00-6DF1-4CEE-8188-6EE23EA1127E}" destId="{C0489AA8-EF33-4455-90CF-AB3CED243714}" srcOrd="0" destOrd="0" presId="urn:microsoft.com/office/officeart/2005/8/layout/bProcess4"/>
    <dgm:cxn modelId="{7FAC7399-27A8-4636-882D-A85A7C124945}" type="presParOf" srcId="{F8280B00-6DF1-4CEE-8188-6EE23EA1127E}" destId="{EEB48475-64E6-47C2-8102-EEFC4CF891E4}" srcOrd="1" destOrd="0" presId="urn:microsoft.com/office/officeart/2005/8/layout/bProcess4"/>
    <dgm:cxn modelId="{6B2459B0-8970-4D81-BBDC-19E8110E11BD}" type="presParOf" srcId="{BC075465-4AA6-4F6A-8A81-4BCE8BD70451}" destId="{7A14B962-5344-45AB-BFE1-0137E38F4775}" srcOrd="3" destOrd="0" presId="urn:microsoft.com/office/officeart/2005/8/layout/bProcess4"/>
    <dgm:cxn modelId="{122478B8-67AE-46AE-90A7-6462ECEF0F4C}" type="presParOf" srcId="{BC075465-4AA6-4F6A-8A81-4BCE8BD70451}" destId="{E98423DB-D2C8-48B8-ACB0-49E490AC8296}" srcOrd="4" destOrd="0" presId="urn:microsoft.com/office/officeart/2005/8/layout/bProcess4"/>
    <dgm:cxn modelId="{D47AE6D0-9A44-4D06-A5FE-C67DAA33A01E}" type="presParOf" srcId="{E98423DB-D2C8-48B8-ACB0-49E490AC8296}" destId="{D9725D4E-ECBD-47B7-81C3-2C742744E9E6}" srcOrd="0" destOrd="0" presId="urn:microsoft.com/office/officeart/2005/8/layout/bProcess4"/>
    <dgm:cxn modelId="{2D40A625-500A-42AB-A91C-2287FE56713A}" type="presParOf" srcId="{E98423DB-D2C8-48B8-ACB0-49E490AC8296}" destId="{63612173-6215-4C29-A592-C2A0799BE23F}" srcOrd="1" destOrd="0" presId="urn:microsoft.com/office/officeart/2005/8/layout/bProcess4"/>
    <dgm:cxn modelId="{33BAE0B5-CA82-4197-9152-622DDFFAD7A8}" type="presParOf" srcId="{BC075465-4AA6-4F6A-8A81-4BCE8BD70451}" destId="{C2406D73-A630-40CB-BBF7-34DB6D02152B}" srcOrd="5" destOrd="0" presId="urn:microsoft.com/office/officeart/2005/8/layout/bProcess4"/>
    <dgm:cxn modelId="{F006729F-6E55-4771-AF07-7FCE73925554}" type="presParOf" srcId="{BC075465-4AA6-4F6A-8A81-4BCE8BD70451}" destId="{4B58429C-D5D7-4392-9E1F-09D03F6A682D}" srcOrd="6" destOrd="0" presId="urn:microsoft.com/office/officeart/2005/8/layout/bProcess4"/>
    <dgm:cxn modelId="{427535CE-A8BC-4788-A514-79121463CF28}" type="presParOf" srcId="{4B58429C-D5D7-4392-9E1F-09D03F6A682D}" destId="{AA41AF55-BA2D-4303-8BD0-0766FEAFF17F}" srcOrd="0" destOrd="0" presId="urn:microsoft.com/office/officeart/2005/8/layout/bProcess4"/>
    <dgm:cxn modelId="{43D9F025-D47B-4A1A-94A5-90D122355D5B}" type="presParOf" srcId="{4B58429C-D5D7-4392-9E1F-09D03F6A682D}" destId="{237AFD3B-C709-4C0C-903A-48B70F60AA67}" srcOrd="1" destOrd="0" presId="urn:microsoft.com/office/officeart/2005/8/layout/bProcess4"/>
    <dgm:cxn modelId="{A27D17D7-7603-4C1A-9DFC-E7ED68BD277E}" type="presParOf" srcId="{BC075465-4AA6-4F6A-8A81-4BCE8BD70451}" destId="{54CB5838-E563-4DA8-9AB9-740A61A4CD96}" srcOrd="7" destOrd="0" presId="urn:microsoft.com/office/officeart/2005/8/layout/bProcess4"/>
    <dgm:cxn modelId="{09BC7C47-2858-4651-BEA1-ADFE52FF14B1}" type="presParOf" srcId="{BC075465-4AA6-4F6A-8A81-4BCE8BD70451}" destId="{0946900B-87A4-4312-AC2D-25D20EBCA372}" srcOrd="8" destOrd="0" presId="urn:microsoft.com/office/officeart/2005/8/layout/bProcess4"/>
    <dgm:cxn modelId="{4954413D-CE98-4AFF-ABA9-0899E9F37D38}" type="presParOf" srcId="{0946900B-87A4-4312-AC2D-25D20EBCA372}" destId="{6C77B088-C259-49B0-970D-4F1889FC33EA}" srcOrd="0" destOrd="0" presId="urn:microsoft.com/office/officeart/2005/8/layout/bProcess4"/>
    <dgm:cxn modelId="{539F34CF-16FC-4F12-ABD5-000383B10415}" type="presParOf" srcId="{0946900B-87A4-4312-AC2D-25D20EBCA372}" destId="{D09BB3C3-035C-4A10-B919-8FBD21DE368D}" srcOrd="1" destOrd="0" presId="urn:microsoft.com/office/officeart/2005/8/layout/bProcess4"/>
    <dgm:cxn modelId="{6B446098-2F16-4012-B85B-0392F43FBB3C}" type="presParOf" srcId="{BC075465-4AA6-4F6A-8A81-4BCE8BD70451}" destId="{DFCB0B0F-A80C-4318-A883-32824F1D4A8A}" srcOrd="9" destOrd="0" presId="urn:microsoft.com/office/officeart/2005/8/layout/bProcess4"/>
    <dgm:cxn modelId="{EBF56C6E-2874-4BE3-BCF0-908681B8731E}" type="presParOf" srcId="{BC075465-4AA6-4F6A-8A81-4BCE8BD70451}" destId="{E4395501-C065-4CA8-B8F9-DDCD4E67C4CA}" srcOrd="10" destOrd="0" presId="urn:microsoft.com/office/officeart/2005/8/layout/bProcess4"/>
    <dgm:cxn modelId="{CBBF2269-9029-4034-AF30-72F90477DBBA}" type="presParOf" srcId="{E4395501-C065-4CA8-B8F9-DDCD4E67C4CA}" destId="{06823A0A-7025-4665-877D-3A297AE26547}" srcOrd="0" destOrd="0" presId="urn:microsoft.com/office/officeart/2005/8/layout/bProcess4"/>
    <dgm:cxn modelId="{4F87AF21-C4A3-4A03-83A2-694646FB7EF8}" type="presParOf" srcId="{E4395501-C065-4CA8-B8F9-DDCD4E67C4CA}" destId="{1309ACA6-8AFD-495B-84DB-9EA77464B42C}" srcOrd="1" destOrd="0" presId="urn:microsoft.com/office/officeart/2005/8/layout/bProcess4"/>
    <dgm:cxn modelId="{78FE8F84-5491-4B90-94EF-B6E35B49AB6F}" type="presParOf" srcId="{BC075465-4AA6-4F6A-8A81-4BCE8BD70451}" destId="{9E19E582-E886-4EE2-8A89-24B067A7F2F9}" srcOrd="11" destOrd="0" presId="urn:microsoft.com/office/officeart/2005/8/layout/bProcess4"/>
    <dgm:cxn modelId="{7971CD4B-B9D1-43BA-92B0-3831DD90A42D}" type="presParOf" srcId="{BC075465-4AA6-4F6A-8A81-4BCE8BD70451}" destId="{423B4BBE-080E-426C-A9E8-0C47C86DC507}" srcOrd="12" destOrd="0" presId="urn:microsoft.com/office/officeart/2005/8/layout/bProcess4"/>
    <dgm:cxn modelId="{19785E75-8924-4C89-B06A-B454D9879076}" type="presParOf" srcId="{423B4BBE-080E-426C-A9E8-0C47C86DC507}" destId="{037D6D14-D862-4DB7-BF96-BEAE3986268C}" srcOrd="0" destOrd="0" presId="urn:microsoft.com/office/officeart/2005/8/layout/bProcess4"/>
    <dgm:cxn modelId="{25D323A8-5DBE-40AB-B73C-903D6554EC0C}" type="presParOf" srcId="{423B4BBE-080E-426C-A9E8-0C47C86DC507}" destId="{CEBB43CB-0C3E-47D3-8DAD-8C5833407CD5}" srcOrd="1" destOrd="0" presId="urn:microsoft.com/office/officeart/2005/8/layout/bProcess4"/>
    <dgm:cxn modelId="{875F20B6-1379-4A21-AC82-9B8B2CF210CE}" type="presParOf" srcId="{BC075465-4AA6-4F6A-8A81-4BCE8BD70451}" destId="{790A44AB-1150-44DE-8D2A-EA4F22EF670C}" srcOrd="13" destOrd="0" presId="urn:microsoft.com/office/officeart/2005/8/layout/bProcess4"/>
    <dgm:cxn modelId="{69232EF5-1A1A-4AB1-95F2-87FFBB720140}" type="presParOf" srcId="{BC075465-4AA6-4F6A-8A81-4BCE8BD70451}" destId="{E55A03B8-3F96-4E1C-84C3-E140AF9E821F}" srcOrd="14" destOrd="0" presId="urn:microsoft.com/office/officeart/2005/8/layout/bProcess4"/>
    <dgm:cxn modelId="{B50651B7-D884-4226-95F7-DA830E467EC6}" type="presParOf" srcId="{E55A03B8-3F96-4E1C-84C3-E140AF9E821F}" destId="{6CDF689F-6476-48EE-8F8A-C91D021EFBB4}" srcOrd="0" destOrd="0" presId="urn:microsoft.com/office/officeart/2005/8/layout/bProcess4"/>
    <dgm:cxn modelId="{4A743360-BCB7-4629-B743-D82B2474BBC8}" type="presParOf" srcId="{E55A03B8-3F96-4E1C-84C3-E140AF9E821F}" destId="{324643F8-043C-400A-B480-11DAB1776677}" srcOrd="1" destOrd="0" presId="urn:microsoft.com/office/officeart/2005/8/layout/bProcess4"/>
    <dgm:cxn modelId="{E55311F6-8018-40CA-856A-96DADAAED2FD}" type="presParOf" srcId="{BC075465-4AA6-4F6A-8A81-4BCE8BD70451}" destId="{30C5A957-3CD5-4940-8A0F-67C49F8625D1}" srcOrd="15" destOrd="0" presId="urn:microsoft.com/office/officeart/2005/8/layout/bProcess4"/>
    <dgm:cxn modelId="{BFFA4A26-9EAA-48EE-BEB7-224919014DD1}" type="presParOf" srcId="{BC075465-4AA6-4F6A-8A81-4BCE8BD70451}" destId="{3E614019-16A2-45E3-A22F-0DC3CA9B613E}" srcOrd="16" destOrd="0" presId="urn:microsoft.com/office/officeart/2005/8/layout/bProcess4"/>
    <dgm:cxn modelId="{370FE1A1-0E9A-402C-B610-8C92B1903BB1}" type="presParOf" srcId="{3E614019-16A2-45E3-A22F-0DC3CA9B613E}" destId="{99F0A4BE-42BB-4317-AC70-602EFC3FB8EF}" srcOrd="0" destOrd="0" presId="urn:microsoft.com/office/officeart/2005/8/layout/bProcess4"/>
    <dgm:cxn modelId="{B542CC11-CBC0-4319-B6E2-F9C4F44BE564}" type="presParOf" srcId="{3E614019-16A2-45E3-A22F-0DC3CA9B613E}" destId="{321262FB-3608-4D03-BDD8-F4702BCE3C7C}" srcOrd="1" destOrd="0" presId="urn:microsoft.com/office/officeart/2005/8/layout/bProcess4"/>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7FA850C-5359-4DFB-9E49-AFCFFDC14F51}">
      <dsp:nvSpPr>
        <dsp:cNvPr id="0" name=""/>
        <dsp:cNvSpPr/>
      </dsp:nvSpPr>
      <dsp:spPr>
        <a:xfrm rot="5400000">
          <a:off x="752849" y="892450"/>
          <a:ext cx="1394424" cy="168229"/>
        </a:xfrm>
        <a:prstGeom prst="rect">
          <a:avLst/>
        </a:prstGeom>
        <a:noFill/>
        <a:ln>
          <a:noFill/>
        </a:ln>
        <a:effectLst/>
      </dsp:spPr>
      <dsp:style>
        <a:lnRef idx="0">
          <a:scrgbClr r="0" g="0" b="0"/>
        </a:lnRef>
        <a:fillRef idx="1">
          <a:scrgbClr r="0" g="0" b="0"/>
        </a:fillRef>
        <a:effectRef idx="0">
          <a:scrgbClr r="0" g="0" b="0"/>
        </a:effectRef>
        <a:fontRef idx="minor">
          <a:schemeClr val="lt1"/>
        </a:fontRef>
      </dsp:style>
    </dsp:sp>
    <dsp:sp modelId="{7E03C3FE-6038-42DA-833D-657F422BEBA0}">
      <dsp:nvSpPr>
        <dsp:cNvPr id="0" name=""/>
        <dsp:cNvSpPr/>
      </dsp:nvSpPr>
      <dsp:spPr>
        <a:xfrm>
          <a:off x="1072474" y="828"/>
          <a:ext cx="1869217" cy="1121530"/>
        </a:xfrm>
        <a:prstGeom prst="roundRect">
          <a:avLst>
            <a:gd name="adj" fmla="val 10000"/>
          </a:avLst>
        </a:prstGeom>
        <a:solidFill>
          <a:srgbClr val="8095B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sv-SE" sz="1400" b="1" kern="1200" dirty="0"/>
            <a:t>Inledande arbete</a:t>
          </a:r>
        </a:p>
        <a:p>
          <a:pPr marL="0" lvl="0" indent="0" algn="ctr" defTabSz="622300">
            <a:lnSpc>
              <a:spcPct val="90000"/>
            </a:lnSpc>
            <a:spcBef>
              <a:spcPct val="0"/>
            </a:spcBef>
            <a:spcAft>
              <a:spcPct val="35000"/>
            </a:spcAft>
            <a:buNone/>
          </a:pPr>
          <a:r>
            <a:rPr lang="sv-SE" sz="1200" kern="1200" dirty="0"/>
            <a:t>- Energi- och miljömål</a:t>
          </a:r>
        </a:p>
        <a:p>
          <a:pPr marL="0" lvl="0" indent="0" algn="ctr" defTabSz="622300">
            <a:lnSpc>
              <a:spcPct val="90000"/>
            </a:lnSpc>
            <a:spcBef>
              <a:spcPct val="0"/>
            </a:spcBef>
            <a:spcAft>
              <a:spcPct val="35000"/>
            </a:spcAft>
            <a:buNone/>
          </a:pPr>
          <a:r>
            <a:rPr lang="sv-SE" sz="1200" kern="1200" dirty="0"/>
            <a:t>- Lönsamhetskrav</a:t>
          </a:r>
        </a:p>
        <a:p>
          <a:pPr marL="0" lvl="0" indent="0" algn="ctr" defTabSz="622300">
            <a:lnSpc>
              <a:spcPct val="90000"/>
            </a:lnSpc>
            <a:spcBef>
              <a:spcPct val="0"/>
            </a:spcBef>
            <a:spcAft>
              <a:spcPct val="35000"/>
            </a:spcAft>
            <a:buNone/>
          </a:pPr>
          <a:r>
            <a:rPr lang="sv-SE" sz="1200" kern="1200" dirty="0"/>
            <a:t>- Politisk förankring</a:t>
          </a:r>
        </a:p>
      </dsp:txBody>
      <dsp:txXfrm>
        <a:off x="1105322" y="33676"/>
        <a:ext cx="1803521" cy="1055834"/>
      </dsp:txXfrm>
    </dsp:sp>
    <dsp:sp modelId="{7A14B962-5344-45AB-BFE1-0137E38F4775}">
      <dsp:nvSpPr>
        <dsp:cNvPr id="0" name=""/>
        <dsp:cNvSpPr/>
      </dsp:nvSpPr>
      <dsp:spPr>
        <a:xfrm rot="5383055">
          <a:off x="754414" y="2296235"/>
          <a:ext cx="1398185" cy="168229"/>
        </a:xfrm>
        <a:prstGeom prst="rect">
          <a:avLst/>
        </a:prstGeom>
        <a:noFill/>
        <a:ln>
          <a:noFill/>
        </a:ln>
        <a:effectLst/>
      </dsp:spPr>
      <dsp:style>
        <a:lnRef idx="0">
          <a:scrgbClr r="0" g="0" b="0"/>
        </a:lnRef>
        <a:fillRef idx="1">
          <a:scrgbClr r="0" g="0" b="0"/>
        </a:fillRef>
        <a:effectRef idx="0">
          <a:scrgbClr r="0" g="0" b="0"/>
        </a:effectRef>
        <a:fontRef idx="minor">
          <a:schemeClr val="lt1"/>
        </a:fontRef>
      </dsp:style>
    </dsp:sp>
    <dsp:sp modelId="{EEB48475-64E6-47C2-8102-EEFC4CF891E4}">
      <dsp:nvSpPr>
        <dsp:cNvPr id="0" name=""/>
        <dsp:cNvSpPr/>
      </dsp:nvSpPr>
      <dsp:spPr>
        <a:xfrm>
          <a:off x="1072474" y="1402740"/>
          <a:ext cx="1869217" cy="1121530"/>
        </a:xfrm>
        <a:prstGeom prst="roundRect">
          <a:avLst>
            <a:gd name="adj" fmla="val 10000"/>
          </a:avLst>
        </a:prstGeom>
        <a:solidFill>
          <a:srgbClr val="8095B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sv-SE" sz="1400" b="1" kern="1200" dirty="0"/>
            <a:t>Bygg teamet</a:t>
          </a:r>
        </a:p>
        <a:p>
          <a:pPr marL="0" lvl="0" indent="0" algn="ctr" defTabSz="622300">
            <a:lnSpc>
              <a:spcPct val="90000"/>
            </a:lnSpc>
            <a:spcBef>
              <a:spcPct val="0"/>
            </a:spcBef>
            <a:spcAft>
              <a:spcPct val="35000"/>
            </a:spcAft>
            <a:buNone/>
          </a:pPr>
          <a:r>
            <a:rPr lang="sv-SE" sz="1200" kern="1200" dirty="0"/>
            <a:t>Projektledare, fastighetschef, driftsansvarig, upphandlare, etc</a:t>
          </a:r>
        </a:p>
      </dsp:txBody>
      <dsp:txXfrm>
        <a:off x="1105322" y="1435588"/>
        <a:ext cx="1803521" cy="1055834"/>
      </dsp:txXfrm>
    </dsp:sp>
    <dsp:sp modelId="{C2406D73-A630-40CB-BBF7-34DB6D02152B}">
      <dsp:nvSpPr>
        <dsp:cNvPr id="0" name=""/>
        <dsp:cNvSpPr/>
      </dsp:nvSpPr>
      <dsp:spPr>
        <a:xfrm>
          <a:off x="1464441" y="2995319"/>
          <a:ext cx="2467934" cy="168229"/>
        </a:xfrm>
        <a:prstGeom prst="rect">
          <a:avLst/>
        </a:prstGeom>
        <a:noFill/>
        <a:ln>
          <a:noFill/>
        </a:ln>
        <a:effectLst/>
      </dsp:spPr>
      <dsp:style>
        <a:lnRef idx="0">
          <a:scrgbClr r="0" g="0" b="0"/>
        </a:lnRef>
        <a:fillRef idx="1">
          <a:scrgbClr r="0" g="0" b="0"/>
        </a:fillRef>
        <a:effectRef idx="0">
          <a:scrgbClr r="0" g="0" b="0"/>
        </a:effectRef>
        <a:fontRef idx="minor">
          <a:schemeClr val="lt1"/>
        </a:fontRef>
      </dsp:style>
    </dsp:sp>
    <dsp:sp modelId="{63612173-6215-4C29-A592-C2A0799BE23F}">
      <dsp:nvSpPr>
        <dsp:cNvPr id="0" name=""/>
        <dsp:cNvSpPr/>
      </dsp:nvSpPr>
      <dsp:spPr>
        <a:xfrm>
          <a:off x="1083110" y="2804653"/>
          <a:ext cx="1869217" cy="1121530"/>
        </a:xfrm>
        <a:prstGeom prst="roundRect">
          <a:avLst>
            <a:gd name="adj" fmla="val 10000"/>
          </a:avLst>
        </a:prstGeom>
        <a:solidFill>
          <a:srgbClr val="8095B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sv-SE" sz="1400" b="1" kern="1200" dirty="0"/>
            <a:t>Beskriv byggnader</a:t>
          </a:r>
        </a:p>
        <a:p>
          <a:pPr marL="0" lvl="0" indent="0" algn="ctr" defTabSz="622300">
            <a:lnSpc>
              <a:spcPct val="90000"/>
            </a:lnSpc>
            <a:spcBef>
              <a:spcPct val="0"/>
            </a:spcBef>
            <a:spcAft>
              <a:spcPct val="35000"/>
            </a:spcAft>
            <a:buNone/>
          </a:pPr>
          <a:r>
            <a:rPr lang="sv-SE" sz="1200" kern="1200" dirty="0"/>
            <a:t>Yta, byggår, verksamhet, senaste energideklaration mm</a:t>
          </a:r>
        </a:p>
      </dsp:txBody>
      <dsp:txXfrm>
        <a:off x="1115958" y="2837501"/>
        <a:ext cx="1803521" cy="1055834"/>
      </dsp:txXfrm>
    </dsp:sp>
    <dsp:sp modelId="{54CB5838-E563-4DA8-9AB9-740A61A4CD96}">
      <dsp:nvSpPr>
        <dsp:cNvPr id="0" name=""/>
        <dsp:cNvSpPr/>
      </dsp:nvSpPr>
      <dsp:spPr>
        <a:xfrm rot="16200000">
          <a:off x="3238908" y="2294363"/>
          <a:ext cx="1394424" cy="168229"/>
        </a:xfrm>
        <a:prstGeom prst="rect">
          <a:avLst/>
        </a:prstGeom>
        <a:noFill/>
        <a:ln>
          <a:noFill/>
        </a:ln>
        <a:effectLst/>
      </dsp:spPr>
      <dsp:style>
        <a:lnRef idx="0">
          <a:scrgbClr r="0" g="0" b="0"/>
        </a:lnRef>
        <a:fillRef idx="1">
          <a:scrgbClr r="0" g="0" b="0"/>
        </a:fillRef>
        <a:effectRef idx="0">
          <a:scrgbClr r="0" g="0" b="0"/>
        </a:effectRef>
        <a:fontRef idx="minor">
          <a:schemeClr val="lt1"/>
        </a:fontRef>
      </dsp:style>
    </dsp:sp>
    <dsp:sp modelId="{237AFD3B-C709-4C0C-903A-48B70F60AA67}">
      <dsp:nvSpPr>
        <dsp:cNvPr id="0" name=""/>
        <dsp:cNvSpPr/>
      </dsp:nvSpPr>
      <dsp:spPr>
        <a:xfrm>
          <a:off x="3558532" y="2804653"/>
          <a:ext cx="1869217" cy="1121530"/>
        </a:xfrm>
        <a:prstGeom prst="roundRect">
          <a:avLst>
            <a:gd name="adj" fmla="val 10000"/>
          </a:avLst>
        </a:prstGeom>
        <a:solidFill>
          <a:srgbClr val="6E902D"/>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sv-SE" sz="1400" b="1" kern="1200" dirty="0"/>
            <a:t>Anbudsförfrågan</a:t>
          </a:r>
          <a:endParaRPr lang="sv-SE" sz="1300" b="1" kern="1200" dirty="0"/>
        </a:p>
        <a:p>
          <a:pPr marL="0" lvl="0" indent="0" algn="ctr" defTabSz="622300">
            <a:lnSpc>
              <a:spcPct val="90000"/>
            </a:lnSpc>
            <a:spcBef>
              <a:spcPct val="0"/>
            </a:spcBef>
            <a:spcAft>
              <a:spcPct val="35000"/>
            </a:spcAft>
            <a:buNone/>
          </a:pPr>
          <a:r>
            <a:rPr lang="sv-SE" sz="1300" kern="1200" dirty="0"/>
            <a:t>- Kompetenskrav</a:t>
          </a:r>
        </a:p>
        <a:p>
          <a:pPr marL="0" lvl="0" indent="0" algn="ctr" defTabSz="622300">
            <a:lnSpc>
              <a:spcPct val="90000"/>
            </a:lnSpc>
            <a:spcBef>
              <a:spcPct val="0"/>
            </a:spcBef>
            <a:spcAft>
              <a:spcPct val="35000"/>
            </a:spcAft>
            <a:buNone/>
          </a:pPr>
          <a:r>
            <a:rPr lang="sv-SE" sz="1300" kern="1200" dirty="0"/>
            <a:t>- Referenser</a:t>
          </a:r>
        </a:p>
        <a:p>
          <a:pPr marL="0" lvl="0" indent="0" algn="ctr" defTabSz="622300">
            <a:lnSpc>
              <a:spcPct val="90000"/>
            </a:lnSpc>
            <a:spcBef>
              <a:spcPct val="0"/>
            </a:spcBef>
            <a:spcAft>
              <a:spcPct val="35000"/>
            </a:spcAft>
            <a:buNone/>
          </a:pPr>
          <a:r>
            <a:rPr lang="sv-SE" sz="1300" kern="1200" dirty="0"/>
            <a:t>- Priser</a:t>
          </a:r>
        </a:p>
      </dsp:txBody>
      <dsp:txXfrm>
        <a:off x="3591380" y="2837501"/>
        <a:ext cx="1803521" cy="1055834"/>
      </dsp:txXfrm>
    </dsp:sp>
    <dsp:sp modelId="{DFCB0B0F-A80C-4318-A883-32824F1D4A8A}">
      <dsp:nvSpPr>
        <dsp:cNvPr id="0" name=""/>
        <dsp:cNvSpPr/>
      </dsp:nvSpPr>
      <dsp:spPr>
        <a:xfrm rot="16200000">
          <a:off x="3238908" y="892450"/>
          <a:ext cx="1394424" cy="168229"/>
        </a:xfrm>
        <a:prstGeom prst="rect">
          <a:avLst/>
        </a:prstGeom>
        <a:noFill/>
        <a:ln>
          <a:noFill/>
        </a:ln>
        <a:effectLst/>
      </dsp:spPr>
      <dsp:style>
        <a:lnRef idx="0">
          <a:scrgbClr r="0" g="0" b="0"/>
        </a:lnRef>
        <a:fillRef idx="1">
          <a:scrgbClr r="0" g="0" b="0"/>
        </a:fillRef>
        <a:effectRef idx="0">
          <a:scrgbClr r="0" g="0" b="0"/>
        </a:effectRef>
        <a:fontRef idx="minor">
          <a:schemeClr val="lt1"/>
        </a:fontRef>
      </dsp:style>
    </dsp:sp>
    <dsp:sp modelId="{D09BB3C3-035C-4A10-B919-8FBD21DE368D}">
      <dsp:nvSpPr>
        <dsp:cNvPr id="0" name=""/>
        <dsp:cNvSpPr/>
      </dsp:nvSpPr>
      <dsp:spPr>
        <a:xfrm>
          <a:off x="3558532" y="1402740"/>
          <a:ext cx="1869217" cy="1121530"/>
        </a:xfrm>
        <a:prstGeom prst="roundRect">
          <a:avLst>
            <a:gd name="adj" fmla="val 10000"/>
          </a:avLst>
        </a:prstGeom>
        <a:solidFill>
          <a:srgbClr val="6E902D"/>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sv-SE" sz="1400" b="1" kern="1200" dirty="0"/>
            <a:t>Utvärdering</a:t>
          </a:r>
          <a:endParaRPr lang="sv-SE" sz="1300" b="1" kern="1200" dirty="0"/>
        </a:p>
        <a:p>
          <a:pPr marL="0" lvl="0" indent="0" algn="ctr" defTabSz="622300">
            <a:lnSpc>
              <a:spcPct val="90000"/>
            </a:lnSpc>
            <a:spcBef>
              <a:spcPct val="0"/>
            </a:spcBef>
            <a:spcAft>
              <a:spcPct val="35000"/>
            </a:spcAft>
            <a:buNone/>
          </a:pPr>
          <a:r>
            <a:rPr lang="sv-SE" sz="1300" kern="1200" dirty="0"/>
            <a:t>Fokus på kompetens och erfarenhet</a:t>
          </a:r>
        </a:p>
      </dsp:txBody>
      <dsp:txXfrm>
        <a:off x="3591380" y="1435588"/>
        <a:ext cx="1803521" cy="1055834"/>
      </dsp:txXfrm>
    </dsp:sp>
    <dsp:sp modelId="{9E19E582-E886-4EE2-8A89-24B067A7F2F9}">
      <dsp:nvSpPr>
        <dsp:cNvPr id="0" name=""/>
        <dsp:cNvSpPr/>
      </dsp:nvSpPr>
      <dsp:spPr>
        <a:xfrm>
          <a:off x="3939864" y="191493"/>
          <a:ext cx="2478570" cy="168229"/>
        </a:xfrm>
        <a:prstGeom prst="rect">
          <a:avLst/>
        </a:prstGeom>
        <a:noFill/>
        <a:ln>
          <a:noFill/>
        </a:ln>
        <a:effectLst/>
      </dsp:spPr>
      <dsp:style>
        <a:lnRef idx="0">
          <a:scrgbClr r="0" g="0" b="0"/>
        </a:lnRef>
        <a:fillRef idx="1">
          <a:scrgbClr r="0" g="0" b="0"/>
        </a:fillRef>
        <a:effectRef idx="0">
          <a:scrgbClr r="0" g="0" b="0"/>
        </a:effectRef>
        <a:fontRef idx="minor">
          <a:schemeClr val="lt1"/>
        </a:fontRef>
      </dsp:style>
    </dsp:sp>
    <dsp:sp modelId="{1309ACA6-8AFD-495B-84DB-9EA77464B42C}">
      <dsp:nvSpPr>
        <dsp:cNvPr id="0" name=""/>
        <dsp:cNvSpPr/>
      </dsp:nvSpPr>
      <dsp:spPr>
        <a:xfrm>
          <a:off x="3558532" y="828"/>
          <a:ext cx="1869217" cy="1121530"/>
        </a:xfrm>
        <a:prstGeom prst="roundRect">
          <a:avLst>
            <a:gd name="adj" fmla="val 10000"/>
          </a:avLst>
        </a:prstGeom>
        <a:solidFill>
          <a:srgbClr val="6E902D"/>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sv-SE" sz="1400" b="1" kern="1200" dirty="0"/>
            <a:t>Avtal</a:t>
          </a:r>
          <a:endParaRPr lang="sv-SE" sz="1300" b="1" kern="1200" dirty="0"/>
        </a:p>
        <a:p>
          <a:pPr marL="0" lvl="0" indent="0" algn="ctr" defTabSz="622300">
            <a:lnSpc>
              <a:spcPct val="90000"/>
            </a:lnSpc>
            <a:spcBef>
              <a:spcPct val="0"/>
            </a:spcBef>
            <a:spcAft>
              <a:spcPct val="35000"/>
            </a:spcAft>
            <a:buNone/>
          </a:pPr>
          <a:r>
            <a:rPr lang="sv-SE" sz="1300" kern="1200" dirty="0"/>
            <a:t>- Energikartläggning</a:t>
          </a:r>
        </a:p>
        <a:p>
          <a:pPr marL="0" lvl="0" indent="0" algn="ctr" defTabSz="622300">
            <a:lnSpc>
              <a:spcPct val="90000"/>
            </a:lnSpc>
            <a:spcBef>
              <a:spcPct val="0"/>
            </a:spcBef>
            <a:spcAft>
              <a:spcPct val="35000"/>
            </a:spcAft>
            <a:buNone/>
          </a:pPr>
          <a:r>
            <a:rPr lang="sv-SE" sz="1300" kern="1200" dirty="0"/>
            <a:t>- Samverkansavtal</a:t>
          </a:r>
        </a:p>
        <a:p>
          <a:pPr marL="0" lvl="0" indent="0" algn="ctr" defTabSz="622300">
            <a:lnSpc>
              <a:spcPct val="90000"/>
            </a:lnSpc>
            <a:spcBef>
              <a:spcPct val="0"/>
            </a:spcBef>
            <a:spcAft>
              <a:spcPct val="35000"/>
            </a:spcAft>
            <a:buNone/>
          </a:pPr>
          <a:r>
            <a:rPr lang="sv-SE" sz="1300" kern="1200" dirty="0"/>
            <a:t>- Entreprenadkontrakt</a:t>
          </a:r>
        </a:p>
      </dsp:txBody>
      <dsp:txXfrm>
        <a:off x="3591380" y="33676"/>
        <a:ext cx="1803521" cy="1055834"/>
      </dsp:txXfrm>
    </dsp:sp>
    <dsp:sp modelId="{790A44AB-1150-44DE-8D2A-EA4F22EF670C}">
      <dsp:nvSpPr>
        <dsp:cNvPr id="0" name=""/>
        <dsp:cNvSpPr/>
      </dsp:nvSpPr>
      <dsp:spPr>
        <a:xfrm rot="5400000">
          <a:off x="5724966" y="892450"/>
          <a:ext cx="1394424" cy="168229"/>
        </a:xfrm>
        <a:prstGeom prst="rect">
          <a:avLst/>
        </a:prstGeom>
        <a:noFill/>
        <a:ln>
          <a:noFill/>
        </a:ln>
        <a:effectLst/>
      </dsp:spPr>
      <dsp:style>
        <a:lnRef idx="0">
          <a:scrgbClr r="0" g="0" b="0"/>
        </a:lnRef>
        <a:fillRef idx="1">
          <a:scrgbClr r="0" g="0" b="0"/>
        </a:fillRef>
        <a:effectRef idx="0">
          <a:scrgbClr r="0" g="0" b="0"/>
        </a:effectRef>
        <a:fontRef idx="minor">
          <a:schemeClr val="lt1"/>
        </a:fontRef>
      </dsp:style>
    </dsp:sp>
    <dsp:sp modelId="{CEBB43CB-0C3E-47D3-8DAD-8C5833407CD5}">
      <dsp:nvSpPr>
        <dsp:cNvPr id="0" name=""/>
        <dsp:cNvSpPr/>
      </dsp:nvSpPr>
      <dsp:spPr>
        <a:xfrm>
          <a:off x="6044591" y="828"/>
          <a:ext cx="1869217" cy="1121530"/>
        </a:xfrm>
        <a:prstGeom prst="roundRect">
          <a:avLst>
            <a:gd name="adj" fmla="val 10000"/>
          </a:avLst>
        </a:prstGeom>
        <a:solidFill>
          <a:srgbClr val="DC8175"/>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sv-SE" sz="1400" b="1" kern="1200" dirty="0"/>
            <a:t>Steg 1</a:t>
          </a:r>
        </a:p>
        <a:p>
          <a:pPr marL="0" lvl="0" indent="0" algn="ctr" defTabSz="622300">
            <a:lnSpc>
              <a:spcPct val="90000"/>
            </a:lnSpc>
            <a:spcBef>
              <a:spcPct val="0"/>
            </a:spcBef>
            <a:spcAft>
              <a:spcPct val="35000"/>
            </a:spcAft>
            <a:buNone/>
          </a:pPr>
          <a:r>
            <a:rPr lang="sv-SE" sz="1200" kern="1200" dirty="0"/>
            <a:t>Energikartläggning i en eller flera byggnader</a:t>
          </a:r>
        </a:p>
      </dsp:txBody>
      <dsp:txXfrm>
        <a:off x="6077439" y="33676"/>
        <a:ext cx="1803521" cy="1055834"/>
      </dsp:txXfrm>
    </dsp:sp>
    <dsp:sp modelId="{30C5A957-3CD5-4940-8A0F-67C49F8625D1}">
      <dsp:nvSpPr>
        <dsp:cNvPr id="0" name=""/>
        <dsp:cNvSpPr/>
      </dsp:nvSpPr>
      <dsp:spPr>
        <a:xfrm rot="5400000">
          <a:off x="5724966" y="2294363"/>
          <a:ext cx="1394424" cy="168229"/>
        </a:xfrm>
        <a:prstGeom prst="rect">
          <a:avLst/>
        </a:prstGeom>
        <a:noFill/>
        <a:ln>
          <a:noFill/>
        </a:ln>
        <a:effectLst/>
      </dsp:spPr>
      <dsp:style>
        <a:lnRef idx="0">
          <a:scrgbClr r="0" g="0" b="0"/>
        </a:lnRef>
        <a:fillRef idx="1">
          <a:scrgbClr r="0" g="0" b="0"/>
        </a:fillRef>
        <a:effectRef idx="0">
          <a:scrgbClr r="0" g="0" b="0"/>
        </a:effectRef>
        <a:fontRef idx="minor">
          <a:schemeClr val="lt1"/>
        </a:fontRef>
      </dsp:style>
    </dsp:sp>
    <dsp:sp modelId="{324643F8-043C-400A-B480-11DAB1776677}">
      <dsp:nvSpPr>
        <dsp:cNvPr id="0" name=""/>
        <dsp:cNvSpPr/>
      </dsp:nvSpPr>
      <dsp:spPr>
        <a:xfrm>
          <a:off x="6044591" y="1402740"/>
          <a:ext cx="1869217" cy="1121530"/>
        </a:xfrm>
        <a:prstGeom prst="roundRect">
          <a:avLst>
            <a:gd name="adj" fmla="val 10000"/>
          </a:avLst>
        </a:prstGeom>
        <a:solidFill>
          <a:srgbClr val="DC8175"/>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sv-SE" sz="1400" b="1" kern="1200" dirty="0"/>
            <a:t>Steg 2 – Option 1</a:t>
          </a:r>
        </a:p>
        <a:p>
          <a:pPr marL="0" lvl="0" indent="0" algn="ctr" defTabSz="622300">
            <a:lnSpc>
              <a:spcPct val="90000"/>
            </a:lnSpc>
            <a:spcBef>
              <a:spcPct val="0"/>
            </a:spcBef>
            <a:spcAft>
              <a:spcPct val="35000"/>
            </a:spcAft>
            <a:buNone/>
          </a:pPr>
          <a:r>
            <a:rPr lang="sv-SE" sz="1200" kern="1200" dirty="0"/>
            <a:t>Genomförande av överenskomna åtgärder</a:t>
          </a:r>
        </a:p>
      </dsp:txBody>
      <dsp:txXfrm>
        <a:off x="6077439" y="1435588"/>
        <a:ext cx="1803521" cy="1055834"/>
      </dsp:txXfrm>
    </dsp:sp>
    <dsp:sp modelId="{321262FB-3608-4D03-BDD8-F4702BCE3C7C}">
      <dsp:nvSpPr>
        <dsp:cNvPr id="0" name=""/>
        <dsp:cNvSpPr/>
      </dsp:nvSpPr>
      <dsp:spPr>
        <a:xfrm>
          <a:off x="6044591" y="2804653"/>
          <a:ext cx="1869217" cy="1121530"/>
        </a:xfrm>
        <a:prstGeom prst="roundRect">
          <a:avLst>
            <a:gd name="adj" fmla="val 10000"/>
          </a:avLst>
        </a:prstGeom>
        <a:solidFill>
          <a:srgbClr val="DC8175"/>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sv-SE" sz="1400" b="1" kern="1200" dirty="0"/>
            <a:t>Steg 2 – Option 2</a:t>
          </a:r>
        </a:p>
        <a:p>
          <a:pPr marL="0" lvl="0" indent="0" algn="ctr" defTabSz="622300">
            <a:lnSpc>
              <a:spcPct val="90000"/>
            </a:lnSpc>
            <a:spcBef>
              <a:spcPct val="0"/>
            </a:spcBef>
            <a:spcAft>
              <a:spcPct val="35000"/>
            </a:spcAft>
            <a:buNone/>
          </a:pPr>
          <a:r>
            <a:rPr lang="sv-SE" sz="1200" kern="1200" dirty="0"/>
            <a:t>Ytterligare energikartläggning eller fler åtgärder</a:t>
          </a:r>
        </a:p>
      </dsp:txBody>
      <dsp:txXfrm>
        <a:off x="6077439" y="2837501"/>
        <a:ext cx="1803521" cy="1055834"/>
      </dsp:txXfrm>
    </dsp:sp>
  </dsp:spTree>
</dsp:drawing>
</file>

<file path=ppt/diagrams/layout1.xml><?xml version="1.0" encoding="utf-8"?>
<dgm:layoutDef xmlns:dgm="http://schemas.openxmlformats.org/drawingml/2006/diagram" xmlns:a="http://schemas.openxmlformats.org/drawingml/2006/main" uniqueId="urn:microsoft.com/office/officeart/2005/8/layout/bProcess4">
  <dgm:title val=""/>
  <dgm:desc val=""/>
  <dgm:catLst>
    <dgm:cat type="process" pri="19000"/>
  </dgm:catLst>
  <dgm:sampData>
    <dgm:dataModel>
      <dgm:ptLst>
        <dgm:pt modelId="0" type="doc"/>
        <dgm:pt modelId="1">
          <dgm:prSet phldr="1"/>
        </dgm:pt>
        <dgm:pt modelId="2">
          <dgm:prSet phldr="1"/>
        </dgm:pt>
        <dgm:pt modelId="3">
          <dgm:prSet phldr="1"/>
        </dgm:pt>
        <dgm:pt modelId="4">
          <dgm:prSet phldr="1"/>
        </dgm:pt>
        <dgm:pt modelId="5">
          <dgm:prSet phldr="1"/>
        </dgm:pt>
        <dgm:pt modelId="6">
          <dgm:prSet phldr="1"/>
        </dgm:pt>
        <dgm:pt modelId="7">
          <dgm:prSet phldr="1"/>
        </dgm:pt>
        <dgm:pt modelId="8">
          <dgm:prSet phldr="1"/>
        </dgm:pt>
        <dgm:pt modelId="9">
          <dgm:prSet phldr="1"/>
        </dgm:pt>
      </dgm:ptLst>
      <dgm:cxnLst>
        <dgm:cxn modelId="10" srcId="0" destId="1" srcOrd="0" destOrd="0"/>
        <dgm:cxn modelId="11" srcId="0" destId="2" srcOrd="1" destOrd="0"/>
        <dgm:cxn modelId="12" srcId="0" destId="3" srcOrd="2" destOrd="0"/>
        <dgm:cxn modelId="13" srcId="0" destId="4" srcOrd="3" destOrd="0"/>
        <dgm:cxn modelId="14" srcId="0" destId="5" srcOrd="4" destOrd="0"/>
        <dgm:cxn modelId="15" srcId="0" destId="6" srcOrd="5" destOrd="0"/>
        <dgm:cxn modelId="16" srcId="0" destId="7" srcOrd="6" destOrd="0"/>
        <dgm:cxn modelId="17" srcId="0" destId="8" srcOrd="7" destOrd="0"/>
        <dgm:cxn modelId="18" srcId="0" destId="9" srcOrd="8"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dgm:varLst>
    <dgm:choose name="Name1">
      <dgm:if name="Name2" func="var" arg="dir" op="equ" val="norm">
        <dgm:alg type="snake">
          <dgm:param type="grDir" val="tL"/>
          <dgm:param type="flowDir" val="col"/>
          <dgm:param type="contDir" val="revDir"/>
          <dgm:param type="bkpt" val="bal"/>
        </dgm:alg>
      </dgm:if>
      <dgm:else name="Name3">
        <dgm:alg type="snake">
          <dgm:param type="grDir" val="tR"/>
          <dgm:param type="flowDir" val="col"/>
          <dgm:param type="contDir" val="revDir"/>
          <dgm:param type="bkpt" val="bal"/>
        </dgm:alg>
      </dgm:else>
    </dgm:choose>
    <dgm:shape xmlns:r="http://schemas.openxmlformats.org/officeDocument/2006/relationships" r:blip="">
      <dgm:adjLst/>
    </dgm:shape>
    <dgm:presOf/>
    <dgm:constrLst>
      <dgm:constr type="w" for="ch" forName="compNode" refType="w"/>
      <dgm:constr type="h" for="ch" forName="compNode" refType="w" fact="0.6"/>
      <dgm:constr type="h" for="ch" forName="sibTrans" refType="h" refFor="ch" refForName="compNode" op="equ" fact="0.25"/>
      <dgm:constr type="sp" refType="w" fact="0.33"/>
      <dgm:constr type="primFontSz" for="des" forName="node" op="equ" val="65"/>
    </dgm:constrLst>
    <dgm:ruleLst/>
    <dgm:forEach name="nodesForEach" axis="ch" ptType="node">
      <dgm:layoutNode name="compNode">
        <dgm:alg type="composite"/>
        <dgm:shape xmlns:r="http://schemas.openxmlformats.org/officeDocument/2006/relationships" r:blip="">
          <dgm:adjLst/>
        </dgm:shape>
        <dgm:presOf/>
        <dgm:choose name="Name4">
          <dgm:if name="Name5" axis="self" func="var" arg="dir" op="equ" val="norm">
            <dgm:constrLst>
              <dgm:constr type="l" for="ch" forName="dummyConnPt" refType="w" fact="0.2"/>
              <dgm:constr type="t" for="ch" forName="dummyConnPt" refType="w" fact="0.145"/>
              <dgm:constr type="l" for="ch" forName="node"/>
              <dgm:constr type="t" for="ch" forName="node"/>
              <dgm:constr type="h" for="ch" forName="node" refType="h"/>
              <dgm:constr type="w" for="ch" forName="node" refType="w"/>
            </dgm:constrLst>
          </dgm:if>
          <dgm:else name="Name6">
            <dgm:constrLst>
              <dgm:constr type="l" for="ch" forName="dummyConnPt" refType="w" fact="0.8"/>
              <dgm:constr type="t" for="ch" forName="dummyConnPt" refType="w" fact="0.145"/>
              <dgm:constr type="l" for="ch" forName="node"/>
              <dgm:constr type="t" for="ch" forName="node"/>
              <dgm:constr type="h" for="ch" forName="node" refType="h"/>
              <dgm:constr type="w" for="ch" forName="node" refType="w"/>
            </dgm:constrLst>
          </dgm:else>
        </dgm:choose>
        <dgm:ruleLst/>
        <dgm:layoutNode name="dummyConnPt" styleLbl="node1" moveWith="node">
          <dgm:alg type="sp"/>
          <dgm:shape xmlns:r="http://schemas.openxmlformats.org/officeDocument/2006/relationships" r:blip="">
            <dgm:adjLst/>
          </dgm:shape>
          <dgm:presOf/>
          <dgm:constrLst>
            <dgm:constr type="w" val="1"/>
            <dgm:constr type="h" val="1"/>
          </dgm:constrLst>
          <dgm:ruleLst/>
        </dgm:layout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3"/>
            <dgm:constr type="bMarg" refType="primFontSz" fact="0.3"/>
            <dgm:constr type="lMarg" refType="primFontSz" fact="0.3"/>
            <dgm:constr type="rMarg" refType="primFontSz" fact="0.3"/>
            <dgm:constr type="primFontSz" val="65"/>
          </dgm:constrLst>
          <dgm:ruleLst>
            <dgm:rule type="primFontSz" val="5" fact="NaN" max="NaN"/>
          </dgm:ruleLst>
        </dgm:layoutNode>
      </dgm:layoutNode>
      <dgm:forEach name="sibTransForEach" axis="followSib" cnt="1">
        <dgm:layoutNode name="sibTrans" styleLbl="bgSibTrans2D1">
          <dgm:choose name="Name7">
            <dgm:if name="Name8" axis="self" func="var" arg="dir" op="equ" val="norm">
              <dgm:alg type="conn">
                <dgm:param type="srcNode" val="dummyConnPt"/>
                <dgm:param type="dstNode" val="dummyConnPt"/>
                <dgm:param type="begPts" val="bCtr, midR, tCtr"/>
                <dgm:param type="endPts" val="tCtr, midL, bCtr"/>
                <dgm:param type="begSty" val="noArr"/>
                <dgm:param type="endSty" val="noArr"/>
              </dgm:alg>
            </dgm:if>
            <dgm:else name="Name9">
              <dgm:alg type="conn">
                <dgm:param type="srcNode" val="dummyConnPt"/>
                <dgm:param type="dstNode" val="dummyConnPt"/>
                <dgm:param type="begPts" val="bCtr, midL, tCtr"/>
                <dgm:param type="endPts" val="tCtr, midR, bCtr"/>
                <dgm:param type="begSty" val="noArr"/>
                <dgm:param type="endSty" val="noArr"/>
              </dgm:alg>
            </dgm:else>
          </dgm:choose>
          <dgm:shape xmlns:r="http://schemas.openxmlformats.org/officeDocument/2006/relationships" type="conn" r:blip="" zOrderOff="-2">
            <dgm:adjLst/>
          </dgm:shape>
          <dgm:presOf axis="self"/>
          <dgm:constrLst>
            <dgm:constr type="begPad"/>
            <dgm:constr type="endPad"/>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D324C278-26F8-4FDB-9A24-547C9F46759E}" type="datetimeFigureOut">
              <a:rPr lang="sv-SE" smtClean="0"/>
              <a:t>2021-11-10</a:t>
            </a:fld>
            <a:endParaRPr lang="sv-SE"/>
          </a:p>
        </p:txBody>
      </p:sp>
      <p:sp>
        <p:nvSpPr>
          <p:cNvPr id="4" name="Platshållare för bildobjekt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96AB7ADE-4970-4317-84D3-AB66FB3889DC}" type="slidenum">
              <a:rPr lang="sv-SE" smtClean="0"/>
              <a:t>‹#›</a:t>
            </a:fld>
            <a:endParaRPr lang="sv-SE"/>
          </a:p>
        </p:txBody>
      </p:sp>
    </p:spTree>
    <p:extLst>
      <p:ext uri="{BB962C8B-B14F-4D97-AF65-F5344CB8AC3E}">
        <p14:creationId xmlns:p14="http://schemas.microsoft.com/office/powerpoint/2010/main" val="35018780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energimyndigheten.a-w2m.se/Home.mvc?ResourceId=185971"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energimyndigheten.a-w2m.se/Home.mvc?ResourceId=185971" TargetMode="External"/><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energimyndigheten.a-w2m.se/Home.mvc?ResourceId=185971"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energimyndigheten.a-w2m.se/Home.mvc?ResourceId=185971"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energimyndigheten.a-w2m.se/Home.mvc?ResourceId=185971"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energimyndigheten.a-w2m.se/Home.mvc?ResourceId=185971"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energimyndigheten.a-w2m.se/Home.mvc?ResourceId=185971" TargetMode="External"/><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energimyndigheten.a-w2m.se/Home.mvc?ResourceId=185971" TargetMode="External"/><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energimyndigheten.a-w2m.se/Home.mvc?ResourceId=185971" TargetMode="External"/><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342900" lvl="0" indent="-342900">
              <a:buFont typeface="Symbol" panose="05050102010706020507" pitchFamily="18" charset="2"/>
              <a:buChar char=""/>
            </a:pPr>
            <a:r>
              <a:rPr lang="sv-SE" sz="1800" dirty="0">
                <a:effectLst/>
                <a:latin typeface="Arial" panose="020B0604020202020204" pitchFamily="34" charset="0"/>
                <a:ea typeface="Calibri" panose="020F0502020204030204" pitchFamily="34" charset="0"/>
              </a:rPr>
              <a:t>Underhållsskulden (ME: används detta i underlaget?)</a:t>
            </a:r>
            <a:endParaRPr lang="sv-SE" sz="1800" dirty="0">
              <a:effectLst/>
              <a:latin typeface="Calibri" panose="020F0502020204030204" pitchFamily="34" charset="0"/>
              <a:ea typeface="Calibri" panose="020F0502020204030204" pitchFamily="34" charset="0"/>
            </a:endParaRPr>
          </a:p>
          <a:p>
            <a:pPr marL="342900" lvl="0" indent="-342900">
              <a:buFont typeface="Symbol" panose="05050102010706020507" pitchFamily="18" charset="2"/>
              <a:buChar char=""/>
            </a:pPr>
            <a:r>
              <a:rPr lang="sv-SE" sz="1800" dirty="0">
                <a:effectLst/>
                <a:latin typeface="Arial" panose="020B0604020202020204" pitchFamily="34" charset="0"/>
                <a:ea typeface="Calibri" panose="020F0502020204030204" pitchFamily="34" charset="0"/>
              </a:rPr>
              <a:t>Klimat- och energimål</a:t>
            </a:r>
            <a:endParaRPr lang="sv-SE" sz="1800" dirty="0">
              <a:effectLst/>
              <a:latin typeface="Calibri" panose="020F0502020204030204" pitchFamily="34" charset="0"/>
              <a:ea typeface="Calibri" panose="020F0502020204030204" pitchFamily="34" charset="0"/>
            </a:endParaRPr>
          </a:p>
          <a:p>
            <a:pPr marL="342900" lvl="0" indent="-342900">
              <a:buFont typeface="Symbol" panose="05050102010706020507" pitchFamily="18" charset="2"/>
              <a:buChar char=""/>
            </a:pPr>
            <a:r>
              <a:rPr lang="sv-SE" sz="1800" dirty="0">
                <a:effectLst/>
                <a:latin typeface="Arial" panose="020B0604020202020204" pitchFamily="34" charset="0"/>
                <a:ea typeface="Calibri" panose="020F0502020204030204" pitchFamily="34" charset="0"/>
              </a:rPr>
              <a:t>Behov av enklare och mer flexibel modell</a:t>
            </a:r>
            <a:endParaRPr lang="sv-SE" sz="1800" dirty="0">
              <a:effectLst/>
              <a:latin typeface="Calibri" panose="020F0502020204030204" pitchFamily="34" charset="0"/>
              <a:ea typeface="Calibri" panose="020F0502020204030204" pitchFamily="34" charset="0"/>
            </a:endParaRPr>
          </a:p>
          <a:p>
            <a:r>
              <a:rPr lang="sv-SE" sz="1800" dirty="0">
                <a:effectLst/>
                <a:latin typeface="Arial" panose="020B0604020202020204" pitchFamily="34" charset="0"/>
                <a:ea typeface="Calibri" panose="020F0502020204030204" pitchFamily="34" charset="0"/>
              </a:rPr>
              <a:t> </a:t>
            </a:r>
            <a:endParaRPr lang="sv-SE" sz="1800" dirty="0">
              <a:effectLst/>
              <a:latin typeface="Calibri" panose="020F0502020204030204" pitchFamily="34" charset="0"/>
              <a:ea typeface="Calibri" panose="020F0502020204030204" pitchFamily="34" charset="0"/>
            </a:endParaRPr>
          </a:p>
          <a:p>
            <a:r>
              <a:rPr lang="sv-SE" sz="1800" dirty="0">
                <a:effectLst/>
                <a:highlight>
                  <a:srgbClr val="FFFF00"/>
                </a:highlight>
                <a:latin typeface="Arial" panose="020B0604020202020204" pitchFamily="34" charset="0"/>
                <a:ea typeface="Calibri" panose="020F0502020204030204" pitchFamily="34" charset="0"/>
              </a:rPr>
              <a:t>Få upp farten. </a:t>
            </a:r>
            <a:endParaRPr lang="sv-SE" sz="1800" dirty="0">
              <a:effectLst/>
              <a:latin typeface="Calibri" panose="020F0502020204030204" pitchFamily="34" charset="0"/>
              <a:ea typeface="Calibri" panose="020F0502020204030204" pitchFamily="34" charset="0"/>
            </a:endParaRPr>
          </a:p>
          <a:p>
            <a:r>
              <a:rPr lang="sv-SE" sz="1800" dirty="0">
                <a:effectLst/>
                <a:highlight>
                  <a:srgbClr val="FFFF00"/>
                </a:highlight>
                <a:latin typeface="Arial" panose="020B0604020202020204" pitchFamily="34" charset="0"/>
                <a:ea typeface="Calibri" panose="020F0502020204030204" pitchFamily="34" charset="0"/>
              </a:rPr>
              <a:t>Låg tröskel</a:t>
            </a:r>
            <a:endParaRPr lang="sv-SE" sz="1800" dirty="0">
              <a:effectLst/>
              <a:latin typeface="Calibri" panose="020F0502020204030204" pitchFamily="34" charset="0"/>
              <a:ea typeface="Calibri" panose="020F0502020204030204" pitchFamily="34" charset="0"/>
            </a:endParaRPr>
          </a:p>
          <a:p>
            <a:r>
              <a:rPr lang="sv-SE" sz="1800" dirty="0">
                <a:effectLst/>
                <a:highlight>
                  <a:srgbClr val="FFFF00"/>
                </a:highlight>
                <a:latin typeface="Arial" panose="020B0604020202020204" pitchFamily="34" charset="0"/>
                <a:ea typeface="Calibri" panose="020F0502020204030204" pitchFamily="34" charset="0"/>
              </a:rPr>
              <a:t>Samverkan</a:t>
            </a:r>
            <a:endParaRPr lang="sv-SE" sz="1800" dirty="0">
              <a:effectLst/>
              <a:latin typeface="Calibri" panose="020F0502020204030204" pitchFamily="34" charset="0"/>
              <a:ea typeface="Calibri" panose="020F0502020204030204" pitchFamily="34" charset="0"/>
            </a:endParaRPr>
          </a:p>
          <a:p>
            <a:r>
              <a:rPr lang="sv-SE" sz="1800" dirty="0">
                <a:effectLst/>
                <a:highlight>
                  <a:srgbClr val="FFFF00"/>
                </a:highlight>
                <a:latin typeface="Arial" panose="020B0604020202020204" pitchFamily="34" charset="0"/>
                <a:ea typeface="Calibri" panose="020F0502020204030204" pitchFamily="34" charset="0"/>
              </a:rPr>
              <a:t>Man löser flera problem, både underhåll, miljö och dålig inomhusmiljö</a:t>
            </a:r>
            <a:endParaRPr lang="sv-SE" sz="1800" dirty="0">
              <a:effectLst/>
              <a:latin typeface="Calibri" panose="020F0502020204030204" pitchFamily="34" charset="0"/>
              <a:ea typeface="Calibri" panose="020F0502020204030204" pitchFamily="34" charset="0"/>
            </a:endParaRPr>
          </a:p>
          <a:p>
            <a:r>
              <a:rPr lang="sv-SE" sz="1800" dirty="0">
                <a:effectLst/>
                <a:highlight>
                  <a:srgbClr val="FFFF00"/>
                </a:highlight>
                <a:latin typeface="Arial" panose="020B0604020202020204" pitchFamily="34" charset="0"/>
                <a:ea typeface="Calibri" panose="020F0502020204030204" pitchFamily="34" charset="0"/>
              </a:rPr>
              <a:t>De kan också ha energimål de måste uppfylla</a:t>
            </a:r>
            <a:endParaRPr lang="sv-SE" sz="1800" dirty="0">
              <a:effectLst/>
              <a:latin typeface="Calibri" panose="020F0502020204030204" pitchFamily="34" charset="0"/>
              <a:ea typeface="Calibri" panose="020F0502020204030204" pitchFamily="34" charset="0"/>
            </a:endParaRPr>
          </a:p>
          <a:p>
            <a:r>
              <a:rPr lang="sv-SE" sz="1800" dirty="0">
                <a:effectLst/>
                <a:highlight>
                  <a:srgbClr val="FFFF00"/>
                </a:highlight>
                <a:latin typeface="Arial" panose="020B0604020202020204" pitchFamily="34" charset="0"/>
                <a:ea typeface="Calibri" panose="020F0502020204030204" pitchFamily="34" charset="0"/>
              </a:rPr>
              <a:t>Bibehållen kontroll genom hela genomförandet, ökad samverkan</a:t>
            </a:r>
            <a:endParaRPr lang="sv-SE" sz="1800" dirty="0">
              <a:effectLst/>
              <a:latin typeface="Calibri" panose="020F0502020204030204" pitchFamily="34" charset="0"/>
              <a:ea typeface="Calibri" panose="020F0502020204030204" pitchFamily="34" charset="0"/>
            </a:endParaRPr>
          </a:p>
          <a:p>
            <a:r>
              <a:rPr lang="sv-SE" sz="1800" dirty="0" err="1">
                <a:effectLst/>
                <a:highlight>
                  <a:srgbClr val="FFFF00"/>
                </a:highlight>
                <a:latin typeface="Arial" panose="020B0604020202020204" pitchFamily="34" charset="0"/>
                <a:ea typeface="Calibri" panose="020F0502020204030204" pitchFamily="34" charset="0"/>
              </a:rPr>
              <a:t>Flexibiliten</a:t>
            </a:r>
            <a:r>
              <a:rPr lang="sv-SE" sz="1800" dirty="0">
                <a:effectLst/>
                <a:highlight>
                  <a:srgbClr val="FFFF00"/>
                </a:highlight>
                <a:latin typeface="Arial" panose="020B0604020202020204" pitchFamily="34" charset="0"/>
                <a:ea typeface="Calibri" panose="020F0502020204030204" pitchFamily="34" charset="0"/>
              </a:rPr>
              <a:t> att man kan avbryta närsomhelst, utan att behöva ha skäl till det när det är optioner man behöver inte säga att entreprenören gjort ngt fel</a:t>
            </a:r>
            <a:endParaRPr lang="sv-SE" sz="1800" dirty="0">
              <a:effectLst/>
              <a:latin typeface="Calibri" panose="020F0502020204030204" pitchFamily="34" charset="0"/>
              <a:ea typeface="Calibri" panose="020F0502020204030204" pitchFamily="34" charset="0"/>
            </a:endParaRPr>
          </a:p>
          <a:p>
            <a:endParaRPr lang="sv-SE" dirty="0"/>
          </a:p>
          <a:p>
            <a:r>
              <a:rPr lang="sv-SE" b="0" i="0" dirty="0" err="1">
                <a:solidFill>
                  <a:srgbClr val="333333"/>
                </a:solidFill>
                <a:effectLst/>
                <a:latin typeface="Helvetica" panose="020B0604020202020204" pitchFamily="34" charset="0"/>
              </a:rPr>
              <a:t>enast</a:t>
            </a:r>
            <a:r>
              <a:rPr lang="sv-SE" b="0" i="0" dirty="0">
                <a:solidFill>
                  <a:srgbClr val="333333"/>
                </a:solidFill>
                <a:effectLst/>
                <a:latin typeface="Helvetica" panose="020B0604020202020204" pitchFamily="34" charset="0"/>
              </a:rPr>
              <a:t> år 2045 ska Sverige inte ha några nettoutsläpp av växthusgaser till atmosfären, </a:t>
            </a:r>
            <a:endParaRPr lang="sv-SE" dirty="0"/>
          </a:p>
          <a:p>
            <a:br>
              <a:rPr lang="sv-SE" sz="1800" dirty="0">
                <a:solidFill>
                  <a:srgbClr val="000000"/>
                </a:solidFill>
                <a:effectLst/>
                <a:latin typeface="Arial" panose="020B0604020202020204" pitchFamily="34" charset="0"/>
                <a:ea typeface="Calibri" panose="020F0502020204030204" pitchFamily="34" charset="0"/>
              </a:rPr>
            </a:br>
            <a:r>
              <a:rPr lang="sv-SE" sz="1800" dirty="0">
                <a:solidFill>
                  <a:srgbClr val="000000"/>
                </a:solidFill>
                <a:effectLst/>
                <a:latin typeface="Arial" panose="020B0604020202020204" pitchFamily="34" charset="0"/>
                <a:ea typeface="Calibri" panose="020F0502020204030204" pitchFamily="34" charset="0"/>
              </a:rPr>
              <a:t>För fyra år sedan antog riksdagen ett klimatmål som innebär att Sverige inte ska ha några nettoutsläpp av växthusgaser till år 2045. Ett viktigt steg i det arbetet är energikommissionens mål om att Sverige till år 2030 ska ha 50 procent effektivare energianvändning jämfört med 2005. </a:t>
            </a:r>
            <a:r>
              <a:rPr lang="sv-SE" sz="1800" dirty="0">
                <a:effectLst/>
                <a:latin typeface="Arial" panose="020B0604020202020204" pitchFamily="34" charset="0"/>
                <a:ea typeface="Calibri" panose="020F0502020204030204" pitchFamily="34" charset="0"/>
              </a:rPr>
              <a:t>Men i </a:t>
            </a:r>
            <a:r>
              <a:rPr lang="sv-SE" sz="1800" u="sng" dirty="0">
                <a:solidFill>
                  <a:srgbClr val="0563C1"/>
                </a:solidFill>
                <a:effectLst/>
                <a:latin typeface="Arial" panose="020B0604020202020204" pitchFamily="34" charset="0"/>
                <a:ea typeface="Calibri" panose="020F0502020204030204" pitchFamily="34" charset="0"/>
                <a:cs typeface="Times New Roman" panose="02020603050405020304" pitchFamily="18" charset="0"/>
                <a:hlinkClick r:id="rId3"/>
              </a:rPr>
              <a:t>en ny rapport</a:t>
            </a:r>
            <a:r>
              <a:rPr lang="sv-SE" sz="1800" u="sng" dirty="0">
                <a:solidFill>
                  <a:srgbClr val="0563C1"/>
                </a:solidFill>
                <a:effectLst/>
                <a:latin typeface="Arial" panose="020B0604020202020204" pitchFamily="34" charset="0"/>
                <a:ea typeface="Calibri" panose="020F0502020204030204" pitchFamily="34" charset="0"/>
              </a:rPr>
              <a:t> </a:t>
            </a:r>
            <a:r>
              <a:rPr lang="sv-SE" sz="1800" dirty="0">
                <a:effectLst/>
                <a:latin typeface="Arial" panose="020B0604020202020204" pitchFamily="34" charset="0"/>
                <a:ea typeface="Calibri" panose="020F0502020204030204" pitchFamily="34" charset="0"/>
              </a:rPr>
              <a:t>bedömer nu Energimyndigheten att Sverige inte kommer att nå målet.</a:t>
            </a:r>
            <a:endParaRPr lang="sv-SE" dirty="0"/>
          </a:p>
        </p:txBody>
      </p:sp>
      <p:sp>
        <p:nvSpPr>
          <p:cNvPr id="4" name="Platshållare för bildnummer 3"/>
          <p:cNvSpPr>
            <a:spLocks noGrp="1"/>
          </p:cNvSpPr>
          <p:nvPr>
            <p:ph type="sldNum" sz="quarter" idx="5"/>
          </p:nvPr>
        </p:nvSpPr>
        <p:spPr/>
        <p:txBody>
          <a:bodyPr/>
          <a:lstStyle/>
          <a:p>
            <a:fld id="{96AB7ADE-4970-4317-84D3-AB66FB3889DC}" type="slidenum">
              <a:rPr lang="sv-SE" smtClean="0"/>
              <a:t>3</a:t>
            </a:fld>
            <a:endParaRPr lang="sv-SE"/>
          </a:p>
        </p:txBody>
      </p:sp>
    </p:spTree>
    <p:extLst>
      <p:ext uri="{BB962C8B-B14F-4D97-AF65-F5344CB8AC3E}">
        <p14:creationId xmlns:p14="http://schemas.microsoft.com/office/powerpoint/2010/main" val="397098241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342900" lvl="0" indent="-342900">
              <a:buFont typeface="Symbol" panose="05050102010706020507" pitchFamily="18" charset="2"/>
              <a:buChar char=""/>
            </a:pPr>
            <a:r>
              <a:rPr lang="sv-SE" sz="1800" dirty="0">
                <a:effectLst/>
                <a:latin typeface="Arial" panose="020B0604020202020204" pitchFamily="34" charset="0"/>
                <a:ea typeface="Calibri" panose="020F0502020204030204" pitchFamily="34" charset="0"/>
              </a:rPr>
              <a:t>Underhållsskulden (ME: används detta i underlaget?)</a:t>
            </a:r>
            <a:endParaRPr lang="sv-SE" sz="1800" dirty="0">
              <a:effectLst/>
              <a:latin typeface="Calibri" panose="020F0502020204030204" pitchFamily="34" charset="0"/>
              <a:ea typeface="Calibri" panose="020F0502020204030204" pitchFamily="34" charset="0"/>
            </a:endParaRPr>
          </a:p>
          <a:p>
            <a:pPr marL="342900" lvl="0" indent="-342900">
              <a:buFont typeface="Symbol" panose="05050102010706020507" pitchFamily="18" charset="2"/>
              <a:buChar char=""/>
            </a:pPr>
            <a:r>
              <a:rPr lang="sv-SE" sz="1800" dirty="0">
                <a:effectLst/>
                <a:latin typeface="Arial" panose="020B0604020202020204" pitchFamily="34" charset="0"/>
                <a:ea typeface="Calibri" panose="020F0502020204030204" pitchFamily="34" charset="0"/>
              </a:rPr>
              <a:t>Klimat- och energimål</a:t>
            </a:r>
            <a:endParaRPr lang="sv-SE" sz="1800" dirty="0">
              <a:effectLst/>
              <a:latin typeface="Calibri" panose="020F0502020204030204" pitchFamily="34" charset="0"/>
              <a:ea typeface="Calibri" panose="020F0502020204030204" pitchFamily="34" charset="0"/>
            </a:endParaRPr>
          </a:p>
          <a:p>
            <a:pPr marL="342900" lvl="0" indent="-342900">
              <a:buFont typeface="Symbol" panose="05050102010706020507" pitchFamily="18" charset="2"/>
              <a:buChar char=""/>
            </a:pPr>
            <a:r>
              <a:rPr lang="sv-SE" sz="1800" dirty="0">
                <a:effectLst/>
                <a:latin typeface="Arial" panose="020B0604020202020204" pitchFamily="34" charset="0"/>
                <a:ea typeface="Calibri" panose="020F0502020204030204" pitchFamily="34" charset="0"/>
              </a:rPr>
              <a:t>Behov av enklare och mer flexibel modell</a:t>
            </a:r>
            <a:endParaRPr lang="sv-SE" sz="1800" dirty="0">
              <a:effectLst/>
              <a:latin typeface="Calibri" panose="020F0502020204030204" pitchFamily="34" charset="0"/>
              <a:ea typeface="Calibri" panose="020F0502020204030204" pitchFamily="34" charset="0"/>
            </a:endParaRPr>
          </a:p>
          <a:p>
            <a:r>
              <a:rPr lang="sv-SE" sz="1800" dirty="0">
                <a:effectLst/>
                <a:latin typeface="Arial" panose="020B0604020202020204" pitchFamily="34" charset="0"/>
                <a:ea typeface="Calibri" panose="020F0502020204030204" pitchFamily="34" charset="0"/>
              </a:rPr>
              <a:t> </a:t>
            </a:r>
            <a:endParaRPr lang="sv-SE" sz="1800" dirty="0">
              <a:effectLst/>
              <a:latin typeface="Calibri" panose="020F0502020204030204" pitchFamily="34" charset="0"/>
              <a:ea typeface="Calibri" panose="020F0502020204030204" pitchFamily="34" charset="0"/>
            </a:endParaRPr>
          </a:p>
          <a:p>
            <a:r>
              <a:rPr lang="sv-SE" sz="1800" dirty="0">
                <a:effectLst/>
                <a:highlight>
                  <a:srgbClr val="FFFF00"/>
                </a:highlight>
                <a:latin typeface="Arial" panose="020B0604020202020204" pitchFamily="34" charset="0"/>
                <a:ea typeface="Calibri" panose="020F0502020204030204" pitchFamily="34" charset="0"/>
              </a:rPr>
              <a:t>Få upp farten. </a:t>
            </a:r>
            <a:endParaRPr lang="sv-SE" sz="1800" dirty="0">
              <a:effectLst/>
              <a:latin typeface="Calibri" panose="020F0502020204030204" pitchFamily="34" charset="0"/>
              <a:ea typeface="Calibri" panose="020F0502020204030204" pitchFamily="34" charset="0"/>
            </a:endParaRPr>
          </a:p>
          <a:p>
            <a:r>
              <a:rPr lang="sv-SE" sz="1800" dirty="0">
                <a:effectLst/>
                <a:highlight>
                  <a:srgbClr val="FFFF00"/>
                </a:highlight>
                <a:latin typeface="Arial" panose="020B0604020202020204" pitchFamily="34" charset="0"/>
                <a:ea typeface="Calibri" panose="020F0502020204030204" pitchFamily="34" charset="0"/>
              </a:rPr>
              <a:t>Låg tröskel</a:t>
            </a:r>
            <a:endParaRPr lang="sv-SE" sz="1800" dirty="0">
              <a:effectLst/>
              <a:latin typeface="Calibri" panose="020F0502020204030204" pitchFamily="34" charset="0"/>
              <a:ea typeface="Calibri" panose="020F0502020204030204" pitchFamily="34" charset="0"/>
            </a:endParaRPr>
          </a:p>
          <a:p>
            <a:r>
              <a:rPr lang="sv-SE" sz="1800" dirty="0">
                <a:effectLst/>
                <a:highlight>
                  <a:srgbClr val="FFFF00"/>
                </a:highlight>
                <a:latin typeface="Arial" panose="020B0604020202020204" pitchFamily="34" charset="0"/>
                <a:ea typeface="Calibri" panose="020F0502020204030204" pitchFamily="34" charset="0"/>
              </a:rPr>
              <a:t>Samverkan</a:t>
            </a:r>
            <a:endParaRPr lang="sv-SE" sz="1800" dirty="0">
              <a:effectLst/>
              <a:latin typeface="Calibri" panose="020F0502020204030204" pitchFamily="34" charset="0"/>
              <a:ea typeface="Calibri" panose="020F0502020204030204" pitchFamily="34" charset="0"/>
            </a:endParaRPr>
          </a:p>
          <a:p>
            <a:r>
              <a:rPr lang="sv-SE" sz="1800" dirty="0">
                <a:effectLst/>
                <a:highlight>
                  <a:srgbClr val="FFFF00"/>
                </a:highlight>
                <a:latin typeface="Arial" panose="020B0604020202020204" pitchFamily="34" charset="0"/>
                <a:ea typeface="Calibri" panose="020F0502020204030204" pitchFamily="34" charset="0"/>
              </a:rPr>
              <a:t>Man löser flera problem, både underhåll, miljö och dålig inomhusmiljö</a:t>
            </a:r>
            <a:endParaRPr lang="sv-SE" sz="1800" dirty="0">
              <a:effectLst/>
              <a:latin typeface="Calibri" panose="020F0502020204030204" pitchFamily="34" charset="0"/>
              <a:ea typeface="Calibri" panose="020F0502020204030204" pitchFamily="34" charset="0"/>
            </a:endParaRPr>
          </a:p>
          <a:p>
            <a:r>
              <a:rPr lang="sv-SE" sz="1800" dirty="0">
                <a:effectLst/>
                <a:highlight>
                  <a:srgbClr val="FFFF00"/>
                </a:highlight>
                <a:latin typeface="Arial" panose="020B0604020202020204" pitchFamily="34" charset="0"/>
                <a:ea typeface="Calibri" panose="020F0502020204030204" pitchFamily="34" charset="0"/>
              </a:rPr>
              <a:t>De kan också ha energimål de måste uppfylla</a:t>
            </a:r>
            <a:endParaRPr lang="sv-SE" sz="1800" dirty="0">
              <a:effectLst/>
              <a:latin typeface="Calibri" panose="020F0502020204030204" pitchFamily="34" charset="0"/>
              <a:ea typeface="Calibri" panose="020F0502020204030204" pitchFamily="34" charset="0"/>
            </a:endParaRPr>
          </a:p>
          <a:p>
            <a:r>
              <a:rPr lang="sv-SE" sz="1800" dirty="0">
                <a:effectLst/>
                <a:highlight>
                  <a:srgbClr val="FFFF00"/>
                </a:highlight>
                <a:latin typeface="Arial" panose="020B0604020202020204" pitchFamily="34" charset="0"/>
                <a:ea typeface="Calibri" panose="020F0502020204030204" pitchFamily="34" charset="0"/>
              </a:rPr>
              <a:t>Bibehållen kontroll genom hela genomförandet, ökad samverkan</a:t>
            </a:r>
            <a:endParaRPr lang="sv-SE" sz="1800" dirty="0">
              <a:effectLst/>
              <a:latin typeface="Calibri" panose="020F0502020204030204" pitchFamily="34" charset="0"/>
              <a:ea typeface="Calibri" panose="020F0502020204030204" pitchFamily="34" charset="0"/>
            </a:endParaRPr>
          </a:p>
          <a:p>
            <a:r>
              <a:rPr lang="sv-SE" sz="1800" dirty="0" err="1">
                <a:effectLst/>
                <a:highlight>
                  <a:srgbClr val="FFFF00"/>
                </a:highlight>
                <a:latin typeface="Arial" panose="020B0604020202020204" pitchFamily="34" charset="0"/>
                <a:ea typeface="Calibri" panose="020F0502020204030204" pitchFamily="34" charset="0"/>
              </a:rPr>
              <a:t>Flexibiliten</a:t>
            </a:r>
            <a:r>
              <a:rPr lang="sv-SE" sz="1800" dirty="0">
                <a:effectLst/>
                <a:highlight>
                  <a:srgbClr val="FFFF00"/>
                </a:highlight>
                <a:latin typeface="Arial" panose="020B0604020202020204" pitchFamily="34" charset="0"/>
                <a:ea typeface="Calibri" panose="020F0502020204030204" pitchFamily="34" charset="0"/>
              </a:rPr>
              <a:t> att man kan avbryta närsomhelst, utan att behöva ha skäl till det när det är optioner man behöver inte säga att entreprenören gjort ngt fel</a:t>
            </a:r>
            <a:endParaRPr lang="sv-SE" sz="1800" dirty="0">
              <a:effectLst/>
              <a:latin typeface="Calibri" panose="020F0502020204030204" pitchFamily="34" charset="0"/>
              <a:ea typeface="Calibri" panose="020F0502020204030204" pitchFamily="34" charset="0"/>
            </a:endParaRPr>
          </a:p>
          <a:p>
            <a:endParaRPr lang="sv-SE" dirty="0"/>
          </a:p>
          <a:p>
            <a:r>
              <a:rPr lang="sv-SE" b="0" i="0" dirty="0" err="1">
                <a:solidFill>
                  <a:srgbClr val="333333"/>
                </a:solidFill>
                <a:effectLst/>
                <a:latin typeface="Helvetica" panose="020B0604020202020204" pitchFamily="34" charset="0"/>
              </a:rPr>
              <a:t>enast</a:t>
            </a:r>
            <a:r>
              <a:rPr lang="sv-SE" b="0" i="0" dirty="0">
                <a:solidFill>
                  <a:srgbClr val="333333"/>
                </a:solidFill>
                <a:effectLst/>
                <a:latin typeface="Helvetica" panose="020B0604020202020204" pitchFamily="34" charset="0"/>
              </a:rPr>
              <a:t> år 2045 ska Sverige inte ha några nettoutsläpp av växthusgaser till atmosfären, </a:t>
            </a:r>
            <a:endParaRPr lang="sv-SE" dirty="0"/>
          </a:p>
          <a:p>
            <a:br>
              <a:rPr lang="sv-SE" sz="1800" dirty="0">
                <a:solidFill>
                  <a:srgbClr val="000000"/>
                </a:solidFill>
                <a:effectLst/>
                <a:latin typeface="Arial" panose="020B0604020202020204" pitchFamily="34" charset="0"/>
                <a:ea typeface="Calibri" panose="020F0502020204030204" pitchFamily="34" charset="0"/>
              </a:rPr>
            </a:br>
            <a:r>
              <a:rPr lang="sv-SE" sz="1800" dirty="0">
                <a:solidFill>
                  <a:srgbClr val="000000"/>
                </a:solidFill>
                <a:effectLst/>
                <a:latin typeface="Arial" panose="020B0604020202020204" pitchFamily="34" charset="0"/>
                <a:ea typeface="Calibri" panose="020F0502020204030204" pitchFamily="34" charset="0"/>
              </a:rPr>
              <a:t>För fyra år sedan antog riksdagen ett klimatmål som innebär att Sverige inte ska ha några nettoutsläpp av växthusgaser till år 2045. Ett viktigt steg i det arbetet är energikommissionens mål om att Sverige till år 2030 ska ha 50 procent effektivare energianvändning jämfört med 2005. </a:t>
            </a:r>
            <a:r>
              <a:rPr lang="sv-SE" sz="1800" dirty="0">
                <a:effectLst/>
                <a:latin typeface="Arial" panose="020B0604020202020204" pitchFamily="34" charset="0"/>
                <a:ea typeface="Calibri" panose="020F0502020204030204" pitchFamily="34" charset="0"/>
              </a:rPr>
              <a:t>Men i </a:t>
            </a:r>
            <a:r>
              <a:rPr lang="sv-SE" sz="1800" u="sng" dirty="0">
                <a:solidFill>
                  <a:srgbClr val="0563C1"/>
                </a:solidFill>
                <a:effectLst/>
                <a:latin typeface="Arial" panose="020B0604020202020204" pitchFamily="34" charset="0"/>
                <a:ea typeface="Calibri" panose="020F0502020204030204" pitchFamily="34" charset="0"/>
                <a:cs typeface="Times New Roman" panose="02020603050405020304" pitchFamily="18" charset="0"/>
                <a:hlinkClick r:id="rId3"/>
              </a:rPr>
              <a:t>en ny rapport</a:t>
            </a:r>
            <a:r>
              <a:rPr lang="sv-SE" sz="1800" u="sng" dirty="0">
                <a:solidFill>
                  <a:srgbClr val="0563C1"/>
                </a:solidFill>
                <a:effectLst/>
                <a:latin typeface="Arial" panose="020B0604020202020204" pitchFamily="34" charset="0"/>
                <a:ea typeface="Calibri" panose="020F0502020204030204" pitchFamily="34" charset="0"/>
              </a:rPr>
              <a:t> </a:t>
            </a:r>
            <a:r>
              <a:rPr lang="sv-SE" sz="1800" dirty="0">
                <a:effectLst/>
                <a:latin typeface="Arial" panose="020B0604020202020204" pitchFamily="34" charset="0"/>
                <a:ea typeface="Calibri" panose="020F0502020204030204" pitchFamily="34" charset="0"/>
              </a:rPr>
              <a:t>bedömer nu Energimyndigheten att Sverige inte kommer att nå målet.</a:t>
            </a:r>
            <a:endParaRPr lang="sv-SE" dirty="0"/>
          </a:p>
        </p:txBody>
      </p:sp>
      <p:sp>
        <p:nvSpPr>
          <p:cNvPr id="4" name="Platshållare för bildnummer 3"/>
          <p:cNvSpPr>
            <a:spLocks noGrp="1"/>
          </p:cNvSpPr>
          <p:nvPr>
            <p:ph type="sldNum" sz="quarter" idx="5"/>
          </p:nvPr>
        </p:nvSpPr>
        <p:spPr/>
        <p:txBody>
          <a:bodyPr/>
          <a:lstStyle/>
          <a:p>
            <a:fld id="{96AB7ADE-4970-4317-84D3-AB66FB3889DC}" type="slidenum">
              <a:rPr lang="sv-SE" smtClean="0"/>
              <a:t>14</a:t>
            </a:fld>
            <a:endParaRPr lang="sv-SE"/>
          </a:p>
        </p:txBody>
      </p:sp>
    </p:spTree>
    <p:extLst>
      <p:ext uri="{BB962C8B-B14F-4D97-AF65-F5344CB8AC3E}">
        <p14:creationId xmlns:p14="http://schemas.microsoft.com/office/powerpoint/2010/main" val="1862237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latin typeface="+mj-lt"/>
              </a:rPr>
              <a:t>I</a:t>
            </a:r>
            <a:r>
              <a:rPr lang="sv-SE" sz="1200" b="1" dirty="0">
                <a:latin typeface="+mj-lt"/>
              </a:rPr>
              <a:t> </a:t>
            </a:r>
            <a:r>
              <a:rPr lang="sv-SE" sz="1200" dirty="0">
                <a:latin typeface="+mj-lt"/>
              </a:rPr>
              <a:t>många kommuner och regioner finns en omfattande underhållsskuld och stora behov av renoveringar under kommande år. En effektiv upphandlingsmodell med fokus på energieffektivisering kan påskynda renoveringstakten samtidigt som minskade energikostnader leder till långsiktiga besparingar. </a:t>
            </a:r>
            <a:endParaRPr lang="sv-SE" sz="1200" b="1" dirty="0">
              <a:latin typeface="+mj-lt"/>
            </a:endParaRPr>
          </a:p>
          <a:p>
            <a:endParaRPr lang="sv-SE" dirty="0"/>
          </a:p>
        </p:txBody>
      </p:sp>
      <p:sp>
        <p:nvSpPr>
          <p:cNvPr id="4" name="Platshållare för bildnummer 3"/>
          <p:cNvSpPr>
            <a:spLocks noGrp="1"/>
          </p:cNvSpPr>
          <p:nvPr>
            <p:ph type="sldNum" sz="quarter" idx="5"/>
          </p:nvPr>
        </p:nvSpPr>
        <p:spPr/>
        <p:txBody>
          <a:bodyPr/>
          <a:lstStyle/>
          <a:p>
            <a:fld id="{96AB7ADE-4970-4317-84D3-AB66FB3889DC}" type="slidenum">
              <a:rPr lang="sv-SE" smtClean="0"/>
              <a:t>4</a:t>
            </a:fld>
            <a:endParaRPr lang="sv-SE"/>
          </a:p>
        </p:txBody>
      </p:sp>
    </p:spTree>
    <p:extLst>
      <p:ext uri="{BB962C8B-B14F-4D97-AF65-F5344CB8AC3E}">
        <p14:creationId xmlns:p14="http://schemas.microsoft.com/office/powerpoint/2010/main" val="30301448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342900" lvl="0" indent="-342900">
              <a:buFont typeface="Symbol" panose="05050102010706020507" pitchFamily="18" charset="2"/>
              <a:buChar char=""/>
            </a:pPr>
            <a:r>
              <a:rPr lang="sv-SE" sz="1800" dirty="0">
                <a:effectLst/>
                <a:latin typeface="Arial" panose="020B0604020202020204" pitchFamily="34" charset="0"/>
                <a:ea typeface="Calibri" panose="020F0502020204030204" pitchFamily="34" charset="0"/>
              </a:rPr>
              <a:t>Underhållsskulden (ME: används detta i underlaget?)</a:t>
            </a:r>
            <a:endParaRPr lang="sv-SE" sz="1800" dirty="0">
              <a:effectLst/>
              <a:latin typeface="Calibri" panose="020F0502020204030204" pitchFamily="34" charset="0"/>
              <a:ea typeface="Calibri" panose="020F0502020204030204" pitchFamily="34" charset="0"/>
            </a:endParaRPr>
          </a:p>
          <a:p>
            <a:pPr marL="342900" lvl="0" indent="-342900">
              <a:buFont typeface="Symbol" panose="05050102010706020507" pitchFamily="18" charset="2"/>
              <a:buChar char=""/>
            </a:pPr>
            <a:r>
              <a:rPr lang="sv-SE" sz="1800" dirty="0">
                <a:effectLst/>
                <a:latin typeface="Arial" panose="020B0604020202020204" pitchFamily="34" charset="0"/>
                <a:ea typeface="Calibri" panose="020F0502020204030204" pitchFamily="34" charset="0"/>
              </a:rPr>
              <a:t>Klimat- och energimål</a:t>
            </a:r>
            <a:endParaRPr lang="sv-SE" sz="1800" dirty="0">
              <a:effectLst/>
              <a:latin typeface="Calibri" panose="020F0502020204030204" pitchFamily="34" charset="0"/>
              <a:ea typeface="Calibri" panose="020F0502020204030204" pitchFamily="34" charset="0"/>
            </a:endParaRPr>
          </a:p>
          <a:p>
            <a:pPr marL="342900" lvl="0" indent="-342900">
              <a:buFont typeface="Symbol" panose="05050102010706020507" pitchFamily="18" charset="2"/>
              <a:buChar char=""/>
            </a:pPr>
            <a:r>
              <a:rPr lang="sv-SE" sz="1800" dirty="0">
                <a:effectLst/>
                <a:latin typeface="Arial" panose="020B0604020202020204" pitchFamily="34" charset="0"/>
                <a:ea typeface="Calibri" panose="020F0502020204030204" pitchFamily="34" charset="0"/>
              </a:rPr>
              <a:t>Behov av enklare och mer flexibel modell</a:t>
            </a:r>
            <a:endParaRPr lang="sv-SE" sz="1800" dirty="0">
              <a:effectLst/>
              <a:latin typeface="Calibri" panose="020F0502020204030204" pitchFamily="34" charset="0"/>
              <a:ea typeface="Calibri" panose="020F0502020204030204" pitchFamily="34" charset="0"/>
            </a:endParaRPr>
          </a:p>
          <a:p>
            <a:r>
              <a:rPr lang="sv-SE" sz="1800" dirty="0">
                <a:effectLst/>
                <a:latin typeface="Arial" panose="020B0604020202020204" pitchFamily="34" charset="0"/>
                <a:ea typeface="Calibri" panose="020F0502020204030204" pitchFamily="34" charset="0"/>
              </a:rPr>
              <a:t> </a:t>
            </a:r>
            <a:endParaRPr lang="sv-SE" sz="1800" dirty="0">
              <a:effectLst/>
              <a:latin typeface="Calibri" panose="020F0502020204030204" pitchFamily="34" charset="0"/>
              <a:ea typeface="Calibri" panose="020F0502020204030204" pitchFamily="34" charset="0"/>
            </a:endParaRPr>
          </a:p>
          <a:p>
            <a:r>
              <a:rPr lang="sv-SE" sz="1800" dirty="0">
                <a:effectLst/>
                <a:highlight>
                  <a:srgbClr val="FFFF00"/>
                </a:highlight>
                <a:latin typeface="Arial" panose="020B0604020202020204" pitchFamily="34" charset="0"/>
                <a:ea typeface="Calibri" panose="020F0502020204030204" pitchFamily="34" charset="0"/>
              </a:rPr>
              <a:t>Få upp farten. </a:t>
            </a:r>
            <a:endParaRPr lang="sv-SE" sz="1800" dirty="0">
              <a:effectLst/>
              <a:latin typeface="Calibri" panose="020F0502020204030204" pitchFamily="34" charset="0"/>
              <a:ea typeface="Calibri" panose="020F0502020204030204" pitchFamily="34" charset="0"/>
            </a:endParaRPr>
          </a:p>
          <a:p>
            <a:r>
              <a:rPr lang="sv-SE" sz="1800" dirty="0">
                <a:effectLst/>
                <a:highlight>
                  <a:srgbClr val="FFFF00"/>
                </a:highlight>
                <a:latin typeface="Arial" panose="020B0604020202020204" pitchFamily="34" charset="0"/>
                <a:ea typeface="Calibri" panose="020F0502020204030204" pitchFamily="34" charset="0"/>
              </a:rPr>
              <a:t>Låg tröskel</a:t>
            </a:r>
            <a:endParaRPr lang="sv-SE" sz="1800" dirty="0">
              <a:effectLst/>
              <a:latin typeface="Calibri" panose="020F0502020204030204" pitchFamily="34" charset="0"/>
              <a:ea typeface="Calibri" panose="020F0502020204030204" pitchFamily="34" charset="0"/>
            </a:endParaRPr>
          </a:p>
          <a:p>
            <a:r>
              <a:rPr lang="sv-SE" sz="1800" dirty="0">
                <a:effectLst/>
                <a:highlight>
                  <a:srgbClr val="FFFF00"/>
                </a:highlight>
                <a:latin typeface="Arial" panose="020B0604020202020204" pitchFamily="34" charset="0"/>
                <a:ea typeface="Calibri" panose="020F0502020204030204" pitchFamily="34" charset="0"/>
              </a:rPr>
              <a:t>Samverkan</a:t>
            </a:r>
            <a:endParaRPr lang="sv-SE" sz="1800" dirty="0">
              <a:effectLst/>
              <a:latin typeface="Calibri" panose="020F0502020204030204" pitchFamily="34" charset="0"/>
              <a:ea typeface="Calibri" panose="020F0502020204030204" pitchFamily="34" charset="0"/>
            </a:endParaRPr>
          </a:p>
          <a:p>
            <a:r>
              <a:rPr lang="sv-SE" sz="1800" dirty="0">
                <a:effectLst/>
                <a:highlight>
                  <a:srgbClr val="FFFF00"/>
                </a:highlight>
                <a:latin typeface="Arial" panose="020B0604020202020204" pitchFamily="34" charset="0"/>
                <a:ea typeface="Calibri" panose="020F0502020204030204" pitchFamily="34" charset="0"/>
              </a:rPr>
              <a:t>Man löser flera problem, både underhåll, miljö och dålig inomhusmiljö</a:t>
            </a:r>
            <a:endParaRPr lang="sv-SE" sz="1800" dirty="0">
              <a:effectLst/>
              <a:latin typeface="Calibri" panose="020F0502020204030204" pitchFamily="34" charset="0"/>
              <a:ea typeface="Calibri" panose="020F0502020204030204" pitchFamily="34" charset="0"/>
            </a:endParaRPr>
          </a:p>
          <a:p>
            <a:r>
              <a:rPr lang="sv-SE" sz="1800" dirty="0">
                <a:effectLst/>
                <a:highlight>
                  <a:srgbClr val="FFFF00"/>
                </a:highlight>
                <a:latin typeface="Arial" panose="020B0604020202020204" pitchFamily="34" charset="0"/>
                <a:ea typeface="Calibri" panose="020F0502020204030204" pitchFamily="34" charset="0"/>
              </a:rPr>
              <a:t>De kan också ha energimål de måste uppfylla</a:t>
            </a:r>
            <a:endParaRPr lang="sv-SE" sz="1800" dirty="0">
              <a:effectLst/>
              <a:latin typeface="Calibri" panose="020F0502020204030204" pitchFamily="34" charset="0"/>
              <a:ea typeface="Calibri" panose="020F0502020204030204" pitchFamily="34" charset="0"/>
            </a:endParaRPr>
          </a:p>
          <a:p>
            <a:r>
              <a:rPr lang="sv-SE" sz="1800" dirty="0">
                <a:effectLst/>
                <a:highlight>
                  <a:srgbClr val="FFFF00"/>
                </a:highlight>
                <a:latin typeface="Arial" panose="020B0604020202020204" pitchFamily="34" charset="0"/>
                <a:ea typeface="Calibri" panose="020F0502020204030204" pitchFamily="34" charset="0"/>
              </a:rPr>
              <a:t>Bibehållen kontroll genom hela genomförandet, ökad samverkan</a:t>
            </a:r>
            <a:endParaRPr lang="sv-SE" sz="1800" dirty="0">
              <a:effectLst/>
              <a:latin typeface="Calibri" panose="020F0502020204030204" pitchFamily="34" charset="0"/>
              <a:ea typeface="Calibri" panose="020F0502020204030204" pitchFamily="34" charset="0"/>
            </a:endParaRPr>
          </a:p>
          <a:p>
            <a:r>
              <a:rPr lang="sv-SE" sz="1800" dirty="0" err="1">
                <a:effectLst/>
                <a:highlight>
                  <a:srgbClr val="FFFF00"/>
                </a:highlight>
                <a:latin typeface="Arial" panose="020B0604020202020204" pitchFamily="34" charset="0"/>
                <a:ea typeface="Calibri" panose="020F0502020204030204" pitchFamily="34" charset="0"/>
              </a:rPr>
              <a:t>Flexibiliten</a:t>
            </a:r>
            <a:r>
              <a:rPr lang="sv-SE" sz="1800" dirty="0">
                <a:effectLst/>
                <a:highlight>
                  <a:srgbClr val="FFFF00"/>
                </a:highlight>
                <a:latin typeface="Arial" panose="020B0604020202020204" pitchFamily="34" charset="0"/>
                <a:ea typeface="Calibri" panose="020F0502020204030204" pitchFamily="34" charset="0"/>
              </a:rPr>
              <a:t> att man kan avbryta närsomhelst, utan att behöva ha skäl till det när det är optioner man behöver inte säga att entreprenören gjort ngt fel</a:t>
            </a:r>
            <a:endParaRPr lang="sv-SE" sz="1800" dirty="0">
              <a:effectLst/>
              <a:latin typeface="Calibri" panose="020F0502020204030204" pitchFamily="34" charset="0"/>
              <a:ea typeface="Calibri" panose="020F0502020204030204" pitchFamily="34" charset="0"/>
            </a:endParaRPr>
          </a:p>
          <a:p>
            <a:endParaRPr lang="sv-SE" dirty="0"/>
          </a:p>
          <a:p>
            <a:r>
              <a:rPr lang="sv-SE" b="0" i="0" dirty="0" err="1">
                <a:solidFill>
                  <a:srgbClr val="333333"/>
                </a:solidFill>
                <a:effectLst/>
                <a:latin typeface="Helvetica" panose="020B0604020202020204" pitchFamily="34" charset="0"/>
              </a:rPr>
              <a:t>enast</a:t>
            </a:r>
            <a:r>
              <a:rPr lang="sv-SE" b="0" i="0" dirty="0">
                <a:solidFill>
                  <a:srgbClr val="333333"/>
                </a:solidFill>
                <a:effectLst/>
                <a:latin typeface="Helvetica" panose="020B0604020202020204" pitchFamily="34" charset="0"/>
              </a:rPr>
              <a:t> år 2045 ska Sverige inte ha några nettoutsläpp av växthusgaser till atmosfären, </a:t>
            </a:r>
            <a:endParaRPr lang="sv-SE" dirty="0"/>
          </a:p>
          <a:p>
            <a:br>
              <a:rPr lang="sv-SE" sz="1800" dirty="0">
                <a:solidFill>
                  <a:srgbClr val="000000"/>
                </a:solidFill>
                <a:effectLst/>
                <a:latin typeface="Arial" panose="020B0604020202020204" pitchFamily="34" charset="0"/>
                <a:ea typeface="Calibri" panose="020F0502020204030204" pitchFamily="34" charset="0"/>
              </a:rPr>
            </a:br>
            <a:r>
              <a:rPr lang="sv-SE" sz="1800" dirty="0">
                <a:solidFill>
                  <a:srgbClr val="000000"/>
                </a:solidFill>
                <a:effectLst/>
                <a:latin typeface="Arial" panose="020B0604020202020204" pitchFamily="34" charset="0"/>
                <a:ea typeface="Calibri" panose="020F0502020204030204" pitchFamily="34" charset="0"/>
              </a:rPr>
              <a:t>För fyra år sedan antog riksdagen ett klimatmål som innebär att Sverige inte ska ha några nettoutsläpp av växthusgaser till år 2045. Ett viktigt steg i det arbetet är energikommissionens mål om att Sverige till år 2030 ska ha 50 procent effektivare energianvändning jämfört med 2005. </a:t>
            </a:r>
            <a:r>
              <a:rPr lang="sv-SE" sz="1800" dirty="0">
                <a:effectLst/>
                <a:latin typeface="Arial" panose="020B0604020202020204" pitchFamily="34" charset="0"/>
                <a:ea typeface="Calibri" panose="020F0502020204030204" pitchFamily="34" charset="0"/>
              </a:rPr>
              <a:t>Men i </a:t>
            </a:r>
            <a:r>
              <a:rPr lang="sv-SE" sz="1800" u="sng" dirty="0">
                <a:solidFill>
                  <a:srgbClr val="0563C1"/>
                </a:solidFill>
                <a:effectLst/>
                <a:latin typeface="Arial" panose="020B0604020202020204" pitchFamily="34" charset="0"/>
                <a:ea typeface="Calibri" panose="020F0502020204030204" pitchFamily="34" charset="0"/>
                <a:cs typeface="Times New Roman" panose="02020603050405020304" pitchFamily="18" charset="0"/>
                <a:hlinkClick r:id="rId3"/>
              </a:rPr>
              <a:t>en ny rapport</a:t>
            </a:r>
            <a:r>
              <a:rPr lang="sv-SE" sz="1800" u="sng" dirty="0">
                <a:solidFill>
                  <a:srgbClr val="0563C1"/>
                </a:solidFill>
                <a:effectLst/>
                <a:latin typeface="Arial" panose="020B0604020202020204" pitchFamily="34" charset="0"/>
                <a:ea typeface="Calibri" panose="020F0502020204030204" pitchFamily="34" charset="0"/>
              </a:rPr>
              <a:t> </a:t>
            </a:r>
            <a:r>
              <a:rPr lang="sv-SE" sz="1800" dirty="0">
                <a:effectLst/>
                <a:latin typeface="Arial" panose="020B0604020202020204" pitchFamily="34" charset="0"/>
                <a:ea typeface="Calibri" panose="020F0502020204030204" pitchFamily="34" charset="0"/>
              </a:rPr>
              <a:t>bedömer nu Energimyndigheten att Sverige inte kommer att nå målet.</a:t>
            </a:r>
            <a:endParaRPr lang="sv-SE" dirty="0"/>
          </a:p>
        </p:txBody>
      </p:sp>
      <p:sp>
        <p:nvSpPr>
          <p:cNvPr id="4" name="Platshållare för bildnummer 3"/>
          <p:cNvSpPr>
            <a:spLocks noGrp="1"/>
          </p:cNvSpPr>
          <p:nvPr>
            <p:ph type="sldNum" sz="quarter" idx="5"/>
          </p:nvPr>
        </p:nvSpPr>
        <p:spPr/>
        <p:txBody>
          <a:bodyPr/>
          <a:lstStyle/>
          <a:p>
            <a:fld id="{96AB7ADE-4970-4317-84D3-AB66FB3889DC}" type="slidenum">
              <a:rPr lang="sv-SE" smtClean="0"/>
              <a:t>5</a:t>
            </a:fld>
            <a:endParaRPr lang="sv-SE"/>
          </a:p>
        </p:txBody>
      </p:sp>
    </p:spTree>
    <p:extLst>
      <p:ext uri="{BB962C8B-B14F-4D97-AF65-F5344CB8AC3E}">
        <p14:creationId xmlns:p14="http://schemas.microsoft.com/office/powerpoint/2010/main" val="15454732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342900" lvl="0" indent="-342900">
              <a:buFont typeface="Symbol" panose="05050102010706020507" pitchFamily="18" charset="2"/>
              <a:buChar char=""/>
            </a:pPr>
            <a:r>
              <a:rPr lang="sv-SE" sz="1800" dirty="0">
                <a:effectLst/>
                <a:latin typeface="Arial" panose="020B0604020202020204" pitchFamily="34" charset="0"/>
                <a:ea typeface="Calibri" panose="020F0502020204030204" pitchFamily="34" charset="0"/>
              </a:rPr>
              <a:t>Underhållsskulden (ME: används detta i underlaget?)</a:t>
            </a:r>
            <a:endParaRPr lang="sv-SE" sz="1800" dirty="0">
              <a:effectLst/>
              <a:latin typeface="Calibri" panose="020F0502020204030204" pitchFamily="34" charset="0"/>
              <a:ea typeface="Calibri" panose="020F0502020204030204" pitchFamily="34" charset="0"/>
            </a:endParaRPr>
          </a:p>
          <a:p>
            <a:pPr marL="342900" lvl="0" indent="-342900">
              <a:buFont typeface="Symbol" panose="05050102010706020507" pitchFamily="18" charset="2"/>
              <a:buChar char=""/>
            </a:pPr>
            <a:r>
              <a:rPr lang="sv-SE" sz="1800" dirty="0">
                <a:effectLst/>
                <a:latin typeface="Arial" panose="020B0604020202020204" pitchFamily="34" charset="0"/>
                <a:ea typeface="Calibri" panose="020F0502020204030204" pitchFamily="34" charset="0"/>
              </a:rPr>
              <a:t>Klimat- och energimål</a:t>
            </a:r>
            <a:endParaRPr lang="sv-SE" sz="1800" dirty="0">
              <a:effectLst/>
              <a:latin typeface="Calibri" panose="020F0502020204030204" pitchFamily="34" charset="0"/>
              <a:ea typeface="Calibri" panose="020F0502020204030204" pitchFamily="34" charset="0"/>
            </a:endParaRPr>
          </a:p>
          <a:p>
            <a:pPr marL="342900" lvl="0" indent="-342900">
              <a:buFont typeface="Symbol" panose="05050102010706020507" pitchFamily="18" charset="2"/>
              <a:buChar char=""/>
            </a:pPr>
            <a:r>
              <a:rPr lang="sv-SE" sz="1800" dirty="0">
                <a:effectLst/>
                <a:latin typeface="Arial" panose="020B0604020202020204" pitchFamily="34" charset="0"/>
                <a:ea typeface="Calibri" panose="020F0502020204030204" pitchFamily="34" charset="0"/>
              </a:rPr>
              <a:t>Behov av enklare och mer flexibel modell</a:t>
            </a:r>
            <a:endParaRPr lang="sv-SE" sz="1800" dirty="0">
              <a:effectLst/>
              <a:latin typeface="Calibri" panose="020F0502020204030204" pitchFamily="34" charset="0"/>
              <a:ea typeface="Calibri" panose="020F0502020204030204" pitchFamily="34" charset="0"/>
            </a:endParaRPr>
          </a:p>
          <a:p>
            <a:r>
              <a:rPr lang="sv-SE" sz="1800" dirty="0">
                <a:effectLst/>
                <a:latin typeface="Arial" panose="020B0604020202020204" pitchFamily="34" charset="0"/>
                <a:ea typeface="Calibri" panose="020F0502020204030204" pitchFamily="34" charset="0"/>
              </a:rPr>
              <a:t> </a:t>
            </a:r>
            <a:endParaRPr lang="sv-SE" sz="1800" dirty="0">
              <a:effectLst/>
              <a:latin typeface="Calibri" panose="020F0502020204030204" pitchFamily="34" charset="0"/>
              <a:ea typeface="Calibri" panose="020F0502020204030204" pitchFamily="34" charset="0"/>
            </a:endParaRPr>
          </a:p>
          <a:p>
            <a:r>
              <a:rPr lang="sv-SE" sz="1800" dirty="0">
                <a:effectLst/>
                <a:highlight>
                  <a:srgbClr val="FFFF00"/>
                </a:highlight>
                <a:latin typeface="Arial" panose="020B0604020202020204" pitchFamily="34" charset="0"/>
                <a:ea typeface="Calibri" panose="020F0502020204030204" pitchFamily="34" charset="0"/>
              </a:rPr>
              <a:t>Få upp farten. </a:t>
            </a:r>
            <a:endParaRPr lang="sv-SE" sz="1800" dirty="0">
              <a:effectLst/>
              <a:latin typeface="Calibri" panose="020F0502020204030204" pitchFamily="34" charset="0"/>
              <a:ea typeface="Calibri" panose="020F0502020204030204" pitchFamily="34" charset="0"/>
            </a:endParaRPr>
          </a:p>
          <a:p>
            <a:r>
              <a:rPr lang="sv-SE" sz="1800" dirty="0">
                <a:effectLst/>
                <a:highlight>
                  <a:srgbClr val="FFFF00"/>
                </a:highlight>
                <a:latin typeface="Arial" panose="020B0604020202020204" pitchFamily="34" charset="0"/>
                <a:ea typeface="Calibri" panose="020F0502020204030204" pitchFamily="34" charset="0"/>
              </a:rPr>
              <a:t>Låg tröskel</a:t>
            </a:r>
            <a:endParaRPr lang="sv-SE" sz="1800" dirty="0">
              <a:effectLst/>
              <a:latin typeface="Calibri" panose="020F0502020204030204" pitchFamily="34" charset="0"/>
              <a:ea typeface="Calibri" panose="020F0502020204030204" pitchFamily="34" charset="0"/>
            </a:endParaRPr>
          </a:p>
          <a:p>
            <a:r>
              <a:rPr lang="sv-SE" sz="1800" dirty="0">
                <a:effectLst/>
                <a:highlight>
                  <a:srgbClr val="FFFF00"/>
                </a:highlight>
                <a:latin typeface="Arial" panose="020B0604020202020204" pitchFamily="34" charset="0"/>
                <a:ea typeface="Calibri" panose="020F0502020204030204" pitchFamily="34" charset="0"/>
              </a:rPr>
              <a:t>Samverkan</a:t>
            </a:r>
            <a:endParaRPr lang="sv-SE" sz="1800" dirty="0">
              <a:effectLst/>
              <a:latin typeface="Calibri" panose="020F0502020204030204" pitchFamily="34" charset="0"/>
              <a:ea typeface="Calibri" panose="020F0502020204030204" pitchFamily="34" charset="0"/>
            </a:endParaRPr>
          </a:p>
          <a:p>
            <a:r>
              <a:rPr lang="sv-SE" sz="1800" dirty="0">
                <a:effectLst/>
                <a:highlight>
                  <a:srgbClr val="FFFF00"/>
                </a:highlight>
                <a:latin typeface="Arial" panose="020B0604020202020204" pitchFamily="34" charset="0"/>
                <a:ea typeface="Calibri" panose="020F0502020204030204" pitchFamily="34" charset="0"/>
              </a:rPr>
              <a:t>Man löser flera problem, både underhåll, miljö och dålig inomhusmiljö</a:t>
            </a:r>
            <a:endParaRPr lang="sv-SE" sz="1800" dirty="0">
              <a:effectLst/>
              <a:latin typeface="Calibri" panose="020F0502020204030204" pitchFamily="34" charset="0"/>
              <a:ea typeface="Calibri" panose="020F0502020204030204" pitchFamily="34" charset="0"/>
            </a:endParaRPr>
          </a:p>
          <a:p>
            <a:r>
              <a:rPr lang="sv-SE" sz="1800" dirty="0">
                <a:effectLst/>
                <a:highlight>
                  <a:srgbClr val="FFFF00"/>
                </a:highlight>
                <a:latin typeface="Arial" panose="020B0604020202020204" pitchFamily="34" charset="0"/>
                <a:ea typeface="Calibri" panose="020F0502020204030204" pitchFamily="34" charset="0"/>
              </a:rPr>
              <a:t>De kan också ha energimål de måste uppfylla</a:t>
            </a:r>
            <a:endParaRPr lang="sv-SE" sz="1800" dirty="0">
              <a:effectLst/>
              <a:latin typeface="Calibri" panose="020F0502020204030204" pitchFamily="34" charset="0"/>
              <a:ea typeface="Calibri" panose="020F0502020204030204" pitchFamily="34" charset="0"/>
            </a:endParaRPr>
          </a:p>
          <a:p>
            <a:r>
              <a:rPr lang="sv-SE" sz="1800" dirty="0">
                <a:effectLst/>
                <a:highlight>
                  <a:srgbClr val="FFFF00"/>
                </a:highlight>
                <a:latin typeface="Arial" panose="020B0604020202020204" pitchFamily="34" charset="0"/>
                <a:ea typeface="Calibri" panose="020F0502020204030204" pitchFamily="34" charset="0"/>
              </a:rPr>
              <a:t>Bibehållen kontroll genom hela genomförandet, ökad samverkan</a:t>
            </a:r>
            <a:endParaRPr lang="sv-SE" sz="1800" dirty="0">
              <a:effectLst/>
              <a:latin typeface="Calibri" panose="020F0502020204030204" pitchFamily="34" charset="0"/>
              <a:ea typeface="Calibri" panose="020F0502020204030204" pitchFamily="34" charset="0"/>
            </a:endParaRPr>
          </a:p>
          <a:p>
            <a:r>
              <a:rPr lang="sv-SE" sz="1800" dirty="0" err="1">
                <a:effectLst/>
                <a:highlight>
                  <a:srgbClr val="FFFF00"/>
                </a:highlight>
                <a:latin typeface="Arial" panose="020B0604020202020204" pitchFamily="34" charset="0"/>
                <a:ea typeface="Calibri" panose="020F0502020204030204" pitchFamily="34" charset="0"/>
              </a:rPr>
              <a:t>Flexibiliten</a:t>
            </a:r>
            <a:r>
              <a:rPr lang="sv-SE" sz="1800" dirty="0">
                <a:effectLst/>
                <a:highlight>
                  <a:srgbClr val="FFFF00"/>
                </a:highlight>
                <a:latin typeface="Arial" panose="020B0604020202020204" pitchFamily="34" charset="0"/>
                <a:ea typeface="Calibri" panose="020F0502020204030204" pitchFamily="34" charset="0"/>
              </a:rPr>
              <a:t> att man kan avbryta närsomhelst, utan att behöva ha skäl till det när det är optioner man behöver inte säga att entreprenören gjort ngt fel</a:t>
            </a:r>
            <a:endParaRPr lang="sv-SE" sz="1800" dirty="0">
              <a:effectLst/>
              <a:latin typeface="Calibri" panose="020F0502020204030204" pitchFamily="34" charset="0"/>
              <a:ea typeface="Calibri" panose="020F0502020204030204" pitchFamily="34" charset="0"/>
            </a:endParaRPr>
          </a:p>
          <a:p>
            <a:endParaRPr lang="sv-SE" dirty="0"/>
          </a:p>
          <a:p>
            <a:r>
              <a:rPr lang="sv-SE" b="0" i="0" dirty="0" err="1">
                <a:solidFill>
                  <a:srgbClr val="333333"/>
                </a:solidFill>
                <a:effectLst/>
                <a:latin typeface="Helvetica" panose="020B0604020202020204" pitchFamily="34" charset="0"/>
              </a:rPr>
              <a:t>enast</a:t>
            </a:r>
            <a:r>
              <a:rPr lang="sv-SE" b="0" i="0" dirty="0">
                <a:solidFill>
                  <a:srgbClr val="333333"/>
                </a:solidFill>
                <a:effectLst/>
                <a:latin typeface="Helvetica" panose="020B0604020202020204" pitchFamily="34" charset="0"/>
              </a:rPr>
              <a:t> år 2045 ska Sverige inte ha några nettoutsläpp av växthusgaser till atmosfären, </a:t>
            </a:r>
            <a:endParaRPr lang="sv-SE" dirty="0"/>
          </a:p>
          <a:p>
            <a:br>
              <a:rPr lang="sv-SE" sz="1800" dirty="0">
                <a:solidFill>
                  <a:srgbClr val="000000"/>
                </a:solidFill>
                <a:effectLst/>
                <a:latin typeface="Arial" panose="020B0604020202020204" pitchFamily="34" charset="0"/>
                <a:ea typeface="Calibri" panose="020F0502020204030204" pitchFamily="34" charset="0"/>
              </a:rPr>
            </a:br>
            <a:r>
              <a:rPr lang="sv-SE" sz="1800" dirty="0">
                <a:solidFill>
                  <a:srgbClr val="000000"/>
                </a:solidFill>
                <a:effectLst/>
                <a:latin typeface="Arial" panose="020B0604020202020204" pitchFamily="34" charset="0"/>
                <a:ea typeface="Calibri" panose="020F0502020204030204" pitchFamily="34" charset="0"/>
              </a:rPr>
              <a:t>För fyra år sedan antog riksdagen ett klimatmål som innebär att Sverige inte ska ha några nettoutsläpp av växthusgaser till år 2045. Ett viktigt steg i det arbetet är energikommissionens mål om att Sverige till år 2030 ska ha 50 procent effektivare energianvändning jämfört med 2005. </a:t>
            </a:r>
            <a:r>
              <a:rPr lang="sv-SE" sz="1800" dirty="0">
                <a:effectLst/>
                <a:latin typeface="Arial" panose="020B0604020202020204" pitchFamily="34" charset="0"/>
                <a:ea typeface="Calibri" panose="020F0502020204030204" pitchFamily="34" charset="0"/>
              </a:rPr>
              <a:t>Men i </a:t>
            </a:r>
            <a:r>
              <a:rPr lang="sv-SE" sz="1800" u="sng" dirty="0">
                <a:solidFill>
                  <a:srgbClr val="0563C1"/>
                </a:solidFill>
                <a:effectLst/>
                <a:latin typeface="Arial" panose="020B0604020202020204" pitchFamily="34" charset="0"/>
                <a:ea typeface="Calibri" panose="020F0502020204030204" pitchFamily="34" charset="0"/>
                <a:cs typeface="Times New Roman" panose="02020603050405020304" pitchFamily="18" charset="0"/>
                <a:hlinkClick r:id="rId3"/>
              </a:rPr>
              <a:t>en ny rapport</a:t>
            </a:r>
            <a:r>
              <a:rPr lang="sv-SE" sz="1800" u="sng" dirty="0">
                <a:solidFill>
                  <a:srgbClr val="0563C1"/>
                </a:solidFill>
                <a:effectLst/>
                <a:latin typeface="Arial" panose="020B0604020202020204" pitchFamily="34" charset="0"/>
                <a:ea typeface="Calibri" panose="020F0502020204030204" pitchFamily="34" charset="0"/>
              </a:rPr>
              <a:t> </a:t>
            </a:r>
            <a:r>
              <a:rPr lang="sv-SE" sz="1800" dirty="0">
                <a:effectLst/>
                <a:latin typeface="Arial" panose="020B0604020202020204" pitchFamily="34" charset="0"/>
                <a:ea typeface="Calibri" panose="020F0502020204030204" pitchFamily="34" charset="0"/>
              </a:rPr>
              <a:t>bedömer nu Energimyndigheten att Sverige inte kommer att nå målet.</a:t>
            </a:r>
            <a:endParaRPr lang="sv-SE" dirty="0"/>
          </a:p>
        </p:txBody>
      </p:sp>
      <p:sp>
        <p:nvSpPr>
          <p:cNvPr id="4" name="Platshållare för bildnummer 3"/>
          <p:cNvSpPr>
            <a:spLocks noGrp="1"/>
          </p:cNvSpPr>
          <p:nvPr>
            <p:ph type="sldNum" sz="quarter" idx="5"/>
          </p:nvPr>
        </p:nvSpPr>
        <p:spPr/>
        <p:txBody>
          <a:bodyPr/>
          <a:lstStyle/>
          <a:p>
            <a:fld id="{96AB7ADE-4970-4317-84D3-AB66FB3889DC}" type="slidenum">
              <a:rPr lang="sv-SE" smtClean="0"/>
              <a:t>7</a:t>
            </a:fld>
            <a:endParaRPr lang="sv-SE"/>
          </a:p>
        </p:txBody>
      </p:sp>
    </p:spTree>
    <p:extLst>
      <p:ext uri="{BB962C8B-B14F-4D97-AF65-F5344CB8AC3E}">
        <p14:creationId xmlns:p14="http://schemas.microsoft.com/office/powerpoint/2010/main" val="19585720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342900" lvl="0" indent="-342900">
              <a:buFont typeface="Symbol" panose="05050102010706020507" pitchFamily="18" charset="2"/>
              <a:buChar char=""/>
            </a:pPr>
            <a:r>
              <a:rPr lang="sv-SE" sz="1800" dirty="0">
                <a:effectLst/>
                <a:latin typeface="Arial" panose="020B0604020202020204" pitchFamily="34" charset="0"/>
                <a:ea typeface="Calibri" panose="020F0502020204030204" pitchFamily="34" charset="0"/>
              </a:rPr>
              <a:t>Underhållsskulden (ME: används detta i underlaget?)</a:t>
            </a:r>
            <a:endParaRPr lang="sv-SE" sz="1800" dirty="0">
              <a:effectLst/>
              <a:latin typeface="Calibri" panose="020F0502020204030204" pitchFamily="34" charset="0"/>
              <a:ea typeface="Calibri" panose="020F0502020204030204" pitchFamily="34" charset="0"/>
            </a:endParaRPr>
          </a:p>
          <a:p>
            <a:pPr marL="342900" lvl="0" indent="-342900">
              <a:buFont typeface="Symbol" panose="05050102010706020507" pitchFamily="18" charset="2"/>
              <a:buChar char=""/>
            </a:pPr>
            <a:r>
              <a:rPr lang="sv-SE" sz="1800" dirty="0">
                <a:effectLst/>
                <a:latin typeface="Arial" panose="020B0604020202020204" pitchFamily="34" charset="0"/>
                <a:ea typeface="Calibri" panose="020F0502020204030204" pitchFamily="34" charset="0"/>
              </a:rPr>
              <a:t>Klimat- och energimål</a:t>
            </a:r>
            <a:endParaRPr lang="sv-SE" sz="1800" dirty="0">
              <a:effectLst/>
              <a:latin typeface="Calibri" panose="020F0502020204030204" pitchFamily="34" charset="0"/>
              <a:ea typeface="Calibri" panose="020F0502020204030204" pitchFamily="34" charset="0"/>
            </a:endParaRPr>
          </a:p>
          <a:p>
            <a:pPr marL="342900" lvl="0" indent="-342900">
              <a:buFont typeface="Symbol" panose="05050102010706020507" pitchFamily="18" charset="2"/>
              <a:buChar char=""/>
            </a:pPr>
            <a:r>
              <a:rPr lang="sv-SE" sz="1800" dirty="0">
                <a:effectLst/>
                <a:latin typeface="Arial" panose="020B0604020202020204" pitchFamily="34" charset="0"/>
                <a:ea typeface="Calibri" panose="020F0502020204030204" pitchFamily="34" charset="0"/>
              </a:rPr>
              <a:t>Behov av enklare och mer flexibel modell</a:t>
            </a:r>
            <a:endParaRPr lang="sv-SE" sz="1800" dirty="0">
              <a:effectLst/>
              <a:latin typeface="Calibri" panose="020F0502020204030204" pitchFamily="34" charset="0"/>
              <a:ea typeface="Calibri" panose="020F0502020204030204" pitchFamily="34" charset="0"/>
            </a:endParaRPr>
          </a:p>
          <a:p>
            <a:r>
              <a:rPr lang="sv-SE" sz="1800" dirty="0">
                <a:effectLst/>
                <a:latin typeface="Arial" panose="020B0604020202020204" pitchFamily="34" charset="0"/>
                <a:ea typeface="Calibri" panose="020F0502020204030204" pitchFamily="34" charset="0"/>
              </a:rPr>
              <a:t> </a:t>
            </a:r>
            <a:endParaRPr lang="sv-SE" sz="1800" dirty="0">
              <a:effectLst/>
              <a:latin typeface="Calibri" panose="020F0502020204030204" pitchFamily="34" charset="0"/>
              <a:ea typeface="Calibri" panose="020F0502020204030204" pitchFamily="34" charset="0"/>
            </a:endParaRPr>
          </a:p>
          <a:p>
            <a:r>
              <a:rPr lang="sv-SE" sz="1800" dirty="0">
                <a:effectLst/>
                <a:highlight>
                  <a:srgbClr val="FFFF00"/>
                </a:highlight>
                <a:latin typeface="Arial" panose="020B0604020202020204" pitchFamily="34" charset="0"/>
                <a:ea typeface="Calibri" panose="020F0502020204030204" pitchFamily="34" charset="0"/>
              </a:rPr>
              <a:t>Få upp farten. </a:t>
            </a:r>
            <a:endParaRPr lang="sv-SE" sz="1800" dirty="0">
              <a:effectLst/>
              <a:latin typeface="Calibri" panose="020F0502020204030204" pitchFamily="34" charset="0"/>
              <a:ea typeface="Calibri" panose="020F0502020204030204" pitchFamily="34" charset="0"/>
            </a:endParaRPr>
          </a:p>
          <a:p>
            <a:r>
              <a:rPr lang="sv-SE" sz="1800" dirty="0">
                <a:effectLst/>
                <a:highlight>
                  <a:srgbClr val="FFFF00"/>
                </a:highlight>
                <a:latin typeface="Arial" panose="020B0604020202020204" pitchFamily="34" charset="0"/>
                <a:ea typeface="Calibri" panose="020F0502020204030204" pitchFamily="34" charset="0"/>
              </a:rPr>
              <a:t>Låg tröskel</a:t>
            </a:r>
            <a:endParaRPr lang="sv-SE" sz="1800" dirty="0">
              <a:effectLst/>
              <a:latin typeface="Calibri" panose="020F0502020204030204" pitchFamily="34" charset="0"/>
              <a:ea typeface="Calibri" panose="020F0502020204030204" pitchFamily="34" charset="0"/>
            </a:endParaRPr>
          </a:p>
          <a:p>
            <a:r>
              <a:rPr lang="sv-SE" sz="1800" dirty="0">
                <a:effectLst/>
                <a:highlight>
                  <a:srgbClr val="FFFF00"/>
                </a:highlight>
                <a:latin typeface="Arial" panose="020B0604020202020204" pitchFamily="34" charset="0"/>
                <a:ea typeface="Calibri" panose="020F0502020204030204" pitchFamily="34" charset="0"/>
              </a:rPr>
              <a:t>Samverkan</a:t>
            </a:r>
            <a:endParaRPr lang="sv-SE" sz="1800" dirty="0">
              <a:effectLst/>
              <a:latin typeface="Calibri" panose="020F0502020204030204" pitchFamily="34" charset="0"/>
              <a:ea typeface="Calibri" panose="020F0502020204030204" pitchFamily="34" charset="0"/>
            </a:endParaRPr>
          </a:p>
          <a:p>
            <a:r>
              <a:rPr lang="sv-SE" sz="1800" dirty="0">
                <a:effectLst/>
                <a:highlight>
                  <a:srgbClr val="FFFF00"/>
                </a:highlight>
                <a:latin typeface="Arial" panose="020B0604020202020204" pitchFamily="34" charset="0"/>
                <a:ea typeface="Calibri" panose="020F0502020204030204" pitchFamily="34" charset="0"/>
              </a:rPr>
              <a:t>Man löser flera problem, både underhåll, miljö och dålig inomhusmiljö</a:t>
            </a:r>
            <a:endParaRPr lang="sv-SE" sz="1800" dirty="0">
              <a:effectLst/>
              <a:latin typeface="Calibri" panose="020F0502020204030204" pitchFamily="34" charset="0"/>
              <a:ea typeface="Calibri" panose="020F0502020204030204" pitchFamily="34" charset="0"/>
            </a:endParaRPr>
          </a:p>
          <a:p>
            <a:r>
              <a:rPr lang="sv-SE" sz="1800" dirty="0">
                <a:effectLst/>
                <a:highlight>
                  <a:srgbClr val="FFFF00"/>
                </a:highlight>
                <a:latin typeface="Arial" panose="020B0604020202020204" pitchFamily="34" charset="0"/>
                <a:ea typeface="Calibri" panose="020F0502020204030204" pitchFamily="34" charset="0"/>
              </a:rPr>
              <a:t>De kan också ha energimål de måste uppfylla</a:t>
            </a:r>
            <a:endParaRPr lang="sv-SE" sz="1800" dirty="0">
              <a:effectLst/>
              <a:latin typeface="Calibri" panose="020F0502020204030204" pitchFamily="34" charset="0"/>
              <a:ea typeface="Calibri" panose="020F0502020204030204" pitchFamily="34" charset="0"/>
            </a:endParaRPr>
          </a:p>
          <a:p>
            <a:r>
              <a:rPr lang="sv-SE" sz="1800" dirty="0">
                <a:effectLst/>
                <a:highlight>
                  <a:srgbClr val="FFFF00"/>
                </a:highlight>
                <a:latin typeface="Arial" panose="020B0604020202020204" pitchFamily="34" charset="0"/>
                <a:ea typeface="Calibri" panose="020F0502020204030204" pitchFamily="34" charset="0"/>
              </a:rPr>
              <a:t>Bibehållen kontroll genom hela genomförandet, ökad samverkan</a:t>
            </a:r>
            <a:endParaRPr lang="sv-SE" sz="1800" dirty="0">
              <a:effectLst/>
              <a:latin typeface="Calibri" panose="020F0502020204030204" pitchFamily="34" charset="0"/>
              <a:ea typeface="Calibri" panose="020F0502020204030204" pitchFamily="34" charset="0"/>
            </a:endParaRPr>
          </a:p>
          <a:p>
            <a:r>
              <a:rPr lang="sv-SE" sz="1800" dirty="0" err="1">
                <a:effectLst/>
                <a:highlight>
                  <a:srgbClr val="FFFF00"/>
                </a:highlight>
                <a:latin typeface="Arial" panose="020B0604020202020204" pitchFamily="34" charset="0"/>
                <a:ea typeface="Calibri" panose="020F0502020204030204" pitchFamily="34" charset="0"/>
              </a:rPr>
              <a:t>Flexibiliten</a:t>
            </a:r>
            <a:r>
              <a:rPr lang="sv-SE" sz="1800" dirty="0">
                <a:effectLst/>
                <a:highlight>
                  <a:srgbClr val="FFFF00"/>
                </a:highlight>
                <a:latin typeface="Arial" panose="020B0604020202020204" pitchFamily="34" charset="0"/>
                <a:ea typeface="Calibri" panose="020F0502020204030204" pitchFamily="34" charset="0"/>
              </a:rPr>
              <a:t> att man kan avbryta närsomhelst, utan att behöva ha skäl till det när det är optioner man behöver inte säga att entreprenören gjort ngt fel</a:t>
            </a:r>
            <a:endParaRPr lang="sv-SE" sz="1800" dirty="0">
              <a:effectLst/>
              <a:latin typeface="Calibri" panose="020F0502020204030204" pitchFamily="34" charset="0"/>
              <a:ea typeface="Calibri" panose="020F0502020204030204" pitchFamily="34" charset="0"/>
            </a:endParaRPr>
          </a:p>
          <a:p>
            <a:endParaRPr lang="sv-SE" dirty="0"/>
          </a:p>
          <a:p>
            <a:r>
              <a:rPr lang="sv-SE" b="0" i="0" dirty="0" err="1">
                <a:solidFill>
                  <a:srgbClr val="333333"/>
                </a:solidFill>
                <a:effectLst/>
                <a:latin typeface="Helvetica" panose="020B0604020202020204" pitchFamily="34" charset="0"/>
              </a:rPr>
              <a:t>enast</a:t>
            </a:r>
            <a:r>
              <a:rPr lang="sv-SE" b="0" i="0" dirty="0">
                <a:solidFill>
                  <a:srgbClr val="333333"/>
                </a:solidFill>
                <a:effectLst/>
                <a:latin typeface="Helvetica" panose="020B0604020202020204" pitchFamily="34" charset="0"/>
              </a:rPr>
              <a:t> år 2045 ska Sverige inte ha några nettoutsläpp av växthusgaser till atmosfären, </a:t>
            </a:r>
            <a:endParaRPr lang="sv-SE" dirty="0"/>
          </a:p>
          <a:p>
            <a:br>
              <a:rPr lang="sv-SE" sz="1800" dirty="0">
                <a:solidFill>
                  <a:srgbClr val="000000"/>
                </a:solidFill>
                <a:effectLst/>
                <a:latin typeface="Arial" panose="020B0604020202020204" pitchFamily="34" charset="0"/>
                <a:ea typeface="Calibri" panose="020F0502020204030204" pitchFamily="34" charset="0"/>
              </a:rPr>
            </a:br>
            <a:r>
              <a:rPr lang="sv-SE" sz="1800" dirty="0">
                <a:solidFill>
                  <a:srgbClr val="000000"/>
                </a:solidFill>
                <a:effectLst/>
                <a:latin typeface="Arial" panose="020B0604020202020204" pitchFamily="34" charset="0"/>
                <a:ea typeface="Calibri" panose="020F0502020204030204" pitchFamily="34" charset="0"/>
              </a:rPr>
              <a:t>För fyra år sedan antog riksdagen ett klimatmål som innebär att Sverige inte ska ha några nettoutsläpp av växthusgaser till år 2045. Ett viktigt steg i det arbetet är energikommissionens mål om att Sverige till år 2030 ska ha 50 procent effektivare energianvändning jämfört med 2005. </a:t>
            </a:r>
            <a:r>
              <a:rPr lang="sv-SE" sz="1800" dirty="0">
                <a:effectLst/>
                <a:latin typeface="Arial" panose="020B0604020202020204" pitchFamily="34" charset="0"/>
                <a:ea typeface="Calibri" panose="020F0502020204030204" pitchFamily="34" charset="0"/>
              </a:rPr>
              <a:t>Men i </a:t>
            </a:r>
            <a:r>
              <a:rPr lang="sv-SE" sz="1800" u="sng" dirty="0">
                <a:solidFill>
                  <a:srgbClr val="0563C1"/>
                </a:solidFill>
                <a:effectLst/>
                <a:latin typeface="Arial" panose="020B0604020202020204" pitchFamily="34" charset="0"/>
                <a:ea typeface="Calibri" panose="020F0502020204030204" pitchFamily="34" charset="0"/>
                <a:cs typeface="Times New Roman" panose="02020603050405020304" pitchFamily="18" charset="0"/>
                <a:hlinkClick r:id="rId3"/>
              </a:rPr>
              <a:t>en ny rapport</a:t>
            </a:r>
            <a:r>
              <a:rPr lang="sv-SE" sz="1800" u="sng" dirty="0">
                <a:solidFill>
                  <a:srgbClr val="0563C1"/>
                </a:solidFill>
                <a:effectLst/>
                <a:latin typeface="Arial" panose="020B0604020202020204" pitchFamily="34" charset="0"/>
                <a:ea typeface="Calibri" panose="020F0502020204030204" pitchFamily="34" charset="0"/>
              </a:rPr>
              <a:t> </a:t>
            </a:r>
            <a:r>
              <a:rPr lang="sv-SE" sz="1800" dirty="0">
                <a:effectLst/>
                <a:latin typeface="Arial" panose="020B0604020202020204" pitchFamily="34" charset="0"/>
                <a:ea typeface="Calibri" panose="020F0502020204030204" pitchFamily="34" charset="0"/>
              </a:rPr>
              <a:t>bedömer nu Energimyndigheten att Sverige inte kommer att nå målet.</a:t>
            </a:r>
            <a:endParaRPr lang="sv-SE" dirty="0"/>
          </a:p>
        </p:txBody>
      </p:sp>
      <p:sp>
        <p:nvSpPr>
          <p:cNvPr id="4" name="Platshållare för bildnummer 3"/>
          <p:cNvSpPr>
            <a:spLocks noGrp="1"/>
          </p:cNvSpPr>
          <p:nvPr>
            <p:ph type="sldNum" sz="quarter" idx="5"/>
          </p:nvPr>
        </p:nvSpPr>
        <p:spPr/>
        <p:txBody>
          <a:bodyPr/>
          <a:lstStyle/>
          <a:p>
            <a:fld id="{96AB7ADE-4970-4317-84D3-AB66FB3889DC}" type="slidenum">
              <a:rPr lang="sv-SE" smtClean="0"/>
              <a:t>8</a:t>
            </a:fld>
            <a:endParaRPr lang="sv-SE"/>
          </a:p>
        </p:txBody>
      </p:sp>
    </p:spTree>
    <p:extLst>
      <p:ext uri="{BB962C8B-B14F-4D97-AF65-F5344CB8AC3E}">
        <p14:creationId xmlns:p14="http://schemas.microsoft.com/office/powerpoint/2010/main" val="42893898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342900" lvl="0" indent="-342900">
              <a:buFont typeface="Symbol" panose="05050102010706020507" pitchFamily="18" charset="2"/>
              <a:buChar char=""/>
            </a:pPr>
            <a:r>
              <a:rPr lang="sv-SE" sz="1800" dirty="0">
                <a:effectLst/>
                <a:latin typeface="Arial" panose="020B0604020202020204" pitchFamily="34" charset="0"/>
                <a:ea typeface="Calibri" panose="020F0502020204030204" pitchFamily="34" charset="0"/>
              </a:rPr>
              <a:t>Underhållsskulden (ME: används detta i underlaget?)</a:t>
            </a:r>
            <a:endParaRPr lang="sv-SE" sz="1800" dirty="0">
              <a:effectLst/>
              <a:latin typeface="Calibri" panose="020F0502020204030204" pitchFamily="34" charset="0"/>
              <a:ea typeface="Calibri" panose="020F0502020204030204" pitchFamily="34" charset="0"/>
            </a:endParaRPr>
          </a:p>
          <a:p>
            <a:pPr marL="342900" lvl="0" indent="-342900">
              <a:buFont typeface="Symbol" panose="05050102010706020507" pitchFamily="18" charset="2"/>
              <a:buChar char=""/>
            </a:pPr>
            <a:r>
              <a:rPr lang="sv-SE" sz="1800" dirty="0">
                <a:effectLst/>
                <a:latin typeface="Arial" panose="020B0604020202020204" pitchFamily="34" charset="0"/>
                <a:ea typeface="Calibri" panose="020F0502020204030204" pitchFamily="34" charset="0"/>
              </a:rPr>
              <a:t>Klimat- och energimål</a:t>
            </a:r>
            <a:endParaRPr lang="sv-SE" sz="1800" dirty="0">
              <a:effectLst/>
              <a:latin typeface="Calibri" panose="020F0502020204030204" pitchFamily="34" charset="0"/>
              <a:ea typeface="Calibri" panose="020F0502020204030204" pitchFamily="34" charset="0"/>
            </a:endParaRPr>
          </a:p>
          <a:p>
            <a:pPr marL="342900" lvl="0" indent="-342900">
              <a:buFont typeface="Symbol" panose="05050102010706020507" pitchFamily="18" charset="2"/>
              <a:buChar char=""/>
            </a:pPr>
            <a:r>
              <a:rPr lang="sv-SE" sz="1800" dirty="0">
                <a:effectLst/>
                <a:latin typeface="Arial" panose="020B0604020202020204" pitchFamily="34" charset="0"/>
                <a:ea typeface="Calibri" panose="020F0502020204030204" pitchFamily="34" charset="0"/>
              </a:rPr>
              <a:t>Behov av enklare och mer flexibel modell</a:t>
            </a:r>
            <a:endParaRPr lang="sv-SE" sz="1800" dirty="0">
              <a:effectLst/>
              <a:latin typeface="Calibri" panose="020F0502020204030204" pitchFamily="34" charset="0"/>
              <a:ea typeface="Calibri" panose="020F0502020204030204" pitchFamily="34" charset="0"/>
            </a:endParaRPr>
          </a:p>
          <a:p>
            <a:r>
              <a:rPr lang="sv-SE" sz="1800" dirty="0">
                <a:effectLst/>
                <a:latin typeface="Arial" panose="020B0604020202020204" pitchFamily="34" charset="0"/>
                <a:ea typeface="Calibri" panose="020F0502020204030204" pitchFamily="34" charset="0"/>
              </a:rPr>
              <a:t> </a:t>
            </a:r>
            <a:endParaRPr lang="sv-SE" sz="1800" dirty="0">
              <a:effectLst/>
              <a:latin typeface="Calibri" panose="020F0502020204030204" pitchFamily="34" charset="0"/>
              <a:ea typeface="Calibri" panose="020F0502020204030204" pitchFamily="34" charset="0"/>
            </a:endParaRPr>
          </a:p>
          <a:p>
            <a:r>
              <a:rPr lang="sv-SE" sz="1800" dirty="0">
                <a:effectLst/>
                <a:highlight>
                  <a:srgbClr val="FFFF00"/>
                </a:highlight>
                <a:latin typeface="Arial" panose="020B0604020202020204" pitchFamily="34" charset="0"/>
                <a:ea typeface="Calibri" panose="020F0502020204030204" pitchFamily="34" charset="0"/>
              </a:rPr>
              <a:t>Få upp farten. </a:t>
            </a:r>
            <a:endParaRPr lang="sv-SE" sz="1800" dirty="0">
              <a:effectLst/>
              <a:latin typeface="Calibri" panose="020F0502020204030204" pitchFamily="34" charset="0"/>
              <a:ea typeface="Calibri" panose="020F0502020204030204" pitchFamily="34" charset="0"/>
            </a:endParaRPr>
          </a:p>
          <a:p>
            <a:r>
              <a:rPr lang="sv-SE" sz="1800" dirty="0">
                <a:effectLst/>
                <a:highlight>
                  <a:srgbClr val="FFFF00"/>
                </a:highlight>
                <a:latin typeface="Arial" panose="020B0604020202020204" pitchFamily="34" charset="0"/>
                <a:ea typeface="Calibri" panose="020F0502020204030204" pitchFamily="34" charset="0"/>
              </a:rPr>
              <a:t>Låg tröskel</a:t>
            </a:r>
            <a:endParaRPr lang="sv-SE" sz="1800" dirty="0">
              <a:effectLst/>
              <a:latin typeface="Calibri" panose="020F0502020204030204" pitchFamily="34" charset="0"/>
              <a:ea typeface="Calibri" panose="020F0502020204030204" pitchFamily="34" charset="0"/>
            </a:endParaRPr>
          </a:p>
          <a:p>
            <a:r>
              <a:rPr lang="sv-SE" sz="1800" dirty="0">
                <a:effectLst/>
                <a:highlight>
                  <a:srgbClr val="FFFF00"/>
                </a:highlight>
                <a:latin typeface="Arial" panose="020B0604020202020204" pitchFamily="34" charset="0"/>
                <a:ea typeface="Calibri" panose="020F0502020204030204" pitchFamily="34" charset="0"/>
              </a:rPr>
              <a:t>Samverkan</a:t>
            </a:r>
            <a:endParaRPr lang="sv-SE" sz="1800" dirty="0">
              <a:effectLst/>
              <a:latin typeface="Calibri" panose="020F0502020204030204" pitchFamily="34" charset="0"/>
              <a:ea typeface="Calibri" panose="020F0502020204030204" pitchFamily="34" charset="0"/>
            </a:endParaRPr>
          </a:p>
          <a:p>
            <a:r>
              <a:rPr lang="sv-SE" sz="1800" dirty="0">
                <a:effectLst/>
                <a:highlight>
                  <a:srgbClr val="FFFF00"/>
                </a:highlight>
                <a:latin typeface="Arial" panose="020B0604020202020204" pitchFamily="34" charset="0"/>
                <a:ea typeface="Calibri" panose="020F0502020204030204" pitchFamily="34" charset="0"/>
              </a:rPr>
              <a:t>Man löser flera problem, både underhåll, miljö och dålig inomhusmiljö</a:t>
            </a:r>
            <a:endParaRPr lang="sv-SE" sz="1800" dirty="0">
              <a:effectLst/>
              <a:latin typeface="Calibri" panose="020F0502020204030204" pitchFamily="34" charset="0"/>
              <a:ea typeface="Calibri" panose="020F0502020204030204" pitchFamily="34" charset="0"/>
            </a:endParaRPr>
          </a:p>
          <a:p>
            <a:r>
              <a:rPr lang="sv-SE" sz="1800" dirty="0">
                <a:effectLst/>
                <a:highlight>
                  <a:srgbClr val="FFFF00"/>
                </a:highlight>
                <a:latin typeface="Arial" panose="020B0604020202020204" pitchFamily="34" charset="0"/>
                <a:ea typeface="Calibri" panose="020F0502020204030204" pitchFamily="34" charset="0"/>
              </a:rPr>
              <a:t>De kan också ha energimål de måste uppfylla</a:t>
            </a:r>
            <a:endParaRPr lang="sv-SE" sz="1800" dirty="0">
              <a:effectLst/>
              <a:latin typeface="Calibri" panose="020F0502020204030204" pitchFamily="34" charset="0"/>
              <a:ea typeface="Calibri" panose="020F0502020204030204" pitchFamily="34" charset="0"/>
            </a:endParaRPr>
          </a:p>
          <a:p>
            <a:r>
              <a:rPr lang="sv-SE" sz="1800" dirty="0">
                <a:effectLst/>
                <a:highlight>
                  <a:srgbClr val="FFFF00"/>
                </a:highlight>
                <a:latin typeface="Arial" panose="020B0604020202020204" pitchFamily="34" charset="0"/>
                <a:ea typeface="Calibri" panose="020F0502020204030204" pitchFamily="34" charset="0"/>
              </a:rPr>
              <a:t>Bibehållen kontroll genom hela genomförandet, ökad samverkan</a:t>
            </a:r>
            <a:endParaRPr lang="sv-SE" sz="1800" dirty="0">
              <a:effectLst/>
              <a:latin typeface="Calibri" panose="020F0502020204030204" pitchFamily="34" charset="0"/>
              <a:ea typeface="Calibri" panose="020F0502020204030204" pitchFamily="34" charset="0"/>
            </a:endParaRPr>
          </a:p>
          <a:p>
            <a:r>
              <a:rPr lang="sv-SE" sz="1800" dirty="0" err="1">
                <a:effectLst/>
                <a:highlight>
                  <a:srgbClr val="FFFF00"/>
                </a:highlight>
                <a:latin typeface="Arial" panose="020B0604020202020204" pitchFamily="34" charset="0"/>
                <a:ea typeface="Calibri" panose="020F0502020204030204" pitchFamily="34" charset="0"/>
              </a:rPr>
              <a:t>Flexibiliten</a:t>
            </a:r>
            <a:r>
              <a:rPr lang="sv-SE" sz="1800" dirty="0">
                <a:effectLst/>
                <a:highlight>
                  <a:srgbClr val="FFFF00"/>
                </a:highlight>
                <a:latin typeface="Arial" panose="020B0604020202020204" pitchFamily="34" charset="0"/>
                <a:ea typeface="Calibri" panose="020F0502020204030204" pitchFamily="34" charset="0"/>
              </a:rPr>
              <a:t> att man kan avbryta närsomhelst, utan att behöva ha skäl till det när det är optioner man behöver inte säga att entreprenören gjort ngt fel</a:t>
            </a:r>
            <a:endParaRPr lang="sv-SE" sz="1800" dirty="0">
              <a:effectLst/>
              <a:latin typeface="Calibri" panose="020F0502020204030204" pitchFamily="34" charset="0"/>
              <a:ea typeface="Calibri" panose="020F0502020204030204" pitchFamily="34" charset="0"/>
            </a:endParaRPr>
          </a:p>
          <a:p>
            <a:endParaRPr lang="sv-SE" dirty="0"/>
          </a:p>
          <a:p>
            <a:r>
              <a:rPr lang="sv-SE" b="0" i="0" dirty="0" err="1">
                <a:solidFill>
                  <a:srgbClr val="333333"/>
                </a:solidFill>
                <a:effectLst/>
                <a:latin typeface="Helvetica" panose="020B0604020202020204" pitchFamily="34" charset="0"/>
              </a:rPr>
              <a:t>enast</a:t>
            </a:r>
            <a:r>
              <a:rPr lang="sv-SE" b="0" i="0" dirty="0">
                <a:solidFill>
                  <a:srgbClr val="333333"/>
                </a:solidFill>
                <a:effectLst/>
                <a:latin typeface="Helvetica" panose="020B0604020202020204" pitchFamily="34" charset="0"/>
              </a:rPr>
              <a:t> år 2045 ska Sverige inte ha några nettoutsläpp av växthusgaser till atmosfären, </a:t>
            </a:r>
            <a:endParaRPr lang="sv-SE" dirty="0"/>
          </a:p>
          <a:p>
            <a:br>
              <a:rPr lang="sv-SE" sz="1800" dirty="0">
                <a:solidFill>
                  <a:srgbClr val="000000"/>
                </a:solidFill>
                <a:effectLst/>
                <a:latin typeface="Arial" panose="020B0604020202020204" pitchFamily="34" charset="0"/>
                <a:ea typeface="Calibri" panose="020F0502020204030204" pitchFamily="34" charset="0"/>
              </a:rPr>
            </a:br>
            <a:r>
              <a:rPr lang="sv-SE" sz="1800" dirty="0">
                <a:solidFill>
                  <a:srgbClr val="000000"/>
                </a:solidFill>
                <a:effectLst/>
                <a:latin typeface="Arial" panose="020B0604020202020204" pitchFamily="34" charset="0"/>
                <a:ea typeface="Calibri" panose="020F0502020204030204" pitchFamily="34" charset="0"/>
              </a:rPr>
              <a:t>För fyra år sedan antog riksdagen ett klimatmål som innebär att Sverige inte ska ha några nettoutsläpp av växthusgaser till år 2045. Ett viktigt steg i det arbetet är energikommissionens mål om att Sverige till år 2030 ska ha 50 procent effektivare energianvändning jämfört med 2005. </a:t>
            </a:r>
            <a:r>
              <a:rPr lang="sv-SE" sz="1800" dirty="0">
                <a:effectLst/>
                <a:latin typeface="Arial" panose="020B0604020202020204" pitchFamily="34" charset="0"/>
                <a:ea typeface="Calibri" panose="020F0502020204030204" pitchFamily="34" charset="0"/>
              </a:rPr>
              <a:t>Men i </a:t>
            </a:r>
            <a:r>
              <a:rPr lang="sv-SE" sz="1800" u="sng" dirty="0">
                <a:solidFill>
                  <a:srgbClr val="0563C1"/>
                </a:solidFill>
                <a:effectLst/>
                <a:latin typeface="Arial" panose="020B0604020202020204" pitchFamily="34" charset="0"/>
                <a:ea typeface="Calibri" panose="020F0502020204030204" pitchFamily="34" charset="0"/>
                <a:cs typeface="Times New Roman" panose="02020603050405020304" pitchFamily="18" charset="0"/>
                <a:hlinkClick r:id="rId3"/>
              </a:rPr>
              <a:t>en ny rapport</a:t>
            </a:r>
            <a:r>
              <a:rPr lang="sv-SE" sz="1800" u="sng" dirty="0">
                <a:solidFill>
                  <a:srgbClr val="0563C1"/>
                </a:solidFill>
                <a:effectLst/>
                <a:latin typeface="Arial" panose="020B0604020202020204" pitchFamily="34" charset="0"/>
                <a:ea typeface="Calibri" panose="020F0502020204030204" pitchFamily="34" charset="0"/>
              </a:rPr>
              <a:t> </a:t>
            </a:r>
            <a:r>
              <a:rPr lang="sv-SE" sz="1800" dirty="0">
                <a:effectLst/>
                <a:latin typeface="Arial" panose="020B0604020202020204" pitchFamily="34" charset="0"/>
                <a:ea typeface="Calibri" panose="020F0502020204030204" pitchFamily="34" charset="0"/>
              </a:rPr>
              <a:t>bedömer nu Energimyndigheten att Sverige inte kommer att nå målet.</a:t>
            </a:r>
            <a:endParaRPr lang="sv-SE" dirty="0"/>
          </a:p>
        </p:txBody>
      </p:sp>
      <p:sp>
        <p:nvSpPr>
          <p:cNvPr id="4" name="Platshållare för bildnummer 3"/>
          <p:cNvSpPr>
            <a:spLocks noGrp="1"/>
          </p:cNvSpPr>
          <p:nvPr>
            <p:ph type="sldNum" sz="quarter" idx="5"/>
          </p:nvPr>
        </p:nvSpPr>
        <p:spPr/>
        <p:txBody>
          <a:bodyPr/>
          <a:lstStyle/>
          <a:p>
            <a:fld id="{96AB7ADE-4970-4317-84D3-AB66FB3889DC}" type="slidenum">
              <a:rPr lang="sv-SE" smtClean="0"/>
              <a:t>9</a:t>
            </a:fld>
            <a:endParaRPr lang="sv-SE"/>
          </a:p>
        </p:txBody>
      </p:sp>
    </p:spTree>
    <p:extLst>
      <p:ext uri="{BB962C8B-B14F-4D97-AF65-F5344CB8AC3E}">
        <p14:creationId xmlns:p14="http://schemas.microsoft.com/office/powerpoint/2010/main" val="11304749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342900" lvl="0" indent="-342900">
              <a:buFont typeface="Symbol" panose="05050102010706020507" pitchFamily="18" charset="2"/>
              <a:buChar char=""/>
            </a:pPr>
            <a:r>
              <a:rPr lang="sv-SE" sz="1800" dirty="0">
                <a:effectLst/>
                <a:latin typeface="Arial" panose="020B0604020202020204" pitchFamily="34" charset="0"/>
                <a:ea typeface="Calibri" panose="020F0502020204030204" pitchFamily="34" charset="0"/>
              </a:rPr>
              <a:t>Underhållsskulden (ME: används detta i underlaget?)</a:t>
            </a:r>
            <a:endParaRPr lang="sv-SE" sz="1800" dirty="0">
              <a:effectLst/>
              <a:latin typeface="Calibri" panose="020F0502020204030204" pitchFamily="34" charset="0"/>
              <a:ea typeface="Calibri" panose="020F0502020204030204" pitchFamily="34" charset="0"/>
            </a:endParaRPr>
          </a:p>
          <a:p>
            <a:pPr marL="342900" lvl="0" indent="-342900">
              <a:buFont typeface="Symbol" panose="05050102010706020507" pitchFamily="18" charset="2"/>
              <a:buChar char=""/>
            </a:pPr>
            <a:r>
              <a:rPr lang="sv-SE" sz="1800" dirty="0">
                <a:effectLst/>
                <a:latin typeface="Arial" panose="020B0604020202020204" pitchFamily="34" charset="0"/>
                <a:ea typeface="Calibri" panose="020F0502020204030204" pitchFamily="34" charset="0"/>
              </a:rPr>
              <a:t>Klimat- och energimål</a:t>
            </a:r>
            <a:endParaRPr lang="sv-SE" sz="1800" dirty="0">
              <a:effectLst/>
              <a:latin typeface="Calibri" panose="020F0502020204030204" pitchFamily="34" charset="0"/>
              <a:ea typeface="Calibri" panose="020F0502020204030204" pitchFamily="34" charset="0"/>
            </a:endParaRPr>
          </a:p>
          <a:p>
            <a:pPr marL="342900" lvl="0" indent="-342900">
              <a:buFont typeface="Symbol" panose="05050102010706020507" pitchFamily="18" charset="2"/>
              <a:buChar char=""/>
            </a:pPr>
            <a:r>
              <a:rPr lang="sv-SE" sz="1800" dirty="0">
                <a:effectLst/>
                <a:latin typeface="Arial" panose="020B0604020202020204" pitchFamily="34" charset="0"/>
                <a:ea typeface="Calibri" panose="020F0502020204030204" pitchFamily="34" charset="0"/>
              </a:rPr>
              <a:t>Behov av enklare och mer flexibel modell</a:t>
            </a:r>
            <a:endParaRPr lang="sv-SE" sz="1800" dirty="0">
              <a:effectLst/>
              <a:latin typeface="Calibri" panose="020F0502020204030204" pitchFamily="34" charset="0"/>
              <a:ea typeface="Calibri" panose="020F0502020204030204" pitchFamily="34" charset="0"/>
            </a:endParaRPr>
          </a:p>
          <a:p>
            <a:r>
              <a:rPr lang="sv-SE" sz="1800" dirty="0">
                <a:effectLst/>
                <a:latin typeface="Arial" panose="020B0604020202020204" pitchFamily="34" charset="0"/>
                <a:ea typeface="Calibri" panose="020F0502020204030204" pitchFamily="34" charset="0"/>
              </a:rPr>
              <a:t> </a:t>
            </a:r>
            <a:endParaRPr lang="sv-SE" sz="1800" dirty="0">
              <a:effectLst/>
              <a:latin typeface="Calibri" panose="020F0502020204030204" pitchFamily="34" charset="0"/>
              <a:ea typeface="Calibri" panose="020F0502020204030204" pitchFamily="34" charset="0"/>
            </a:endParaRPr>
          </a:p>
          <a:p>
            <a:r>
              <a:rPr lang="sv-SE" sz="1800" dirty="0">
                <a:effectLst/>
                <a:highlight>
                  <a:srgbClr val="FFFF00"/>
                </a:highlight>
                <a:latin typeface="Arial" panose="020B0604020202020204" pitchFamily="34" charset="0"/>
                <a:ea typeface="Calibri" panose="020F0502020204030204" pitchFamily="34" charset="0"/>
              </a:rPr>
              <a:t>Få upp farten. </a:t>
            </a:r>
            <a:endParaRPr lang="sv-SE" sz="1800" dirty="0">
              <a:effectLst/>
              <a:latin typeface="Calibri" panose="020F0502020204030204" pitchFamily="34" charset="0"/>
              <a:ea typeface="Calibri" panose="020F0502020204030204" pitchFamily="34" charset="0"/>
            </a:endParaRPr>
          </a:p>
          <a:p>
            <a:r>
              <a:rPr lang="sv-SE" sz="1800" dirty="0">
                <a:effectLst/>
                <a:highlight>
                  <a:srgbClr val="FFFF00"/>
                </a:highlight>
                <a:latin typeface="Arial" panose="020B0604020202020204" pitchFamily="34" charset="0"/>
                <a:ea typeface="Calibri" panose="020F0502020204030204" pitchFamily="34" charset="0"/>
              </a:rPr>
              <a:t>Låg tröskel</a:t>
            </a:r>
            <a:endParaRPr lang="sv-SE" sz="1800" dirty="0">
              <a:effectLst/>
              <a:latin typeface="Calibri" panose="020F0502020204030204" pitchFamily="34" charset="0"/>
              <a:ea typeface="Calibri" panose="020F0502020204030204" pitchFamily="34" charset="0"/>
            </a:endParaRPr>
          </a:p>
          <a:p>
            <a:r>
              <a:rPr lang="sv-SE" sz="1800" dirty="0">
                <a:effectLst/>
                <a:highlight>
                  <a:srgbClr val="FFFF00"/>
                </a:highlight>
                <a:latin typeface="Arial" panose="020B0604020202020204" pitchFamily="34" charset="0"/>
                <a:ea typeface="Calibri" panose="020F0502020204030204" pitchFamily="34" charset="0"/>
              </a:rPr>
              <a:t>Samverkan</a:t>
            </a:r>
            <a:endParaRPr lang="sv-SE" sz="1800" dirty="0">
              <a:effectLst/>
              <a:latin typeface="Calibri" panose="020F0502020204030204" pitchFamily="34" charset="0"/>
              <a:ea typeface="Calibri" panose="020F0502020204030204" pitchFamily="34" charset="0"/>
            </a:endParaRPr>
          </a:p>
          <a:p>
            <a:r>
              <a:rPr lang="sv-SE" sz="1800" dirty="0">
                <a:effectLst/>
                <a:highlight>
                  <a:srgbClr val="FFFF00"/>
                </a:highlight>
                <a:latin typeface="Arial" panose="020B0604020202020204" pitchFamily="34" charset="0"/>
                <a:ea typeface="Calibri" panose="020F0502020204030204" pitchFamily="34" charset="0"/>
              </a:rPr>
              <a:t>Man löser flera problem, både underhåll, miljö och dålig inomhusmiljö</a:t>
            </a:r>
            <a:endParaRPr lang="sv-SE" sz="1800" dirty="0">
              <a:effectLst/>
              <a:latin typeface="Calibri" panose="020F0502020204030204" pitchFamily="34" charset="0"/>
              <a:ea typeface="Calibri" panose="020F0502020204030204" pitchFamily="34" charset="0"/>
            </a:endParaRPr>
          </a:p>
          <a:p>
            <a:r>
              <a:rPr lang="sv-SE" sz="1800" dirty="0">
                <a:effectLst/>
                <a:highlight>
                  <a:srgbClr val="FFFF00"/>
                </a:highlight>
                <a:latin typeface="Arial" panose="020B0604020202020204" pitchFamily="34" charset="0"/>
                <a:ea typeface="Calibri" panose="020F0502020204030204" pitchFamily="34" charset="0"/>
              </a:rPr>
              <a:t>De kan också ha energimål de måste uppfylla</a:t>
            </a:r>
            <a:endParaRPr lang="sv-SE" sz="1800" dirty="0">
              <a:effectLst/>
              <a:latin typeface="Calibri" panose="020F0502020204030204" pitchFamily="34" charset="0"/>
              <a:ea typeface="Calibri" panose="020F0502020204030204" pitchFamily="34" charset="0"/>
            </a:endParaRPr>
          </a:p>
          <a:p>
            <a:r>
              <a:rPr lang="sv-SE" sz="1800" dirty="0">
                <a:effectLst/>
                <a:highlight>
                  <a:srgbClr val="FFFF00"/>
                </a:highlight>
                <a:latin typeface="Arial" panose="020B0604020202020204" pitchFamily="34" charset="0"/>
                <a:ea typeface="Calibri" panose="020F0502020204030204" pitchFamily="34" charset="0"/>
              </a:rPr>
              <a:t>Bibehållen kontroll genom hela genomförandet, ökad samverkan</a:t>
            </a:r>
            <a:endParaRPr lang="sv-SE" sz="1800" dirty="0">
              <a:effectLst/>
              <a:latin typeface="Calibri" panose="020F0502020204030204" pitchFamily="34" charset="0"/>
              <a:ea typeface="Calibri" panose="020F0502020204030204" pitchFamily="34" charset="0"/>
            </a:endParaRPr>
          </a:p>
          <a:p>
            <a:r>
              <a:rPr lang="sv-SE" sz="1800" dirty="0" err="1">
                <a:effectLst/>
                <a:highlight>
                  <a:srgbClr val="FFFF00"/>
                </a:highlight>
                <a:latin typeface="Arial" panose="020B0604020202020204" pitchFamily="34" charset="0"/>
                <a:ea typeface="Calibri" panose="020F0502020204030204" pitchFamily="34" charset="0"/>
              </a:rPr>
              <a:t>Flexibiliten</a:t>
            </a:r>
            <a:r>
              <a:rPr lang="sv-SE" sz="1800" dirty="0">
                <a:effectLst/>
                <a:highlight>
                  <a:srgbClr val="FFFF00"/>
                </a:highlight>
                <a:latin typeface="Arial" panose="020B0604020202020204" pitchFamily="34" charset="0"/>
                <a:ea typeface="Calibri" panose="020F0502020204030204" pitchFamily="34" charset="0"/>
              </a:rPr>
              <a:t> att man kan avbryta närsomhelst, utan att behöva ha skäl till det när det är optioner man behöver inte säga att entreprenören gjort ngt fel</a:t>
            </a:r>
            <a:endParaRPr lang="sv-SE" sz="1800" dirty="0">
              <a:effectLst/>
              <a:latin typeface="Calibri" panose="020F0502020204030204" pitchFamily="34" charset="0"/>
              <a:ea typeface="Calibri" panose="020F0502020204030204" pitchFamily="34" charset="0"/>
            </a:endParaRPr>
          </a:p>
          <a:p>
            <a:endParaRPr lang="sv-SE" dirty="0"/>
          </a:p>
          <a:p>
            <a:r>
              <a:rPr lang="sv-SE" b="0" i="0" dirty="0" err="1">
                <a:solidFill>
                  <a:srgbClr val="333333"/>
                </a:solidFill>
                <a:effectLst/>
                <a:latin typeface="Helvetica" panose="020B0604020202020204" pitchFamily="34" charset="0"/>
              </a:rPr>
              <a:t>enast</a:t>
            </a:r>
            <a:r>
              <a:rPr lang="sv-SE" b="0" i="0" dirty="0">
                <a:solidFill>
                  <a:srgbClr val="333333"/>
                </a:solidFill>
                <a:effectLst/>
                <a:latin typeface="Helvetica" panose="020B0604020202020204" pitchFamily="34" charset="0"/>
              </a:rPr>
              <a:t> år 2045 ska Sverige inte ha några nettoutsläpp av växthusgaser till atmosfären, </a:t>
            </a:r>
            <a:endParaRPr lang="sv-SE" dirty="0"/>
          </a:p>
          <a:p>
            <a:br>
              <a:rPr lang="sv-SE" sz="1800" dirty="0">
                <a:solidFill>
                  <a:srgbClr val="000000"/>
                </a:solidFill>
                <a:effectLst/>
                <a:latin typeface="Arial" panose="020B0604020202020204" pitchFamily="34" charset="0"/>
                <a:ea typeface="Calibri" panose="020F0502020204030204" pitchFamily="34" charset="0"/>
              </a:rPr>
            </a:br>
            <a:r>
              <a:rPr lang="sv-SE" sz="1800" dirty="0">
                <a:solidFill>
                  <a:srgbClr val="000000"/>
                </a:solidFill>
                <a:effectLst/>
                <a:latin typeface="Arial" panose="020B0604020202020204" pitchFamily="34" charset="0"/>
                <a:ea typeface="Calibri" panose="020F0502020204030204" pitchFamily="34" charset="0"/>
              </a:rPr>
              <a:t>För fyra år sedan antog riksdagen ett klimatmål som innebär att Sverige inte ska ha några nettoutsläpp av växthusgaser till år 2045. Ett viktigt steg i det arbetet är energikommissionens mål om att Sverige till år 2030 ska ha 50 procent effektivare energianvändning jämfört med 2005. </a:t>
            </a:r>
            <a:r>
              <a:rPr lang="sv-SE" sz="1800" dirty="0">
                <a:effectLst/>
                <a:latin typeface="Arial" panose="020B0604020202020204" pitchFamily="34" charset="0"/>
                <a:ea typeface="Calibri" panose="020F0502020204030204" pitchFamily="34" charset="0"/>
              </a:rPr>
              <a:t>Men i </a:t>
            </a:r>
            <a:r>
              <a:rPr lang="sv-SE" sz="1800" u="sng" dirty="0">
                <a:solidFill>
                  <a:srgbClr val="0563C1"/>
                </a:solidFill>
                <a:effectLst/>
                <a:latin typeface="Arial" panose="020B0604020202020204" pitchFamily="34" charset="0"/>
                <a:ea typeface="Calibri" panose="020F0502020204030204" pitchFamily="34" charset="0"/>
                <a:cs typeface="Times New Roman" panose="02020603050405020304" pitchFamily="18" charset="0"/>
                <a:hlinkClick r:id="rId3"/>
              </a:rPr>
              <a:t>en ny rapport</a:t>
            </a:r>
            <a:r>
              <a:rPr lang="sv-SE" sz="1800" u="sng" dirty="0">
                <a:solidFill>
                  <a:srgbClr val="0563C1"/>
                </a:solidFill>
                <a:effectLst/>
                <a:latin typeface="Arial" panose="020B0604020202020204" pitchFamily="34" charset="0"/>
                <a:ea typeface="Calibri" panose="020F0502020204030204" pitchFamily="34" charset="0"/>
              </a:rPr>
              <a:t> </a:t>
            </a:r>
            <a:r>
              <a:rPr lang="sv-SE" sz="1800" dirty="0">
                <a:effectLst/>
                <a:latin typeface="Arial" panose="020B0604020202020204" pitchFamily="34" charset="0"/>
                <a:ea typeface="Calibri" panose="020F0502020204030204" pitchFamily="34" charset="0"/>
              </a:rPr>
              <a:t>bedömer nu Energimyndigheten att Sverige inte kommer att nå målet.</a:t>
            </a:r>
            <a:endParaRPr lang="sv-SE" dirty="0"/>
          </a:p>
        </p:txBody>
      </p:sp>
      <p:sp>
        <p:nvSpPr>
          <p:cNvPr id="4" name="Platshållare för bildnummer 3"/>
          <p:cNvSpPr>
            <a:spLocks noGrp="1"/>
          </p:cNvSpPr>
          <p:nvPr>
            <p:ph type="sldNum" sz="quarter" idx="5"/>
          </p:nvPr>
        </p:nvSpPr>
        <p:spPr/>
        <p:txBody>
          <a:bodyPr/>
          <a:lstStyle/>
          <a:p>
            <a:fld id="{96AB7ADE-4970-4317-84D3-AB66FB3889DC}" type="slidenum">
              <a:rPr lang="sv-SE" smtClean="0"/>
              <a:t>11</a:t>
            </a:fld>
            <a:endParaRPr lang="sv-SE"/>
          </a:p>
        </p:txBody>
      </p:sp>
    </p:spTree>
    <p:extLst>
      <p:ext uri="{BB962C8B-B14F-4D97-AF65-F5344CB8AC3E}">
        <p14:creationId xmlns:p14="http://schemas.microsoft.com/office/powerpoint/2010/main" val="6775097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342900" lvl="0" indent="-342900">
              <a:buFont typeface="Symbol" panose="05050102010706020507" pitchFamily="18" charset="2"/>
              <a:buChar char=""/>
            </a:pPr>
            <a:r>
              <a:rPr lang="sv-SE" sz="1800" dirty="0">
                <a:effectLst/>
                <a:latin typeface="Arial" panose="020B0604020202020204" pitchFamily="34" charset="0"/>
                <a:ea typeface="Calibri" panose="020F0502020204030204" pitchFamily="34" charset="0"/>
              </a:rPr>
              <a:t>Underhållsskulden (ME: används detta i underlaget?)</a:t>
            </a:r>
            <a:endParaRPr lang="sv-SE" sz="1800" dirty="0">
              <a:effectLst/>
              <a:latin typeface="Calibri" panose="020F0502020204030204" pitchFamily="34" charset="0"/>
              <a:ea typeface="Calibri" panose="020F0502020204030204" pitchFamily="34" charset="0"/>
            </a:endParaRPr>
          </a:p>
          <a:p>
            <a:pPr marL="342900" lvl="0" indent="-342900">
              <a:buFont typeface="Symbol" panose="05050102010706020507" pitchFamily="18" charset="2"/>
              <a:buChar char=""/>
            </a:pPr>
            <a:r>
              <a:rPr lang="sv-SE" sz="1800" dirty="0">
                <a:effectLst/>
                <a:latin typeface="Arial" panose="020B0604020202020204" pitchFamily="34" charset="0"/>
                <a:ea typeface="Calibri" panose="020F0502020204030204" pitchFamily="34" charset="0"/>
              </a:rPr>
              <a:t>Klimat- och energimål</a:t>
            </a:r>
            <a:endParaRPr lang="sv-SE" sz="1800" dirty="0">
              <a:effectLst/>
              <a:latin typeface="Calibri" panose="020F0502020204030204" pitchFamily="34" charset="0"/>
              <a:ea typeface="Calibri" panose="020F0502020204030204" pitchFamily="34" charset="0"/>
            </a:endParaRPr>
          </a:p>
          <a:p>
            <a:pPr marL="342900" lvl="0" indent="-342900">
              <a:buFont typeface="Symbol" panose="05050102010706020507" pitchFamily="18" charset="2"/>
              <a:buChar char=""/>
            </a:pPr>
            <a:r>
              <a:rPr lang="sv-SE" sz="1800" dirty="0">
                <a:effectLst/>
                <a:latin typeface="Arial" panose="020B0604020202020204" pitchFamily="34" charset="0"/>
                <a:ea typeface="Calibri" panose="020F0502020204030204" pitchFamily="34" charset="0"/>
              </a:rPr>
              <a:t>Behov av enklare och mer flexibel modell</a:t>
            </a:r>
            <a:endParaRPr lang="sv-SE" sz="1800" dirty="0">
              <a:effectLst/>
              <a:latin typeface="Calibri" panose="020F0502020204030204" pitchFamily="34" charset="0"/>
              <a:ea typeface="Calibri" panose="020F0502020204030204" pitchFamily="34" charset="0"/>
            </a:endParaRPr>
          </a:p>
          <a:p>
            <a:r>
              <a:rPr lang="sv-SE" sz="1800" dirty="0">
                <a:effectLst/>
                <a:latin typeface="Arial" panose="020B0604020202020204" pitchFamily="34" charset="0"/>
                <a:ea typeface="Calibri" panose="020F0502020204030204" pitchFamily="34" charset="0"/>
              </a:rPr>
              <a:t> </a:t>
            </a:r>
            <a:endParaRPr lang="sv-SE" sz="1800" dirty="0">
              <a:effectLst/>
              <a:latin typeface="Calibri" panose="020F0502020204030204" pitchFamily="34" charset="0"/>
              <a:ea typeface="Calibri" panose="020F0502020204030204" pitchFamily="34" charset="0"/>
            </a:endParaRPr>
          </a:p>
          <a:p>
            <a:r>
              <a:rPr lang="sv-SE" sz="1800" dirty="0">
                <a:effectLst/>
                <a:highlight>
                  <a:srgbClr val="FFFF00"/>
                </a:highlight>
                <a:latin typeface="Arial" panose="020B0604020202020204" pitchFamily="34" charset="0"/>
                <a:ea typeface="Calibri" panose="020F0502020204030204" pitchFamily="34" charset="0"/>
              </a:rPr>
              <a:t>Få upp farten. </a:t>
            </a:r>
            <a:endParaRPr lang="sv-SE" sz="1800" dirty="0">
              <a:effectLst/>
              <a:latin typeface="Calibri" panose="020F0502020204030204" pitchFamily="34" charset="0"/>
              <a:ea typeface="Calibri" panose="020F0502020204030204" pitchFamily="34" charset="0"/>
            </a:endParaRPr>
          </a:p>
          <a:p>
            <a:r>
              <a:rPr lang="sv-SE" sz="1800" dirty="0">
                <a:effectLst/>
                <a:highlight>
                  <a:srgbClr val="FFFF00"/>
                </a:highlight>
                <a:latin typeface="Arial" panose="020B0604020202020204" pitchFamily="34" charset="0"/>
                <a:ea typeface="Calibri" panose="020F0502020204030204" pitchFamily="34" charset="0"/>
              </a:rPr>
              <a:t>Låg tröskel</a:t>
            </a:r>
            <a:endParaRPr lang="sv-SE" sz="1800" dirty="0">
              <a:effectLst/>
              <a:latin typeface="Calibri" panose="020F0502020204030204" pitchFamily="34" charset="0"/>
              <a:ea typeface="Calibri" panose="020F0502020204030204" pitchFamily="34" charset="0"/>
            </a:endParaRPr>
          </a:p>
          <a:p>
            <a:r>
              <a:rPr lang="sv-SE" sz="1800" dirty="0">
                <a:effectLst/>
                <a:highlight>
                  <a:srgbClr val="FFFF00"/>
                </a:highlight>
                <a:latin typeface="Arial" panose="020B0604020202020204" pitchFamily="34" charset="0"/>
                <a:ea typeface="Calibri" panose="020F0502020204030204" pitchFamily="34" charset="0"/>
              </a:rPr>
              <a:t>Samverkan</a:t>
            </a:r>
            <a:endParaRPr lang="sv-SE" sz="1800" dirty="0">
              <a:effectLst/>
              <a:latin typeface="Calibri" panose="020F0502020204030204" pitchFamily="34" charset="0"/>
              <a:ea typeface="Calibri" panose="020F0502020204030204" pitchFamily="34" charset="0"/>
            </a:endParaRPr>
          </a:p>
          <a:p>
            <a:r>
              <a:rPr lang="sv-SE" sz="1800" dirty="0">
                <a:effectLst/>
                <a:highlight>
                  <a:srgbClr val="FFFF00"/>
                </a:highlight>
                <a:latin typeface="Arial" panose="020B0604020202020204" pitchFamily="34" charset="0"/>
                <a:ea typeface="Calibri" panose="020F0502020204030204" pitchFamily="34" charset="0"/>
              </a:rPr>
              <a:t>Man löser flera problem, både underhåll, miljö och dålig inomhusmiljö</a:t>
            </a:r>
            <a:endParaRPr lang="sv-SE" sz="1800" dirty="0">
              <a:effectLst/>
              <a:latin typeface="Calibri" panose="020F0502020204030204" pitchFamily="34" charset="0"/>
              <a:ea typeface="Calibri" panose="020F0502020204030204" pitchFamily="34" charset="0"/>
            </a:endParaRPr>
          </a:p>
          <a:p>
            <a:r>
              <a:rPr lang="sv-SE" sz="1800" dirty="0">
                <a:effectLst/>
                <a:highlight>
                  <a:srgbClr val="FFFF00"/>
                </a:highlight>
                <a:latin typeface="Arial" panose="020B0604020202020204" pitchFamily="34" charset="0"/>
                <a:ea typeface="Calibri" panose="020F0502020204030204" pitchFamily="34" charset="0"/>
              </a:rPr>
              <a:t>De kan också ha energimål de måste uppfylla</a:t>
            </a:r>
            <a:endParaRPr lang="sv-SE" sz="1800" dirty="0">
              <a:effectLst/>
              <a:latin typeface="Calibri" panose="020F0502020204030204" pitchFamily="34" charset="0"/>
              <a:ea typeface="Calibri" panose="020F0502020204030204" pitchFamily="34" charset="0"/>
            </a:endParaRPr>
          </a:p>
          <a:p>
            <a:r>
              <a:rPr lang="sv-SE" sz="1800" dirty="0">
                <a:effectLst/>
                <a:highlight>
                  <a:srgbClr val="FFFF00"/>
                </a:highlight>
                <a:latin typeface="Arial" panose="020B0604020202020204" pitchFamily="34" charset="0"/>
                <a:ea typeface="Calibri" panose="020F0502020204030204" pitchFamily="34" charset="0"/>
              </a:rPr>
              <a:t>Bibehållen kontroll genom hela genomförandet, ökad samverkan</a:t>
            </a:r>
            <a:endParaRPr lang="sv-SE" sz="1800" dirty="0">
              <a:effectLst/>
              <a:latin typeface="Calibri" panose="020F0502020204030204" pitchFamily="34" charset="0"/>
              <a:ea typeface="Calibri" panose="020F0502020204030204" pitchFamily="34" charset="0"/>
            </a:endParaRPr>
          </a:p>
          <a:p>
            <a:r>
              <a:rPr lang="sv-SE" sz="1800" dirty="0" err="1">
                <a:effectLst/>
                <a:highlight>
                  <a:srgbClr val="FFFF00"/>
                </a:highlight>
                <a:latin typeface="Arial" panose="020B0604020202020204" pitchFamily="34" charset="0"/>
                <a:ea typeface="Calibri" panose="020F0502020204030204" pitchFamily="34" charset="0"/>
              </a:rPr>
              <a:t>Flexibiliten</a:t>
            </a:r>
            <a:r>
              <a:rPr lang="sv-SE" sz="1800" dirty="0">
                <a:effectLst/>
                <a:highlight>
                  <a:srgbClr val="FFFF00"/>
                </a:highlight>
                <a:latin typeface="Arial" panose="020B0604020202020204" pitchFamily="34" charset="0"/>
                <a:ea typeface="Calibri" panose="020F0502020204030204" pitchFamily="34" charset="0"/>
              </a:rPr>
              <a:t> att man kan avbryta närsomhelst, utan att behöva ha skäl till det när det är optioner man behöver inte säga att entreprenören gjort ngt fel</a:t>
            </a:r>
            <a:endParaRPr lang="sv-SE" sz="1800" dirty="0">
              <a:effectLst/>
              <a:latin typeface="Calibri" panose="020F0502020204030204" pitchFamily="34" charset="0"/>
              <a:ea typeface="Calibri" panose="020F0502020204030204" pitchFamily="34" charset="0"/>
            </a:endParaRPr>
          </a:p>
          <a:p>
            <a:endParaRPr lang="sv-SE" dirty="0"/>
          </a:p>
          <a:p>
            <a:r>
              <a:rPr lang="sv-SE" b="0" i="0" dirty="0" err="1">
                <a:solidFill>
                  <a:srgbClr val="333333"/>
                </a:solidFill>
                <a:effectLst/>
                <a:latin typeface="Helvetica" panose="020B0604020202020204" pitchFamily="34" charset="0"/>
              </a:rPr>
              <a:t>enast</a:t>
            </a:r>
            <a:r>
              <a:rPr lang="sv-SE" b="0" i="0" dirty="0">
                <a:solidFill>
                  <a:srgbClr val="333333"/>
                </a:solidFill>
                <a:effectLst/>
                <a:latin typeface="Helvetica" panose="020B0604020202020204" pitchFamily="34" charset="0"/>
              </a:rPr>
              <a:t> år 2045 ska Sverige inte ha några nettoutsläpp av växthusgaser till atmosfären, </a:t>
            </a:r>
            <a:endParaRPr lang="sv-SE" dirty="0"/>
          </a:p>
          <a:p>
            <a:br>
              <a:rPr lang="sv-SE" sz="1800" dirty="0">
                <a:solidFill>
                  <a:srgbClr val="000000"/>
                </a:solidFill>
                <a:effectLst/>
                <a:latin typeface="Arial" panose="020B0604020202020204" pitchFamily="34" charset="0"/>
                <a:ea typeface="Calibri" panose="020F0502020204030204" pitchFamily="34" charset="0"/>
              </a:rPr>
            </a:br>
            <a:r>
              <a:rPr lang="sv-SE" sz="1800" dirty="0">
                <a:solidFill>
                  <a:srgbClr val="000000"/>
                </a:solidFill>
                <a:effectLst/>
                <a:latin typeface="Arial" panose="020B0604020202020204" pitchFamily="34" charset="0"/>
                <a:ea typeface="Calibri" panose="020F0502020204030204" pitchFamily="34" charset="0"/>
              </a:rPr>
              <a:t>För fyra år sedan antog riksdagen ett klimatmål som innebär att Sverige inte ska ha några nettoutsläpp av växthusgaser till år 2045. Ett viktigt steg i det arbetet är energikommissionens mål om att Sverige till år 2030 ska ha 50 procent effektivare energianvändning jämfört med 2005. </a:t>
            </a:r>
            <a:r>
              <a:rPr lang="sv-SE" sz="1800" dirty="0">
                <a:effectLst/>
                <a:latin typeface="Arial" panose="020B0604020202020204" pitchFamily="34" charset="0"/>
                <a:ea typeface="Calibri" panose="020F0502020204030204" pitchFamily="34" charset="0"/>
              </a:rPr>
              <a:t>Men i </a:t>
            </a:r>
            <a:r>
              <a:rPr lang="sv-SE" sz="1800" u="sng" dirty="0">
                <a:solidFill>
                  <a:srgbClr val="0563C1"/>
                </a:solidFill>
                <a:effectLst/>
                <a:latin typeface="Arial" panose="020B0604020202020204" pitchFamily="34" charset="0"/>
                <a:ea typeface="Calibri" panose="020F0502020204030204" pitchFamily="34" charset="0"/>
                <a:cs typeface="Times New Roman" panose="02020603050405020304" pitchFamily="18" charset="0"/>
                <a:hlinkClick r:id="rId3"/>
              </a:rPr>
              <a:t>en ny rapport</a:t>
            </a:r>
            <a:r>
              <a:rPr lang="sv-SE" sz="1800" u="sng" dirty="0">
                <a:solidFill>
                  <a:srgbClr val="0563C1"/>
                </a:solidFill>
                <a:effectLst/>
                <a:latin typeface="Arial" panose="020B0604020202020204" pitchFamily="34" charset="0"/>
                <a:ea typeface="Calibri" panose="020F0502020204030204" pitchFamily="34" charset="0"/>
              </a:rPr>
              <a:t> </a:t>
            </a:r>
            <a:r>
              <a:rPr lang="sv-SE" sz="1800" dirty="0">
                <a:effectLst/>
                <a:latin typeface="Arial" panose="020B0604020202020204" pitchFamily="34" charset="0"/>
                <a:ea typeface="Calibri" panose="020F0502020204030204" pitchFamily="34" charset="0"/>
              </a:rPr>
              <a:t>bedömer nu Energimyndigheten att Sverige inte kommer att nå målet.</a:t>
            </a:r>
            <a:endParaRPr lang="sv-SE" dirty="0"/>
          </a:p>
        </p:txBody>
      </p:sp>
      <p:sp>
        <p:nvSpPr>
          <p:cNvPr id="4" name="Platshållare för bildnummer 3"/>
          <p:cNvSpPr>
            <a:spLocks noGrp="1"/>
          </p:cNvSpPr>
          <p:nvPr>
            <p:ph type="sldNum" sz="quarter" idx="5"/>
          </p:nvPr>
        </p:nvSpPr>
        <p:spPr/>
        <p:txBody>
          <a:bodyPr/>
          <a:lstStyle/>
          <a:p>
            <a:fld id="{96AB7ADE-4970-4317-84D3-AB66FB3889DC}" type="slidenum">
              <a:rPr lang="sv-SE" smtClean="0"/>
              <a:t>12</a:t>
            </a:fld>
            <a:endParaRPr lang="sv-SE"/>
          </a:p>
        </p:txBody>
      </p:sp>
    </p:spTree>
    <p:extLst>
      <p:ext uri="{BB962C8B-B14F-4D97-AF65-F5344CB8AC3E}">
        <p14:creationId xmlns:p14="http://schemas.microsoft.com/office/powerpoint/2010/main" val="40102206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342900" lvl="0" indent="-342900">
              <a:buFont typeface="Symbol" panose="05050102010706020507" pitchFamily="18" charset="2"/>
              <a:buChar char=""/>
            </a:pPr>
            <a:r>
              <a:rPr lang="sv-SE" sz="1800" dirty="0">
                <a:effectLst/>
                <a:latin typeface="Arial" panose="020B0604020202020204" pitchFamily="34" charset="0"/>
                <a:ea typeface="Calibri" panose="020F0502020204030204" pitchFamily="34" charset="0"/>
              </a:rPr>
              <a:t>Underhållsskulden (ME: används detta i underlaget?)</a:t>
            </a:r>
            <a:endParaRPr lang="sv-SE" sz="1800" dirty="0">
              <a:effectLst/>
              <a:latin typeface="Calibri" panose="020F0502020204030204" pitchFamily="34" charset="0"/>
              <a:ea typeface="Calibri" panose="020F0502020204030204" pitchFamily="34" charset="0"/>
            </a:endParaRPr>
          </a:p>
          <a:p>
            <a:pPr marL="342900" lvl="0" indent="-342900">
              <a:buFont typeface="Symbol" panose="05050102010706020507" pitchFamily="18" charset="2"/>
              <a:buChar char=""/>
            </a:pPr>
            <a:r>
              <a:rPr lang="sv-SE" sz="1800" dirty="0">
                <a:effectLst/>
                <a:latin typeface="Arial" panose="020B0604020202020204" pitchFamily="34" charset="0"/>
                <a:ea typeface="Calibri" panose="020F0502020204030204" pitchFamily="34" charset="0"/>
              </a:rPr>
              <a:t>Klimat- och energimål</a:t>
            </a:r>
            <a:endParaRPr lang="sv-SE" sz="1800" dirty="0">
              <a:effectLst/>
              <a:latin typeface="Calibri" panose="020F0502020204030204" pitchFamily="34" charset="0"/>
              <a:ea typeface="Calibri" panose="020F0502020204030204" pitchFamily="34" charset="0"/>
            </a:endParaRPr>
          </a:p>
          <a:p>
            <a:pPr marL="342900" lvl="0" indent="-342900">
              <a:buFont typeface="Symbol" panose="05050102010706020507" pitchFamily="18" charset="2"/>
              <a:buChar char=""/>
            </a:pPr>
            <a:r>
              <a:rPr lang="sv-SE" sz="1800" dirty="0">
                <a:effectLst/>
                <a:latin typeface="Arial" panose="020B0604020202020204" pitchFamily="34" charset="0"/>
                <a:ea typeface="Calibri" panose="020F0502020204030204" pitchFamily="34" charset="0"/>
              </a:rPr>
              <a:t>Behov av enklare och mer flexibel modell</a:t>
            </a:r>
            <a:endParaRPr lang="sv-SE" sz="1800" dirty="0">
              <a:effectLst/>
              <a:latin typeface="Calibri" panose="020F0502020204030204" pitchFamily="34" charset="0"/>
              <a:ea typeface="Calibri" panose="020F0502020204030204" pitchFamily="34" charset="0"/>
            </a:endParaRPr>
          </a:p>
          <a:p>
            <a:r>
              <a:rPr lang="sv-SE" sz="1800" dirty="0">
                <a:effectLst/>
                <a:latin typeface="Arial" panose="020B0604020202020204" pitchFamily="34" charset="0"/>
                <a:ea typeface="Calibri" panose="020F0502020204030204" pitchFamily="34" charset="0"/>
              </a:rPr>
              <a:t> </a:t>
            </a:r>
            <a:endParaRPr lang="sv-SE" sz="1800" dirty="0">
              <a:effectLst/>
              <a:latin typeface="Calibri" panose="020F0502020204030204" pitchFamily="34" charset="0"/>
              <a:ea typeface="Calibri" panose="020F0502020204030204" pitchFamily="34" charset="0"/>
            </a:endParaRPr>
          </a:p>
          <a:p>
            <a:r>
              <a:rPr lang="sv-SE" sz="1800" dirty="0">
                <a:effectLst/>
                <a:highlight>
                  <a:srgbClr val="FFFF00"/>
                </a:highlight>
                <a:latin typeface="Arial" panose="020B0604020202020204" pitchFamily="34" charset="0"/>
                <a:ea typeface="Calibri" panose="020F0502020204030204" pitchFamily="34" charset="0"/>
              </a:rPr>
              <a:t>Få upp farten. </a:t>
            </a:r>
            <a:endParaRPr lang="sv-SE" sz="1800" dirty="0">
              <a:effectLst/>
              <a:latin typeface="Calibri" panose="020F0502020204030204" pitchFamily="34" charset="0"/>
              <a:ea typeface="Calibri" panose="020F0502020204030204" pitchFamily="34" charset="0"/>
            </a:endParaRPr>
          </a:p>
          <a:p>
            <a:r>
              <a:rPr lang="sv-SE" sz="1800" dirty="0">
                <a:effectLst/>
                <a:highlight>
                  <a:srgbClr val="FFFF00"/>
                </a:highlight>
                <a:latin typeface="Arial" panose="020B0604020202020204" pitchFamily="34" charset="0"/>
                <a:ea typeface="Calibri" panose="020F0502020204030204" pitchFamily="34" charset="0"/>
              </a:rPr>
              <a:t>Låg tröskel</a:t>
            </a:r>
            <a:endParaRPr lang="sv-SE" sz="1800" dirty="0">
              <a:effectLst/>
              <a:latin typeface="Calibri" panose="020F0502020204030204" pitchFamily="34" charset="0"/>
              <a:ea typeface="Calibri" panose="020F0502020204030204" pitchFamily="34" charset="0"/>
            </a:endParaRPr>
          </a:p>
          <a:p>
            <a:r>
              <a:rPr lang="sv-SE" sz="1800" dirty="0">
                <a:effectLst/>
                <a:highlight>
                  <a:srgbClr val="FFFF00"/>
                </a:highlight>
                <a:latin typeface="Arial" panose="020B0604020202020204" pitchFamily="34" charset="0"/>
                <a:ea typeface="Calibri" panose="020F0502020204030204" pitchFamily="34" charset="0"/>
              </a:rPr>
              <a:t>Samverkan</a:t>
            </a:r>
            <a:endParaRPr lang="sv-SE" sz="1800" dirty="0">
              <a:effectLst/>
              <a:latin typeface="Calibri" panose="020F0502020204030204" pitchFamily="34" charset="0"/>
              <a:ea typeface="Calibri" panose="020F0502020204030204" pitchFamily="34" charset="0"/>
            </a:endParaRPr>
          </a:p>
          <a:p>
            <a:r>
              <a:rPr lang="sv-SE" sz="1800" dirty="0">
                <a:effectLst/>
                <a:highlight>
                  <a:srgbClr val="FFFF00"/>
                </a:highlight>
                <a:latin typeface="Arial" panose="020B0604020202020204" pitchFamily="34" charset="0"/>
                <a:ea typeface="Calibri" panose="020F0502020204030204" pitchFamily="34" charset="0"/>
              </a:rPr>
              <a:t>Man löser flera problem, både underhåll, miljö och dålig inomhusmiljö</a:t>
            </a:r>
            <a:endParaRPr lang="sv-SE" sz="1800" dirty="0">
              <a:effectLst/>
              <a:latin typeface="Calibri" panose="020F0502020204030204" pitchFamily="34" charset="0"/>
              <a:ea typeface="Calibri" panose="020F0502020204030204" pitchFamily="34" charset="0"/>
            </a:endParaRPr>
          </a:p>
          <a:p>
            <a:r>
              <a:rPr lang="sv-SE" sz="1800" dirty="0">
                <a:effectLst/>
                <a:highlight>
                  <a:srgbClr val="FFFF00"/>
                </a:highlight>
                <a:latin typeface="Arial" panose="020B0604020202020204" pitchFamily="34" charset="0"/>
                <a:ea typeface="Calibri" panose="020F0502020204030204" pitchFamily="34" charset="0"/>
              </a:rPr>
              <a:t>De kan också ha energimål de måste uppfylla</a:t>
            </a:r>
            <a:endParaRPr lang="sv-SE" sz="1800" dirty="0">
              <a:effectLst/>
              <a:latin typeface="Calibri" panose="020F0502020204030204" pitchFamily="34" charset="0"/>
              <a:ea typeface="Calibri" panose="020F0502020204030204" pitchFamily="34" charset="0"/>
            </a:endParaRPr>
          </a:p>
          <a:p>
            <a:r>
              <a:rPr lang="sv-SE" sz="1800" dirty="0">
                <a:effectLst/>
                <a:highlight>
                  <a:srgbClr val="FFFF00"/>
                </a:highlight>
                <a:latin typeface="Arial" panose="020B0604020202020204" pitchFamily="34" charset="0"/>
                <a:ea typeface="Calibri" panose="020F0502020204030204" pitchFamily="34" charset="0"/>
              </a:rPr>
              <a:t>Bibehållen kontroll genom hela genomförandet, ökad samverkan</a:t>
            </a:r>
            <a:endParaRPr lang="sv-SE" sz="1800" dirty="0">
              <a:effectLst/>
              <a:latin typeface="Calibri" panose="020F0502020204030204" pitchFamily="34" charset="0"/>
              <a:ea typeface="Calibri" panose="020F0502020204030204" pitchFamily="34" charset="0"/>
            </a:endParaRPr>
          </a:p>
          <a:p>
            <a:r>
              <a:rPr lang="sv-SE" sz="1800" dirty="0" err="1">
                <a:effectLst/>
                <a:highlight>
                  <a:srgbClr val="FFFF00"/>
                </a:highlight>
                <a:latin typeface="Arial" panose="020B0604020202020204" pitchFamily="34" charset="0"/>
                <a:ea typeface="Calibri" panose="020F0502020204030204" pitchFamily="34" charset="0"/>
              </a:rPr>
              <a:t>Flexibiliten</a:t>
            </a:r>
            <a:r>
              <a:rPr lang="sv-SE" sz="1800" dirty="0">
                <a:effectLst/>
                <a:highlight>
                  <a:srgbClr val="FFFF00"/>
                </a:highlight>
                <a:latin typeface="Arial" panose="020B0604020202020204" pitchFamily="34" charset="0"/>
                <a:ea typeface="Calibri" panose="020F0502020204030204" pitchFamily="34" charset="0"/>
              </a:rPr>
              <a:t> att man kan avbryta närsomhelst, utan att behöva ha skäl till det när det är optioner man behöver inte säga att entreprenören gjort ngt fel</a:t>
            </a:r>
            <a:endParaRPr lang="sv-SE" sz="1800" dirty="0">
              <a:effectLst/>
              <a:latin typeface="Calibri" panose="020F0502020204030204" pitchFamily="34" charset="0"/>
              <a:ea typeface="Calibri" panose="020F0502020204030204" pitchFamily="34" charset="0"/>
            </a:endParaRPr>
          </a:p>
          <a:p>
            <a:endParaRPr lang="sv-SE" dirty="0"/>
          </a:p>
          <a:p>
            <a:r>
              <a:rPr lang="sv-SE" b="0" i="0" dirty="0" err="1">
                <a:solidFill>
                  <a:srgbClr val="333333"/>
                </a:solidFill>
                <a:effectLst/>
                <a:latin typeface="Helvetica" panose="020B0604020202020204" pitchFamily="34" charset="0"/>
              </a:rPr>
              <a:t>enast</a:t>
            </a:r>
            <a:r>
              <a:rPr lang="sv-SE" b="0" i="0" dirty="0">
                <a:solidFill>
                  <a:srgbClr val="333333"/>
                </a:solidFill>
                <a:effectLst/>
                <a:latin typeface="Helvetica" panose="020B0604020202020204" pitchFamily="34" charset="0"/>
              </a:rPr>
              <a:t> år 2045 ska Sverige inte ha några nettoutsläpp av växthusgaser till atmosfären, </a:t>
            </a:r>
            <a:endParaRPr lang="sv-SE" dirty="0"/>
          </a:p>
          <a:p>
            <a:br>
              <a:rPr lang="sv-SE" sz="1800" dirty="0">
                <a:solidFill>
                  <a:srgbClr val="000000"/>
                </a:solidFill>
                <a:effectLst/>
                <a:latin typeface="Arial" panose="020B0604020202020204" pitchFamily="34" charset="0"/>
                <a:ea typeface="Calibri" panose="020F0502020204030204" pitchFamily="34" charset="0"/>
              </a:rPr>
            </a:br>
            <a:r>
              <a:rPr lang="sv-SE" sz="1800" dirty="0">
                <a:solidFill>
                  <a:srgbClr val="000000"/>
                </a:solidFill>
                <a:effectLst/>
                <a:latin typeface="Arial" panose="020B0604020202020204" pitchFamily="34" charset="0"/>
                <a:ea typeface="Calibri" panose="020F0502020204030204" pitchFamily="34" charset="0"/>
              </a:rPr>
              <a:t>För fyra år sedan antog riksdagen ett klimatmål som innebär att Sverige inte ska ha några nettoutsläpp av växthusgaser till år 2045. Ett viktigt steg i det arbetet är energikommissionens mål om att Sverige till år 2030 ska ha 50 procent effektivare energianvändning jämfört med 2005. </a:t>
            </a:r>
            <a:r>
              <a:rPr lang="sv-SE" sz="1800" dirty="0">
                <a:effectLst/>
                <a:latin typeface="Arial" panose="020B0604020202020204" pitchFamily="34" charset="0"/>
                <a:ea typeface="Calibri" panose="020F0502020204030204" pitchFamily="34" charset="0"/>
              </a:rPr>
              <a:t>Men i </a:t>
            </a:r>
            <a:r>
              <a:rPr lang="sv-SE" sz="1800" u="sng" dirty="0">
                <a:solidFill>
                  <a:srgbClr val="0563C1"/>
                </a:solidFill>
                <a:effectLst/>
                <a:latin typeface="Arial" panose="020B0604020202020204" pitchFamily="34" charset="0"/>
                <a:ea typeface="Calibri" panose="020F0502020204030204" pitchFamily="34" charset="0"/>
                <a:cs typeface="Times New Roman" panose="02020603050405020304" pitchFamily="18" charset="0"/>
                <a:hlinkClick r:id="rId3"/>
              </a:rPr>
              <a:t>en ny rapport</a:t>
            </a:r>
            <a:r>
              <a:rPr lang="sv-SE" sz="1800" u="sng" dirty="0">
                <a:solidFill>
                  <a:srgbClr val="0563C1"/>
                </a:solidFill>
                <a:effectLst/>
                <a:latin typeface="Arial" panose="020B0604020202020204" pitchFamily="34" charset="0"/>
                <a:ea typeface="Calibri" panose="020F0502020204030204" pitchFamily="34" charset="0"/>
              </a:rPr>
              <a:t> </a:t>
            </a:r>
            <a:r>
              <a:rPr lang="sv-SE" sz="1800" dirty="0">
                <a:effectLst/>
                <a:latin typeface="Arial" panose="020B0604020202020204" pitchFamily="34" charset="0"/>
                <a:ea typeface="Calibri" panose="020F0502020204030204" pitchFamily="34" charset="0"/>
              </a:rPr>
              <a:t>bedömer nu Energimyndigheten att Sverige inte kommer att nå målet.</a:t>
            </a:r>
            <a:endParaRPr lang="sv-SE" dirty="0"/>
          </a:p>
        </p:txBody>
      </p:sp>
      <p:sp>
        <p:nvSpPr>
          <p:cNvPr id="4" name="Platshållare för bildnummer 3"/>
          <p:cNvSpPr>
            <a:spLocks noGrp="1"/>
          </p:cNvSpPr>
          <p:nvPr>
            <p:ph type="sldNum" sz="quarter" idx="5"/>
          </p:nvPr>
        </p:nvSpPr>
        <p:spPr/>
        <p:txBody>
          <a:bodyPr/>
          <a:lstStyle/>
          <a:p>
            <a:fld id="{96AB7ADE-4970-4317-84D3-AB66FB3889DC}" type="slidenum">
              <a:rPr lang="sv-SE" smtClean="0"/>
              <a:t>13</a:t>
            </a:fld>
            <a:endParaRPr lang="sv-SE"/>
          </a:p>
        </p:txBody>
      </p:sp>
    </p:spTree>
    <p:extLst>
      <p:ext uri="{BB962C8B-B14F-4D97-AF65-F5344CB8AC3E}">
        <p14:creationId xmlns:p14="http://schemas.microsoft.com/office/powerpoint/2010/main" val="1450932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7C480B5-6B57-494E-B525-4B21E3CDE173}"/>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5388CE2E-2428-41E5-B58D-9A3B2AD2B49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943D58F8-8ACC-45B5-9DDD-C46C2FA5C210}"/>
              </a:ext>
            </a:extLst>
          </p:cNvPr>
          <p:cNvSpPr>
            <a:spLocks noGrp="1"/>
          </p:cNvSpPr>
          <p:nvPr>
            <p:ph type="dt" sz="half" idx="10"/>
          </p:nvPr>
        </p:nvSpPr>
        <p:spPr/>
        <p:txBody>
          <a:bodyPr/>
          <a:lstStyle/>
          <a:p>
            <a:fld id="{3EAAE7B2-E0DB-4CF9-A801-3FDED4CD4055}" type="datetimeFigureOut">
              <a:rPr lang="sv-SE" smtClean="0"/>
              <a:t>2021-11-10</a:t>
            </a:fld>
            <a:endParaRPr lang="sv-SE"/>
          </a:p>
        </p:txBody>
      </p:sp>
      <p:sp>
        <p:nvSpPr>
          <p:cNvPr id="5" name="Platshållare för sidfot 4">
            <a:extLst>
              <a:ext uri="{FF2B5EF4-FFF2-40B4-BE49-F238E27FC236}">
                <a16:creationId xmlns:a16="http://schemas.microsoft.com/office/drawing/2014/main" id="{3F35B2C8-E860-4F79-8306-768712E2367A}"/>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912D1B93-F187-4741-9329-65813385E6F6}"/>
              </a:ext>
            </a:extLst>
          </p:cNvPr>
          <p:cNvSpPr>
            <a:spLocks noGrp="1"/>
          </p:cNvSpPr>
          <p:nvPr>
            <p:ph type="sldNum" sz="quarter" idx="12"/>
          </p:nvPr>
        </p:nvSpPr>
        <p:spPr/>
        <p:txBody>
          <a:bodyPr/>
          <a:lstStyle/>
          <a:p>
            <a:fld id="{3816AAC7-0EFA-4681-9AD1-4F2009E3D646}" type="slidenum">
              <a:rPr lang="sv-SE" smtClean="0"/>
              <a:t>‹#›</a:t>
            </a:fld>
            <a:endParaRPr lang="sv-SE"/>
          </a:p>
        </p:txBody>
      </p:sp>
    </p:spTree>
    <p:extLst>
      <p:ext uri="{BB962C8B-B14F-4D97-AF65-F5344CB8AC3E}">
        <p14:creationId xmlns:p14="http://schemas.microsoft.com/office/powerpoint/2010/main" val="38174707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9CD5B5D-33EB-4CAE-AA66-272CE835406D}"/>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95F94D9C-CDBA-44FB-831B-4FF7611DEC75}"/>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4D02A38B-25B1-440E-AE50-6726CBCEEFB4}"/>
              </a:ext>
            </a:extLst>
          </p:cNvPr>
          <p:cNvSpPr>
            <a:spLocks noGrp="1"/>
          </p:cNvSpPr>
          <p:nvPr>
            <p:ph type="dt" sz="half" idx="10"/>
          </p:nvPr>
        </p:nvSpPr>
        <p:spPr/>
        <p:txBody>
          <a:bodyPr/>
          <a:lstStyle/>
          <a:p>
            <a:fld id="{3EAAE7B2-E0DB-4CF9-A801-3FDED4CD4055}" type="datetimeFigureOut">
              <a:rPr lang="sv-SE" smtClean="0"/>
              <a:t>2021-11-10</a:t>
            </a:fld>
            <a:endParaRPr lang="sv-SE"/>
          </a:p>
        </p:txBody>
      </p:sp>
      <p:sp>
        <p:nvSpPr>
          <p:cNvPr id="5" name="Platshållare för sidfot 4">
            <a:extLst>
              <a:ext uri="{FF2B5EF4-FFF2-40B4-BE49-F238E27FC236}">
                <a16:creationId xmlns:a16="http://schemas.microsoft.com/office/drawing/2014/main" id="{A13C950C-B535-4C3C-8C83-075A2EDF56D8}"/>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166F166F-A3A7-401A-844D-F2EA20C09D06}"/>
              </a:ext>
            </a:extLst>
          </p:cNvPr>
          <p:cNvSpPr>
            <a:spLocks noGrp="1"/>
          </p:cNvSpPr>
          <p:nvPr>
            <p:ph type="sldNum" sz="quarter" idx="12"/>
          </p:nvPr>
        </p:nvSpPr>
        <p:spPr/>
        <p:txBody>
          <a:bodyPr/>
          <a:lstStyle/>
          <a:p>
            <a:fld id="{3816AAC7-0EFA-4681-9AD1-4F2009E3D646}" type="slidenum">
              <a:rPr lang="sv-SE" smtClean="0"/>
              <a:t>‹#›</a:t>
            </a:fld>
            <a:endParaRPr lang="sv-SE"/>
          </a:p>
        </p:txBody>
      </p:sp>
    </p:spTree>
    <p:extLst>
      <p:ext uri="{BB962C8B-B14F-4D97-AF65-F5344CB8AC3E}">
        <p14:creationId xmlns:p14="http://schemas.microsoft.com/office/powerpoint/2010/main" val="2733643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BD22AB37-C93B-4FA0-A715-953B66C2F70E}"/>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0C12147F-AA34-440F-B2B1-BEA8F2AAC8E9}"/>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CDD3140F-2E4E-4507-B3B3-1FF0C7BE170D}"/>
              </a:ext>
            </a:extLst>
          </p:cNvPr>
          <p:cNvSpPr>
            <a:spLocks noGrp="1"/>
          </p:cNvSpPr>
          <p:nvPr>
            <p:ph type="dt" sz="half" idx="10"/>
          </p:nvPr>
        </p:nvSpPr>
        <p:spPr/>
        <p:txBody>
          <a:bodyPr/>
          <a:lstStyle/>
          <a:p>
            <a:fld id="{3EAAE7B2-E0DB-4CF9-A801-3FDED4CD4055}" type="datetimeFigureOut">
              <a:rPr lang="sv-SE" smtClean="0"/>
              <a:t>2021-11-10</a:t>
            </a:fld>
            <a:endParaRPr lang="sv-SE"/>
          </a:p>
        </p:txBody>
      </p:sp>
      <p:sp>
        <p:nvSpPr>
          <p:cNvPr id="5" name="Platshållare för sidfot 4">
            <a:extLst>
              <a:ext uri="{FF2B5EF4-FFF2-40B4-BE49-F238E27FC236}">
                <a16:creationId xmlns:a16="http://schemas.microsoft.com/office/drawing/2014/main" id="{BC18BFF5-B258-4B3A-98AF-58687E878228}"/>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2F994A66-476D-454C-9D7E-75C903E3D3D6}"/>
              </a:ext>
            </a:extLst>
          </p:cNvPr>
          <p:cNvSpPr>
            <a:spLocks noGrp="1"/>
          </p:cNvSpPr>
          <p:nvPr>
            <p:ph type="sldNum" sz="quarter" idx="12"/>
          </p:nvPr>
        </p:nvSpPr>
        <p:spPr/>
        <p:txBody>
          <a:bodyPr/>
          <a:lstStyle/>
          <a:p>
            <a:fld id="{3816AAC7-0EFA-4681-9AD1-4F2009E3D646}" type="slidenum">
              <a:rPr lang="sv-SE" smtClean="0"/>
              <a:t>‹#›</a:t>
            </a:fld>
            <a:endParaRPr lang="sv-SE"/>
          </a:p>
        </p:txBody>
      </p:sp>
    </p:spTree>
    <p:extLst>
      <p:ext uri="{BB962C8B-B14F-4D97-AF65-F5344CB8AC3E}">
        <p14:creationId xmlns:p14="http://schemas.microsoft.com/office/powerpoint/2010/main" val="39176632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A93E0F6-8E38-41BB-B3FA-F1E07418AEA7}"/>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9ADD0737-8D90-4EC4-A68A-8867D10D03E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BFCB3F9E-914A-45AB-A619-7F8EC76866B1}"/>
              </a:ext>
            </a:extLst>
          </p:cNvPr>
          <p:cNvSpPr>
            <a:spLocks noGrp="1"/>
          </p:cNvSpPr>
          <p:nvPr>
            <p:ph type="dt" sz="half" idx="10"/>
          </p:nvPr>
        </p:nvSpPr>
        <p:spPr/>
        <p:txBody>
          <a:bodyPr/>
          <a:lstStyle/>
          <a:p>
            <a:fld id="{77FA1469-9817-4318-A3AA-5A19A2950A6A}" type="datetimeFigureOut">
              <a:rPr lang="sv-SE" smtClean="0"/>
              <a:t>2021-11-10</a:t>
            </a:fld>
            <a:endParaRPr lang="sv-SE"/>
          </a:p>
        </p:txBody>
      </p:sp>
      <p:sp>
        <p:nvSpPr>
          <p:cNvPr id="5" name="Platshållare för sidfot 4">
            <a:extLst>
              <a:ext uri="{FF2B5EF4-FFF2-40B4-BE49-F238E27FC236}">
                <a16:creationId xmlns:a16="http://schemas.microsoft.com/office/drawing/2014/main" id="{2B62EC50-AB0D-44F1-97F6-9C5D2AC51A2E}"/>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8BC1CC0F-BD6A-49E5-B0F0-A8126564CC3C}"/>
              </a:ext>
            </a:extLst>
          </p:cNvPr>
          <p:cNvSpPr>
            <a:spLocks noGrp="1"/>
          </p:cNvSpPr>
          <p:nvPr>
            <p:ph type="sldNum" sz="quarter" idx="12"/>
          </p:nvPr>
        </p:nvSpPr>
        <p:spPr/>
        <p:txBody>
          <a:bodyPr/>
          <a:lstStyle/>
          <a:p>
            <a:fld id="{E2C15D77-D165-4AE1-9CC4-D0B874628256}" type="slidenum">
              <a:rPr lang="sv-SE" smtClean="0"/>
              <a:t>‹#›</a:t>
            </a:fld>
            <a:endParaRPr lang="sv-SE"/>
          </a:p>
        </p:txBody>
      </p:sp>
    </p:spTree>
    <p:extLst>
      <p:ext uri="{BB962C8B-B14F-4D97-AF65-F5344CB8AC3E}">
        <p14:creationId xmlns:p14="http://schemas.microsoft.com/office/powerpoint/2010/main" val="35584281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628F411-B615-48C6-A135-329D18D8215A}"/>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428296E4-F358-4873-B36F-E3E3830D925A}"/>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031D27BA-72C1-4A44-B73B-E9400A4B04CC}"/>
              </a:ext>
            </a:extLst>
          </p:cNvPr>
          <p:cNvSpPr>
            <a:spLocks noGrp="1"/>
          </p:cNvSpPr>
          <p:nvPr>
            <p:ph type="dt" sz="half" idx="10"/>
          </p:nvPr>
        </p:nvSpPr>
        <p:spPr/>
        <p:txBody>
          <a:bodyPr/>
          <a:lstStyle/>
          <a:p>
            <a:fld id="{77FA1469-9817-4318-A3AA-5A19A2950A6A}" type="datetimeFigureOut">
              <a:rPr lang="sv-SE" smtClean="0"/>
              <a:t>2021-11-10</a:t>
            </a:fld>
            <a:endParaRPr lang="sv-SE"/>
          </a:p>
        </p:txBody>
      </p:sp>
      <p:sp>
        <p:nvSpPr>
          <p:cNvPr id="5" name="Platshållare för sidfot 4">
            <a:extLst>
              <a:ext uri="{FF2B5EF4-FFF2-40B4-BE49-F238E27FC236}">
                <a16:creationId xmlns:a16="http://schemas.microsoft.com/office/drawing/2014/main" id="{C7C51E32-1BD9-49D7-A21A-08A235C5752F}"/>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65787F0B-98F7-447B-9097-3D129D6CE1DE}"/>
              </a:ext>
            </a:extLst>
          </p:cNvPr>
          <p:cNvSpPr>
            <a:spLocks noGrp="1"/>
          </p:cNvSpPr>
          <p:nvPr>
            <p:ph type="sldNum" sz="quarter" idx="12"/>
          </p:nvPr>
        </p:nvSpPr>
        <p:spPr/>
        <p:txBody>
          <a:bodyPr/>
          <a:lstStyle/>
          <a:p>
            <a:fld id="{E2C15D77-D165-4AE1-9CC4-D0B874628256}" type="slidenum">
              <a:rPr lang="sv-SE" smtClean="0"/>
              <a:t>‹#›</a:t>
            </a:fld>
            <a:endParaRPr lang="sv-SE"/>
          </a:p>
        </p:txBody>
      </p:sp>
    </p:spTree>
    <p:extLst>
      <p:ext uri="{BB962C8B-B14F-4D97-AF65-F5344CB8AC3E}">
        <p14:creationId xmlns:p14="http://schemas.microsoft.com/office/powerpoint/2010/main" val="25502110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7830247-F6FA-40CF-9630-F786EA9C3F63}"/>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05FFFEC0-DFB5-41B7-B5EF-4946E8DBC0A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ECFEB94B-C122-4A91-B53A-BBF757610B29}"/>
              </a:ext>
            </a:extLst>
          </p:cNvPr>
          <p:cNvSpPr>
            <a:spLocks noGrp="1"/>
          </p:cNvSpPr>
          <p:nvPr>
            <p:ph type="dt" sz="half" idx="10"/>
          </p:nvPr>
        </p:nvSpPr>
        <p:spPr/>
        <p:txBody>
          <a:bodyPr/>
          <a:lstStyle/>
          <a:p>
            <a:fld id="{77FA1469-9817-4318-A3AA-5A19A2950A6A}" type="datetimeFigureOut">
              <a:rPr lang="sv-SE" smtClean="0"/>
              <a:t>2021-11-10</a:t>
            </a:fld>
            <a:endParaRPr lang="sv-SE"/>
          </a:p>
        </p:txBody>
      </p:sp>
      <p:sp>
        <p:nvSpPr>
          <p:cNvPr id="5" name="Platshållare för sidfot 4">
            <a:extLst>
              <a:ext uri="{FF2B5EF4-FFF2-40B4-BE49-F238E27FC236}">
                <a16:creationId xmlns:a16="http://schemas.microsoft.com/office/drawing/2014/main" id="{8A559202-3BD7-44B2-9F0E-B23B59F0532A}"/>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C39168F1-F2E9-4444-AFD3-ACE72A4C0EDD}"/>
              </a:ext>
            </a:extLst>
          </p:cNvPr>
          <p:cNvSpPr>
            <a:spLocks noGrp="1"/>
          </p:cNvSpPr>
          <p:nvPr>
            <p:ph type="sldNum" sz="quarter" idx="12"/>
          </p:nvPr>
        </p:nvSpPr>
        <p:spPr/>
        <p:txBody>
          <a:bodyPr/>
          <a:lstStyle/>
          <a:p>
            <a:fld id="{E2C15D77-D165-4AE1-9CC4-D0B874628256}" type="slidenum">
              <a:rPr lang="sv-SE" smtClean="0"/>
              <a:t>‹#›</a:t>
            </a:fld>
            <a:endParaRPr lang="sv-SE"/>
          </a:p>
        </p:txBody>
      </p:sp>
    </p:spTree>
    <p:extLst>
      <p:ext uri="{BB962C8B-B14F-4D97-AF65-F5344CB8AC3E}">
        <p14:creationId xmlns:p14="http://schemas.microsoft.com/office/powerpoint/2010/main" val="243649236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0320DCC-7252-437D-B705-7C7F9B617077}"/>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8386B794-1C39-4DD7-8B3F-0652F0138CE7}"/>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A6CC9769-BA8E-4CC8-A327-E44F00AD2668}"/>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CC7AB8B2-F18A-412C-B58D-7E53EC5FB069}"/>
              </a:ext>
            </a:extLst>
          </p:cNvPr>
          <p:cNvSpPr>
            <a:spLocks noGrp="1"/>
          </p:cNvSpPr>
          <p:nvPr>
            <p:ph type="dt" sz="half" idx="10"/>
          </p:nvPr>
        </p:nvSpPr>
        <p:spPr/>
        <p:txBody>
          <a:bodyPr/>
          <a:lstStyle/>
          <a:p>
            <a:fld id="{77FA1469-9817-4318-A3AA-5A19A2950A6A}" type="datetimeFigureOut">
              <a:rPr lang="sv-SE" smtClean="0"/>
              <a:t>2021-11-10</a:t>
            </a:fld>
            <a:endParaRPr lang="sv-SE"/>
          </a:p>
        </p:txBody>
      </p:sp>
      <p:sp>
        <p:nvSpPr>
          <p:cNvPr id="6" name="Platshållare för sidfot 5">
            <a:extLst>
              <a:ext uri="{FF2B5EF4-FFF2-40B4-BE49-F238E27FC236}">
                <a16:creationId xmlns:a16="http://schemas.microsoft.com/office/drawing/2014/main" id="{DD4F8E45-45C7-406A-A740-205813D818DE}"/>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9D11FB4B-1BE1-4018-94B2-00E2F9177410}"/>
              </a:ext>
            </a:extLst>
          </p:cNvPr>
          <p:cNvSpPr>
            <a:spLocks noGrp="1"/>
          </p:cNvSpPr>
          <p:nvPr>
            <p:ph type="sldNum" sz="quarter" idx="12"/>
          </p:nvPr>
        </p:nvSpPr>
        <p:spPr/>
        <p:txBody>
          <a:bodyPr/>
          <a:lstStyle/>
          <a:p>
            <a:fld id="{E2C15D77-D165-4AE1-9CC4-D0B874628256}" type="slidenum">
              <a:rPr lang="sv-SE" smtClean="0"/>
              <a:t>‹#›</a:t>
            </a:fld>
            <a:endParaRPr lang="sv-SE"/>
          </a:p>
        </p:txBody>
      </p:sp>
    </p:spTree>
    <p:extLst>
      <p:ext uri="{BB962C8B-B14F-4D97-AF65-F5344CB8AC3E}">
        <p14:creationId xmlns:p14="http://schemas.microsoft.com/office/powerpoint/2010/main" val="369193896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E675AD0-2334-4741-9DEA-815FF1CC92A4}"/>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FD0E078A-A05D-43C5-BD2D-C5C8C7AFAC8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235611EF-8202-4E61-8C1C-95B5C3402925}"/>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00A50EC7-7272-4296-9240-F14D61719D4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7944DAE0-49C8-41D1-8B59-FE728964DDEE}"/>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BA568AB9-C1E3-455C-9DBE-DEE3BAFA8DC1}"/>
              </a:ext>
            </a:extLst>
          </p:cNvPr>
          <p:cNvSpPr>
            <a:spLocks noGrp="1"/>
          </p:cNvSpPr>
          <p:nvPr>
            <p:ph type="dt" sz="half" idx="10"/>
          </p:nvPr>
        </p:nvSpPr>
        <p:spPr/>
        <p:txBody>
          <a:bodyPr/>
          <a:lstStyle/>
          <a:p>
            <a:fld id="{77FA1469-9817-4318-A3AA-5A19A2950A6A}" type="datetimeFigureOut">
              <a:rPr lang="sv-SE" smtClean="0"/>
              <a:t>2021-11-10</a:t>
            </a:fld>
            <a:endParaRPr lang="sv-SE"/>
          </a:p>
        </p:txBody>
      </p:sp>
      <p:sp>
        <p:nvSpPr>
          <p:cNvPr id="8" name="Platshållare för sidfot 7">
            <a:extLst>
              <a:ext uri="{FF2B5EF4-FFF2-40B4-BE49-F238E27FC236}">
                <a16:creationId xmlns:a16="http://schemas.microsoft.com/office/drawing/2014/main" id="{08F80064-E0FC-4808-BC84-C34EF6A2925F}"/>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3A36D900-D29A-4659-83B2-37265928E5BE}"/>
              </a:ext>
            </a:extLst>
          </p:cNvPr>
          <p:cNvSpPr>
            <a:spLocks noGrp="1"/>
          </p:cNvSpPr>
          <p:nvPr>
            <p:ph type="sldNum" sz="quarter" idx="12"/>
          </p:nvPr>
        </p:nvSpPr>
        <p:spPr/>
        <p:txBody>
          <a:bodyPr/>
          <a:lstStyle/>
          <a:p>
            <a:fld id="{E2C15D77-D165-4AE1-9CC4-D0B874628256}" type="slidenum">
              <a:rPr lang="sv-SE" smtClean="0"/>
              <a:t>‹#›</a:t>
            </a:fld>
            <a:endParaRPr lang="sv-SE"/>
          </a:p>
        </p:txBody>
      </p:sp>
    </p:spTree>
    <p:extLst>
      <p:ext uri="{BB962C8B-B14F-4D97-AF65-F5344CB8AC3E}">
        <p14:creationId xmlns:p14="http://schemas.microsoft.com/office/powerpoint/2010/main" val="8206629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CEFFCDD-E4D3-4662-A7AA-3DB83E3C0B10}"/>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C7E3989E-E3C2-460F-B69C-2FE9846D15E5}"/>
              </a:ext>
            </a:extLst>
          </p:cNvPr>
          <p:cNvSpPr>
            <a:spLocks noGrp="1"/>
          </p:cNvSpPr>
          <p:nvPr>
            <p:ph type="dt" sz="half" idx="10"/>
          </p:nvPr>
        </p:nvSpPr>
        <p:spPr/>
        <p:txBody>
          <a:bodyPr/>
          <a:lstStyle/>
          <a:p>
            <a:fld id="{77FA1469-9817-4318-A3AA-5A19A2950A6A}" type="datetimeFigureOut">
              <a:rPr lang="sv-SE" smtClean="0"/>
              <a:t>2021-11-10</a:t>
            </a:fld>
            <a:endParaRPr lang="sv-SE"/>
          </a:p>
        </p:txBody>
      </p:sp>
      <p:sp>
        <p:nvSpPr>
          <p:cNvPr id="4" name="Platshållare för sidfot 3">
            <a:extLst>
              <a:ext uri="{FF2B5EF4-FFF2-40B4-BE49-F238E27FC236}">
                <a16:creationId xmlns:a16="http://schemas.microsoft.com/office/drawing/2014/main" id="{73FC709B-CE2B-4057-8DE4-357174438BA7}"/>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3C4515DA-FBBC-436D-B174-F532D39DCAA1}"/>
              </a:ext>
            </a:extLst>
          </p:cNvPr>
          <p:cNvSpPr>
            <a:spLocks noGrp="1"/>
          </p:cNvSpPr>
          <p:nvPr>
            <p:ph type="sldNum" sz="quarter" idx="12"/>
          </p:nvPr>
        </p:nvSpPr>
        <p:spPr/>
        <p:txBody>
          <a:bodyPr/>
          <a:lstStyle/>
          <a:p>
            <a:fld id="{E2C15D77-D165-4AE1-9CC4-D0B874628256}" type="slidenum">
              <a:rPr lang="sv-SE" smtClean="0"/>
              <a:t>‹#›</a:t>
            </a:fld>
            <a:endParaRPr lang="sv-SE"/>
          </a:p>
        </p:txBody>
      </p:sp>
    </p:spTree>
    <p:extLst>
      <p:ext uri="{BB962C8B-B14F-4D97-AF65-F5344CB8AC3E}">
        <p14:creationId xmlns:p14="http://schemas.microsoft.com/office/powerpoint/2010/main" val="375942654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9EDD04E4-7E15-4F94-97CF-00FEDD7C2D4E}"/>
              </a:ext>
            </a:extLst>
          </p:cNvPr>
          <p:cNvSpPr>
            <a:spLocks noGrp="1"/>
          </p:cNvSpPr>
          <p:nvPr>
            <p:ph type="dt" sz="half" idx="10"/>
          </p:nvPr>
        </p:nvSpPr>
        <p:spPr/>
        <p:txBody>
          <a:bodyPr/>
          <a:lstStyle/>
          <a:p>
            <a:fld id="{77FA1469-9817-4318-A3AA-5A19A2950A6A}" type="datetimeFigureOut">
              <a:rPr lang="sv-SE" smtClean="0"/>
              <a:t>2021-11-10</a:t>
            </a:fld>
            <a:endParaRPr lang="sv-SE"/>
          </a:p>
        </p:txBody>
      </p:sp>
      <p:sp>
        <p:nvSpPr>
          <p:cNvPr id="3" name="Platshållare för sidfot 2">
            <a:extLst>
              <a:ext uri="{FF2B5EF4-FFF2-40B4-BE49-F238E27FC236}">
                <a16:creationId xmlns:a16="http://schemas.microsoft.com/office/drawing/2014/main" id="{045F813A-2DA2-466B-B044-C9454DA84AEF}"/>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93B2195B-4B46-4E9A-B741-810FF5B3E2A0}"/>
              </a:ext>
            </a:extLst>
          </p:cNvPr>
          <p:cNvSpPr>
            <a:spLocks noGrp="1"/>
          </p:cNvSpPr>
          <p:nvPr>
            <p:ph type="sldNum" sz="quarter" idx="12"/>
          </p:nvPr>
        </p:nvSpPr>
        <p:spPr/>
        <p:txBody>
          <a:bodyPr/>
          <a:lstStyle/>
          <a:p>
            <a:fld id="{E2C15D77-D165-4AE1-9CC4-D0B874628256}" type="slidenum">
              <a:rPr lang="sv-SE" smtClean="0"/>
              <a:t>‹#›</a:t>
            </a:fld>
            <a:endParaRPr lang="sv-SE"/>
          </a:p>
        </p:txBody>
      </p:sp>
    </p:spTree>
    <p:extLst>
      <p:ext uri="{BB962C8B-B14F-4D97-AF65-F5344CB8AC3E}">
        <p14:creationId xmlns:p14="http://schemas.microsoft.com/office/powerpoint/2010/main" val="375708078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33184EC-DAB2-4E91-A17F-97B43AA46FA8}"/>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6DEE961A-7241-41DA-937D-170F04DF3B8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8B75B3CF-9A31-4363-B63C-2EA60E5FB52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40E7F4E6-A67B-4EF7-AF6A-3CFF7F553EB8}"/>
              </a:ext>
            </a:extLst>
          </p:cNvPr>
          <p:cNvSpPr>
            <a:spLocks noGrp="1"/>
          </p:cNvSpPr>
          <p:nvPr>
            <p:ph type="dt" sz="half" idx="10"/>
          </p:nvPr>
        </p:nvSpPr>
        <p:spPr/>
        <p:txBody>
          <a:bodyPr/>
          <a:lstStyle/>
          <a:p>
            <a:fld id="{77FA1469-9817-4318-A3AA-5A19A2950A6A}" type="datetimeFigureOut">
              <a:rPr lang="sv-SE" smtClean="0"/>
              <a:t>2021-11-10</a:t>
            </a:fld>
            <a:endParaRPr lang="sv-SE"/>
          </a:p>
        </p:txBody>
      </p:sp>
      <p:sp>
        <p:nvSpPr>
          <p:cNvPr id="6" name="Platshållare för sidfot 5">
            <a:extLst>
              <a:ext uri="{FF2B5EF4-FFF2-40B4-BE49-F238E27FC236}">
                <a16:creationId xmlns:a16="http://schemas.microsoft.com/office/drawing/2014/main" id="{0B2BA158-7756-412A-928B-CB4FF13BA95B}"/>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0154F67B-792E-4A20-A363-5D105C892C68}"/>
              </a:ext>
            </a:extLst>
          </p:cNvPr>
          <p:cNvSpPr>
            <a:spLocks noGrp="1"/>
          </p:cNvSpPr>
          <p:nvPr>
            <p:ph type="sldNum" sz="quarter" idx="12"/>
          </p:nvPr>
        </p:nvSpPr>
        <p:spPr/>
        <p:txBody>
          <a:bodyPr/>
          <a:lstStyle/>
          <a:p>
            <a:fld id="{E2C15D77-D165-4AE1-9CC4-D0B874628256}" type="slidenum">
              <a:rPr lang="sv-SE" smtClean="0"/>
              <a:t>‹#›</a:t>
            </a:fld>
            <a:endParaRPr lang="sv-SE"/>
          </a:p>
        </p:txBody>
      </p:sp>
    </p:spTree>
    <p:extLst>
      <p:ext uri="{BB962C8B-B14F-4D97-AF65-F5344CB8AC3E}">
        <p14:creationId xmlns:p14="http://schemas.microsoft.com/office/powerpoint/2010/main" val="33701053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EC5372C-3AC2-4ABE-8051-30C9EEE7CF2A}"/>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CEC582CA-0A89-480E-A75A-CAF5B4E85E16}"/>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96A06378-8C1F-4590-A9ED-9ABEB7D8DC43}"/>
              </a:ext>
            </a:extLst>
          </p:cNvPr>
          <p:cNvSpPr>
            <a:spLocks noGrp="1"/>
          </p:cNvSpPr>
          <p:nvPr>
            <p:ph type="dt" sz="half" idx="10"/>
          </p:nvPr>
        </p:nvSpPr>
        <p:spPr/>
        <p:txBody>
          <a:bodyPr/>
          <a:lstStyle/>
          <a:p>
            <a:fld id="{3EAAE7B2-E0DB-4CF9-A801-3FDED4CD4055}" type="datetimeFigureOut">
              <a:rPr lang="sv-SE" smtClean="0"/>
              <a:t>2021-11-10</a:t>
            </a:fld>
            <a:endParaRPr lang="sv-SE"/>
          </a:p>
        </p:txBody>
      </p:sp>
      <p:sp>
        <p:nvSpPr>
          <p:cNvPr id="5" name="Platshållare för sidfot 4">
            <a:extLst>
              <a:ext uri="{FF2B5EF4-FFF2-40B4-BE49-F238E27FC236}">
                <a16:creationId xmlns:a16="http://schemas.microsoft.com/office/drawing/2014/main" id="{8C3C6CE1-EDD2-4305-A733-149230836902}"/>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F8D2A402-2F7A-49FF-BB0F-A95D48D36E75}"/>
              </a:ext>
            </a:extLst>
          </p:cNvPr>
          <p:cNvSpPr>
            <a:spLocks noGrp="1"/>
          </p:cNvSpPr>
          <p:nvPr>
            <p:ph type="sldNum" sz="quarter" idx="12"/>
          </p:nvPr>
        </p:nvSpPr>
        <p:spPr/>
        <p:txBody>
          <a:bodyPr/>
          <a:lstStyle/>
          <a:p>
            <a:fld id="{3816AAC7-0EFA-4681-9AD1-4F2009E3D646}" type="slidenum">
              <a:rPr lang="sv-SE" smtClean="0"/>
              <a:t>‹#›</a:t>
            </a:fld>
            <a:endParaRPr lang="sv-SE"/>
          </a:p>
        </p:txBody>
      </p:sp>
    </p:spTree>
    <p:extLst>
      <p:ext uri="{BB962C8B-B14F-4D97-AF65-F5344CB8AC3E}">
        <p14:creationId xmlns:p14="http://schemas.microsoft.com/office/powerpoint/2010/main" val="77445299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30ADC49-1F79-4821-9AF8-8C2ACB3B8570}"/>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5CF2FEF5-4C3A-4B0A-B665-B1D0F07A8FE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95DD4DA9-9786-43F3-943A-643E843BF90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5EBB5795-17FD-4459-ACC6-DF0169E00086}"/>
              </a:ext>
            </a:extLst>
          </p:cNvPr>
          <p:cNvSpPr>
            <a:spLocks noGrp="1"/>
          </p:cNvSpPr>
          <p:nvPr>
            <p:ph type="dt" sz="half" idx="10"/>
          </p:nvPr>
        </p:nvSpPr>
        <p:spPr/>
        <p:txBody>
          <a:bodyPr/>
          <a:lstStyle/>
          <a:p>
            <a:fld id="{77FA1469-9817-4318-A3AA-5A19A2950A6A}" type="datetimeFigureOut">
              <a:rPr lang="sv-SE" smtClean="0"/>
              <a:t>2021-11-10</a:t>
            </a:fld>
            <a:endParaRPr lang="sv-SE"/>
          </a:p>
        </p:txBody>
      </p:sp>
      <p:sp>
        <p:nvSpPr>
          <p:cNvPr id="6" name="Platshållare för sidfot 5">
            <a:extLst>
              <a:ext uri="{FF2B5EF4-FFF2-40B4-BE49-F238E27FC236}">
                <a16:creationId xmlns:a16="http://schemas.microsoft.com/office/drawing/2014/main" id="{A0C626EE-56B2-4361-9C40-64A383B0C2DB}"/>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079D8AE3-2575-4567-9FBD-02FA567C671F}"/>
              </a:ext>
            </a:extLst>
          </p:cNvPr>
          <p:cNvSpPr>
            <a:spLocks noGrp="1"/>
          </p:cNvSpPr>
          <p:nvPr>
            <p:ph type="sldNum" sz="quarter" idx="12"/>
          </p:nvPr>
        </p:nvSpPr>
        <p:spPr/>
        <p:txBody>
          <a:bodyPr/>
          <a:lstStyle/>
          <a:p>
            <a:fld id="{E2C15D77-D165-4AE1-9CC4-D0B874628256}" type="slidenum">
              <a:rPr lang="sv-SE" smtClean="0"/>
              <a:t>‹#›</a:t>
            </a:fld>
            <a:endParaRPr lang="sv-SE"/>
          </a:p>
        </p:txBody>
      </p:sp>
    </p:spTree>
    <p:extLst>
      <p:ext uri="{BB962C8B-B14F-4D97-AF65-F5344CB8AC3E}">
        <p14:creationId xmlns:p14="http://schemas.microsoft.com/office/powerpoint/2010/main" val="401807194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8C29AFD-F2BF-49D8-94BC-22B3BF14318E}"/>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90E551D1-B901-4748-B855-AD4B3565AE6B}"/>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9B12B5DD-2FB0-400A-8537-D3A95B624FB2}"/>
              </a:ext>
            </a:extLst>
          </p:cNvPr>
          <p:cNvSpPr>
            <a:spLocks noGrp="1"/>
          </p:cNvSpPr>
          <p:nvPr>
            <p:ph type="dt" sz="half" idx="10"/>
          </p:nvPr>
        </p:nvSpPr>
        <p:spPr/>
        <p:txBody>
          <a:bodyPr/>
          <a:lstStyle/>
          <a:p>
            <a:fld id="{77FA1469-9817-4318-A3AA-5A19A2950A6A}" type="datetimeFigureOut">
              <a:rPr lang="sv-SE" smtClean="0"/>
              <a:t>2021-11-10</a:t>
            </a:fld>
            <a:endParaRPr lang="sv-SE"/>
          </a:p>
        </p:txBody>
      </p:sp>
      <p:sp>
        <p:nvSpPr>
          <p:cNvPr id="5" name="Platshållare för sidfot 4">
            <a:extLst>
              <a:ext uri="{FF2B5EF4-FFF2-40B4-BE49-F238E27FC236}">
                <a16:creationId xmlns:a16="http://schemas.microsoft.com/office/drawing/2014/main" id="{B316F633-FA82-4193-820E-A2C79130AC43}"/>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E159C4B0-B316-4EEE-ADE3-7413B6E5E002}"/>
              </a:ext>
            </a:extLst>
          </p:cNvPr>
          <p:cNvSpPr>
            <a:spLocks noGrp="1"/>
          </p:cNvSpPr>
          <p:nvPr>
            <p:ph type="sldNum" sz="quarter" idx="12"/>
          </p:nvPr>
        </p:nvSpPr>
        <p:spPr/>
        <p:txBody>
          <a:bodyPr/>
          <a:lstStyle/>
          <a:p>
            <a:fld id="{E2C15D77-D165-4AE1-9CC4-D0B874628256}" type="slidenum">
              <a:rPr lang="sv-SE" smtClean="0"/>
              <a:t>‹#›</a:t>
            </a:fld>
            <a:endParaRPr lang="sv-SE"/>
          </a:p>
        </p:txBody>
      </p:sp>
    </p:spTree>
    <p:extLst>
      <p:ext uri="{BB962C8B-B14F-4D97-AF65-F5344CB8AC3E}">
        <p14:creationId xmlns:p14="http://schemas.microsoft.com/office/powerpoint/2010/main" val="140938796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51AE03C4-CF6C-4355-84E4-8DDB05BCDE37}"/>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E817146A-9043-4832-AD2C-C2A388F8B81C}"/>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42160B7C-0DBE-49E9-A3C6-A38FE82E4C50}"/>
              </a:ext>
            </a:extLst>
          </p:cNvPr>
          <p:cNvSpPr>
            <a:spLocks noGrp="1"/>
          </p:cNvSpPr>
          <p:nvPr>
            <p:ph type="dt" sz="half" idx="10"/>
          </p:nvPr>
        </p:nvSpPr>
        <p:spPr/>
        <p:txBody>
          <a:bodyPr/>
          <a:lstStyle/>
          <a:p>
            <a:fld id="{77FA1469-9817-4318-A3AA-5A19A2950A6A}" type="datetimeFigureOut">
              <a:rPr lang="sv-SE" smtClean="0"/>
              <a:t>2021-11-10</a:t>
            </a:fld>
            <a:endParaRPr lang="sv-SE"/>
          </a:p>
        </p:txBody>
      </p:sp>
      <p:sp>
        <p:nvSpPr>
          <p:cNvPr id="5" name="Platshållare för sidfot 4">
            <a:extLst>
              <a:ext uri="{FF2B5EF4-FFF2-40B4-BE49-F238E27FC236}">
                <a16:creationId xmlns:a16="http://schemas.microsoft.com/office/drawing/2014/main" id="{A8E7FF91-3BD5-440D-838C-379256370889}"/>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2EF89F48-F517-46D8-AF02-1074F149C95F}"/>
              </a:ext>
            </a:extLst>
          </p:cNvPr>
          <p:cNvSpPr>
            <a:spLocks noGrp="1"/>
          </p:cNvSpPr>
          <p:nvPr>
            <p:ph type="sldNum" sz="quarter" idx="12"/>
          </p:nvPr>
        </p:nvSpPr>
        <p:spPr/>
        <p:txBody>
          <a:bodyPr/>
          <a:lstStyle/>
          <a:p>
            <a:fld id="{E2C15D77-D165-4AE1-9CC4-D0B874628256}" type="slidenum">
              <a:rPr lang="sv-SE" smtClean="0"/>
              <a:t>‹#›</a:t>
            </a:fld>
            <a:endParaRPr lang="sv-SE"/>
          </a:p>
        </p:txBody>
      </p:sp>
    </p:spTree>
    <p:extLst>
      <p:ext uri="{BB962C8B-B14F-4D97-AF65-F5344CB8AC3E}">
        <p14:creationId xmlns:p14="http://schemas.microsoft.com/office/powerpoint/2010/main" val="26627201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13C22F2-7222-4FB2-BC0C-927E53AA850F}"/>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5396560B-7C38-4E50-BAB0-67028163C77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B8984A78-3B68-4FC9-8F1E-CB2D309FEBC1}"/>
              </a:ext>
            </a:extLst>
          </p:cNvPr>
          <p:cNvSpPr>
            <a:spLocks noGrp="1"/>
          </p:cNvSpPr>
          <p:nvPr>
            <p:ph type="dt" sz="half" idx="10"/>
          </p:nvPr>
        </p:nvSpPr>
        <p:spPr/>
        <p:txBody>
          <a:bodyPr/>
          <a:lstStyle/>
          <a:p>
            <a:fld id="{3EAAE7B2-E0DB-4CF9-A801-3FDED4CD4055}" type="datetimeFigureOut">
              <a:rPr lang="sv-SE" smtClean="0"/>
              <a:t>2021-11-10</a:t>
            </a:fld>
            <a:endParaRPr lang="sv-SE"/>
          </a:p>
        </p:txBody>
      </p:sp>
      <p:sp>
        <p:nvSpPr>
          <p:cNvPr id="5" name="Platshållare för sidfot 4">
            <a:extLst>
              <a:ext uri="{FF2B5EF4-FFF2-40B4-BE49-F238E27FC236}">
                <a16:creationId xmlns:a16="http://schemas.microsoft.com/office/drawing/2014/main" id="{56E85818-6902-4D55-B872-FFCB1A0BD34B}"/>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6D5F2E5A-F128-41F7-BC51-C474F496D0B5}"/>
              </a:ext>
            </a:extLst>
          </p:cNvPr>
          <p:cNvSpPr>
            <a:spLocks noGrp="1"/>
          </p:cNvSpPr>
          <p:nvPr>
            <p:ph type="sldNum" sz="quarter" idx="12"/>
          </p:nvPr>
        </p:nvSpPr>
        <p:spPr/>
        <p:txBody>
          <a:bodyPr/>
          <a:lstStyle/>
          <a:p>
            <a:fld id="{3816AAC7-0EFA-4681-9AD1-4F2009E3D646}" type="slidenum">
              <a:rPr lang="sv-SE" smtClean="0"/>
              <a:t>‹#›</a:t>
            </a:fld>
            <a:endParaRPr lang="sv-SE"/>
          </a:p>
        </p:txBody>
      </p:sp>
    </p:spTree>
    <p:extLst>
      <p:ext uri="{BB962C8B-B14F-4D97-AF65-F5344CB8AC3E}">
        <p14:creationId xmlns:p14="http://schemas.microsoft.com/office/powerpoint/2010/main" val="34192060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52D76E4-4F46-40FC-B1C3-8BA52AC76681}"/>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1F3C977E-27FF-4B01-A4A4-8EBC6220F4FF}"/>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D1365C1F-C3C0-4A7C-8BBB-AFE33914E1AE}"/>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E915FDFA-E06A-4808-8AEE-136CFB39CAD0}"/>
              </a:ext>
            </a:extLst>
          </p:cNvPr>
          <p:cNvSpPr>
            <a:spLocks noGrp="1"/>
          </p:cNvSpPr>
          <p:nvPr>
            <p:ph type="dt" sz="half" idx="10"/>
          </p:nvPr>
        </p:nvSpPr>
        <p:spPr/>
        <p:txBody>
          <a:bodyPr/>
          <a:lstStyle/>
          <a:p>
            <a:fld id="{3EAAE7B2-E0DB-4CF9-A801-3FDED4CD4055}" type="datetimeFigureOut">
              <a:rPr lang="sv-SE" smtClean="0"/>
              <a:t>2021-11-10</a:t>
            </a:fld>
            <a:endParaRPr lang="sv-SE"/>
          </a:p>
        </p:txBody>
      </p:sp>
      <p:sp>
        <p:nvSpPr>
          <p:cNvPr id="6" name="Platshållare för sidfot 5">
            <a:extLst>
              <a:ext uri="{FF2B5EF4-FFF2-40B4-BE49-F238E27FC236}">
                <a16:creationId xmlns:a16="http://schemas.microsoft.com/office/drawing/2014/main" id="{21B4E7A5-5748-4DEB-91DE-0F2E002CE1F0}"/>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497F2669-5B0B-4236-B6F7-311D53D3FD63}"/>
              </a:ext>
            </a:extLst>
          </p:cNvPr>
          <p:cNvSpPr>
            <a:spLocks noGrp="1"/>
          </p:cNvSpPr>
          <p:nvPr>
            <p:ph type="sldNum" sz="quarter" idx="12"/>
          </p:nvPr>
        </p:nvSpPr>
        <p:spPr/>
        <p:txBody>
          <a:bodyPr/>
          <a:lstStyle/>
          <a:p>
            <a:fld id="{3816AAC7-0EFA-4681-9AD1-4F2009E3D646}" type="slidenum">
              <a:rPr lang="sv-SE" smtClean="0"/>
              <a:t>‹#›</a:t>
            </a:fld>
            <a:endParaRPr lang="sv-SE"/>
          </a:p>
        </p:txBody>
      </p:sp>
    </p:spTree>
    <p:extLst>
      <p:ext uri="{BB962C8B-B14F-4D97-AF65-F5344CB8AC3E}">
        <p14:creationId xmlns:p14="http://schemas.microsoft.com/office/powerpoint/2010/main" val="11403236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8D2741A-63C9-4A4F-9EA0-E79A5006528E}"/>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626343F8-11BD-4DF1-8D83-D3767D67F7F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17FF911F-A644-4984-9D95-C5DF82CE8688}"/>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FA7789FB-A3A3-4C75-AC87-79DED586555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24D56F2F-FA06-43BD-BDEB-2133C449C06D}"/>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79C04777-2414-4250-ACF5-C8CA70AA82B4}"/>
              </a:ext>
            </a:extLst>
          </p:cNvPr>
          <p:cNvSpPr>
            <a:spLocks noGrp="1"/>
          </p:cNvSpPr>
          <p:nvPr>
            <p:ph type="dt" sz="half" idx="10"/>
          </p:nvPr>
        </p:nvSpPr>
        <p:spPr/>
        <p:txBody>
          <a:bodyPr/>
          <a:lstStyle/>
          <a:p>
            <a:fld id="{3EAAE7B2-E0DB-4CF9-A801-3FDED4CD4055}" type="datetimeFigureOut">
              <a:rPr lang="sv-SE" smtClean="0"/>
              <a:t>2021-11-10</a:t>
            </a:fld>
            <a:endParaRPr lang="sv-SE"/>
          </a:p>
        </p:txBody>
      </p:sp>
      <p:sp>
        <p:nvSpPr>
          <p:cNvPr id="8" name="Platshållare för sidfot 7">
            <a:extLst>
              <a:ext uri="{FF2B5EF4-FFF2-40B4-BE49-F238E27FC236}">
                <a16:creationId xmlns:a16="http://schemas.microsoft.com/office/drawing/2014/main" id="{B6B583CE-4D37-4248-8394-A02A78F70AB1}"/>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E09D63B4-B8D6-4116-82C3-A91EE8445AC7}"/>
              </a:ext>
            </a:extLst>
          </p:cNvPr>
          <p:cNvSpPr>
            <a:spLocks noGrp="1"/>
          </p:cNvSpPr>
          <p:nvPr>
            <p:ph type="sldNum" sz="quarter" idx="12"/>
          </p:nvPr>
        </p:nvSpPr>
        <p:spPr/>
        <p:txBody>
          <a:bodyPr/>
          <a:lstStyle/>
          <a:p>
            <a:fld id="{3816AAC7-0EFA-4681-9AD1-4F2009E3D646}" type="slidenum">
              <a:rPr lang="sv-SE" smtClean="0"/>
              <a:t>‹#›</a:t>
            </a:fld>
            <a:endParaRPr lang="sv-SE"/>
          </a:p>
        </p:txBody>
      </p:sp>
    </p:spTree>
    <p:extLst>
      <p:ext uri="{BB962C8B-B14F-4D97-AF65-F5344CB8AC3E}">
        <p14:creationId xmlns:p14="http://schemas.microsoft.com/office/powerpoint/2010/main" val="20389474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88AD50C-AB72-4302-9A8F-0AF6F2D18404}"/>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9535B64D-298F-48E1-A135-672E7D0E2893}"/>
              </a:ext>
            </a:extLst>
          </p:cNvPr>
          <p:cNvSpPr>
            <a:spLocks noGrp="1"/>
          </p:cNvSpPr>
          <p:nvPr>
            <p:ph type="dt" sz="half" idx="10"/>
          </p:nvPr>
        </p:nvSpPr>
        <p:spPr/>
        <p:txBody>
          <a:bodyPr/>
          <a:lstStyle/>
          <a:p>
            <a:fld id="{3EAAE7B2-E0DB-4CF9-A801-3FDED4CD4055}" type="datetimeFigureOut">
              <a:rPr lang="sv-SE" smtClean="0"/>
              <a:t>2021-11-10</a:t>
            </a:fld>
            <a:endParaRPr lang="sv-SE"/>
          </a:p>
        </p:txBody>
      </p:sp>
      <p:sp>
        <p:nvSpPr>
          <p:cNvPr id="4" name="Platshållare för sidfot 3">
            <a:extLst>
              <a:ext uri="{FF2B5EF4-FFF2-40B4-BE49-F238E27FC236}">
                <a16:creationId xmlns:a16="http://schemas.microsoft.com/office/drawing/2014/main" id="{960DC4BD-1607-4D75-A2F4-269B4AA9B5A0}"/>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EF274DD9-7259-4599-B771-ADFF8BE327B0}"/>
              </a:ext>
            </a:extLst>
          </p:cNvPr>
          <p:cNvSpPr>
            <a:spLocks noGrp="1"/>
          </p:cNvSpPr>
          <p:nvPr>
            <p:ph type="sldNum" sz="quarter" idx="12"/>
          </p:nvPr>
        </p:nvSpPr>
        <p:spPr/>
        <p:txBody>
          <a:bodyPr/>
          <a:lstStyle/>
          <a:p>
            <a:fld id="{3816AAC7-0EFA-4681-9AD1-4F2009E3D646}" type="slidenum">
              <a:rPr lang="sv-SE" smtClean="0"/>
              <a:t>‹#›</a:t>
            </a:fld>
            <a:endParaRPr lang="sv-SE"/>
          </a:p>
        </p:txBody>
      </p:sp>
    </p:spTree>
    <p:extLst>
      <p:ext uri="{BB962C8B-B14F-4D97-AF65-F5344CB8AC3E}">
        <p14:creationId xmlns:p14="http://schemas.microsoft.com/office/powerpoint/2010/main" val="40613825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6406C85A-D4EA-4354-8AB3-8A3700AB8584}"/>
              </a:ext>
            </a:extLst>
          </p:cNvPr>
          <p:cNvSpPr>
            <a:spLocks noGrp="1"/>
          </p:cNvSpPr>
          <p:nvPr>
            <p:ph type="dt" sz="half" idx="10"/>
          </p:nvPr>
        </p:nvSpPr>
        <p:spPr/>
        <p:txBody>
          <a:bodyPr/>
          <a:lstStyle/>
          <a:p>
            <a:fld id="{3EAAE7B2-E0DB-4CF9-A801-3FDED4CD4055}" type="datetimeFigureOut">
              <a:rPr lang="sv-SE" smtClean="0"/>
              <a:t>2021-11-10</a:t>
            </a:fld>
            <a:endParaRPr lang="sv-SE"/>
          </a:p>
        </p:txBody>
      </p:sp>
      <p:sp>
        <p:nvSpPr>
          <p:cNvPr id="3" name="Platshållare för sidfot 2">
            <a:extLst>
              <a:ext uri="{FF2B5EF4-FFF2-40B4-BE49-F238E27FC236}">
                <a16:creationId xmlns:a16="http://schemas.microsoft.com/office/drawing/2014/main" id="{C6FCC4BF-30F8-46A5-80B7-9B4046D2AC21}"/>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EFDC7D9E-FD31-407F-B184-4A28D7DC4419}"/>
              </a:ext>
            </a:extLst>
          </p:cNvPr>
          <p:cNvSpPr>
            <a:spLocks noGrp="1"/>
          </p:cNvSpPr>
          <p:nvPr>
            <p:ph type="sldNum" sz="quarter" idx="12"/>
          </p:nvPr>
        </p:nvSpPr>
        <p:spPr/>
        <p:txBody>
          <a:bodyPr/>
          <a:lstStyle/>
          <a:p>
            <a:fld id="{3816AAC7-0EFA-4681-9AD1-4F2009E3D646}" type="slidenum">
              <a:rPr lang="sv-SE" smtClean="0"/>
              <a:t>‹#›</a:t>
            </a:fld>
            <a:endParaRPr lang="sv-SE"/>
          </a:p>
        </p:txBody>
      </p:sp>
    </p:spTree>
    <p:extLst>
      <p:ext uri="{BB962C8B-B14F-4D97-AF65-F5344CB8AC3E}">
        <p14:creationId xmlns:p14="http://schemas.microsoft.com/office/powerpoint/2010/main" val="25718368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3A0749B-13DA-43C4-A9AD-BD89A6164DF7}"/>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16CE6238-59F5-4513-BDC2-6935BC3DD79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BE19AAA8-1DFC-4E6D-B21C-C1BF19D5FA3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0687E43E-EB1F-4CF0-A8D7-6EA1E9442C19}"/>
              </a:ext>
            </a:extLst>
          </p:cNvPr>
          <p:cNvSpPr>
            <a:spLocks noGrp="1"/>
          </p:cNvSpPr>
          <p:nvPr>
            <p:ph type="dt" sz="half" idx="10"/>
          </p:nvPr>
        </p:nvSpPr>
        <p:spPr/>
        <p:txBody>
          <a:bodyPr/>
          <a:lstStyle/>
          <a:p>
            <a:fld id="{3EAAE7B2-E0DB-4CF9-A801-3FDED4CD4055}" type="datetimeFigureOut">
              <a:rPr lang="sv-SE" smtClean="0"/>
              <a:t>2021-11-10</a:t>
            </a:fld>
            <a:endParaRPr lang="sv-SE"/>
          </a:p>
        </p:txBody>
      </p:sp>
      <p:sp>
        <p:nvSpPr>
          <p:cNvPr id="6" name="Platshållare för sidfot 5">
            <a:extLst>
              <a:ext uri="{FF2B5EF4-FFF2-40B4-BE49-F238E27FC236}">
                <a16:creationId xmlns:a16="http://schemas.microsoft.com/office/drawing/2014/main" id="{FB3C3B0D-E635-4FDE-8CE9-E5BF53D5714F}"/>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98A1535A-69C0-4812-911B-1C43E101DE88}"/>
              </a:ext>
            </a:extLst>
          </p:cNvPr>
          <p:cNvSpPr>
            <a:spLocks noGrp="1"/>
          </p:cNvSpPr>
          <p:nvPr>
            <p:ph type="sldNum" sz="quarter" idx="12"/>
          </p:nvPr>
        </p:nvSpPr>
        <p:spPr/>
        <p:txBody>
          <a:bodyPr/>
          <a:lstStyle/>
          <a:p>
            <a:fld id="{3816AAC7-0EFA-4681-9AD1-4F2009E3D646}" type="slidenum">
              <a:rPr lang="sv-SE" smtClean="0"/>
              <a:t>‹#›</a:t>
            </a:fld>
            <a:endParaRPr lang="sv-SE"/>
          </a:p>
        </p:txBody>
      </p:sp>
    </p:spTree>
    <p:extLst>
      <p:ext uri="{BB962C8B-B14F-4D97-AF65-F5344CB8AC3E}">
        <p14:creationId xmlns:p14="http://schemas.microsoft.com/office/powerpoint/2010/main" val="11019394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1994B22-1B0F-4DA5-B748-31586BE67BF1}"/>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23850EFD-9796-47CB-8042-E0E51A14E66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50C9FBC5-49BD-412A-9C4C-F91C96E178E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F3492AFE-5530-4F93-8C2B-C2DDA48001FC}"/>
              </a:ext>
            </a:extLst>
          </p:cNvPr>
          <p:cNvSpPr>
            <a:spLocks noGrp="1"/>
          </p:cNvSpPr>
          <p:nvPr>
            <p:ph type="dt" sz="half" idx="10"/>
          </p:nvPr>
        </p:nvSpPr>
        <p:spPr/>
        <p:txBody>
          <a:bodyPr/>
          <a:lstStyle/>
          <a:p>
            <a:fld id="{3EAAE7B2-E0DB-4CF9-A801-3FDED4CD4055}" type="datetimeFigureOut">
              <a:rPr lang="sv-SE" smtClean="0"/>
              <a:t>2021-11-10</a:t>
            </a:fld>
            <a:endParaRPr lang="sv-SE"/>
          </a:p>
        </p:txBody>
      </p:sp>
      <p:sp>
        <p:nvSpPr>
          <p:cNvPr id="6" name="Platshållare för sidfot 5">
            <a:extLst>
              <a:ext uri="{FF2B5EF4-FFF2-40B4-BE49-F238E27FC236}">
                <a16:creationId xmlns:a16="http://schemas.microsoft.com/office/drawing/2014/main" id="{BE939F43-652B-424D-8FCC-4F85A767B2A5}"/>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11DFF4E6-8360-47A2-AF54-F912602FE1FF}"/>
              </a:ext>
            </a:extLst>
          </p:cNvPr>
          <p:cNvSpPr>
            <a:spLocks noGrp="1"/>
          </p:cNvSpPr>
          <p:nvPr>
            <p:ph type="sldNum" sz="quarter" idx="12"/>
          </p:nvPr>
        </p:nvSpPr>
        <p:spPr/>
        <p:txBody>
          <a:bodyPr/>
          <a:lstStyle/>
          <a:p>
            <a:fld id="{3816AAC7-0EFA-4681-9AD1-4F2009E3D646}" type="slidenum">
              <a:rPr lang="sv-SE" smtClean="0"/>
              <a:t>‹#›</a:t>
            </a:fld>
            <a:endParaRPr lang="sv-SE"/>
          </a:p>
        </p:txBody>
      </p:sp>
    </p:spTree>
    <p:extLst>
      <p:ext uri="{BB962C8B-B14F-4D97-AF65-F5344CB8AC3E}">
        <p14:creationId xmlns:p14="http://schemas.microsoft.com/office/powerpoint/2010/main" val="42635763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1FF0B39D-7F19-43B8-8225-6EE17A33CD2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D1B8EFBA-B7FA-496A-839E-CB908B7D5DA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14A0CC81-6B97-400B-B8F8-AAB5260493E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AAE7B2-E0DB-4CF9-A801-3FDED4CD4055}" type="datetimeFigureOut">
              <a:rPr lang="sv-SE" smtClean="0"/>
              <a:t>2021-11-10</a:t>
            </a:fld>
            <a:endParaRPr lang="sv-SE"/>
          </a:p>
        </p:txBody>
      </p:sp>
      <p:sp>
        <p:nvSpPr>
          <p:cNvPr id="5" name="Platshållare för sidfot 4">
            <a:extLst>
              <a:ext uri="{FF2B5EF4-FFF2-40B4-BE49-F238E27FC236}">
                <a16:creationId xmlns:a16="http://schemas.microsoft.com/office/drawing/2014/main" id="{269799C2-F53E-4214-A9D4-95C7AA631DC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a:extLst>
              <a:ext uri="{FF2B5EF4-FFF2-40B4-BE49-F238E27FC236}">
                <a16:creationId xmlns:a16="http://schemas.microsoft.com/office/drawing/2014/main" id="{D62239B5-B8C1-4584-9CC1-B374E6A6A40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16AAC7-0EFA-4681-9AD1-4F2009E3D646}" type="slidenum">
              <a:rPr lang="sv-SE" smtClean="0"/>
              <a:t>‹#›</a:t>
            </a:fld>
            <a:endParaRPr lang="sv-SE"/>
          </a:p>
        </p:txBody>
      </p:sp>
    </p:spTree>
    <p:extLst>
      <p:ext uri="{BB962C8B-B14F-4D97-AF65-F5344CB8AC3E}">
        <p14:creationId xmlns:p14="http://schemas.microsoft.com/office/powerpoint/2010/main" val="29266198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317E3A48-DA8F-45B4-BA82-1F84B9E96D3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0F1A3C87-3E67-4DA8-A2A5-FDD7E1E77AB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2E244F59-5F20-4C22-BE4F-8BEC9D0E684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FA1469-9817-4318-A3AA-5A19A2950A6A}" type="datetimeFigureOut">
              <a:rPr lang="sv-SE" smtClean="0"/>
              <a:t>2021-11-10</a:t>
            </a:fld>
            <a:endParaRPr lang="sv-SE"/>
          </a:p>
        </p:txBody>
      </p:sp>
      <p:sp>
        <p:nvSpPr>
          <p:cNvPr id="5" name="Platshållare för sidfot 4">
            <a:extLst>
              <a:ext uri="{FF2B5EF4-FFF2-40B4-BE49-F238E27FC236}">
                <a16:creationId xmlns:a16="http://schemas.microsoft.com/office/drawing/2014/main" id="{E7792531-8A25-42C5-9443-BED825E9AC5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a:extLst>
              <a:ext uri="{FF2B5EF4-FFF2-40B4-BE49-F238E27FC236}">
                <a16:creationId xmlns:a16="http://schemas.microsoft.com/office/drawing/2014/main" id="{DE414D0C-0279-478E-9471-5797D492F68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C15D77-D165-4AE1-9CC4-D0B874628256}" type="slidenum">
              <a:rPr lang="sv-SE" smtClean="0"/>
              <a:t>‹#›</a:t>
            </a:fld>
            <a:endParaRPr lang="sv-SE"/>
          </a:p>
        </p:txBody>
      </p:sp>
    </p:spTree>
    <p:extLst>
      <p:ext uri="{BB962C8B-B14F-4D97-AF65-F5344CB8AC3E}">
        <p14:creationId xmlns:p14="http://schemas.microsoft.com/office/powerpoint/2010/main" val="284654297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hyperlink" Target="http://belok.se/totalmetodiken/" TargetMode="External"/><Relationship Id="rId2" Type="http://schemas.openxmlformats.org/officeDocument/2006/relationships/chart" Target="../charts/chart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2.png"/><Relationship Id="rId7" Type="http://schemas.openxmlformats.org/officeDocument/2006/relationships/diagramColors" Target="../diagrams/colors1.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 Id="rId9"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11.png"/><Relationship Id="rId5" Type="http://schemas.openxmlformats.org/officeDocument/2006/relationships/image" Target="../media/image10.png"/><Relationship Id="rId10" Type="http://schemas.openxmlformats.org/officeDocument/2006/relationships/image" Target="../media/image3.png"/><Relationship Id="rId4" Type="http://schemas.openxmlformats.org/officeDocument/2006/relationships/image" Target="../media/image9.png"/><Relationship Id="rId9"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hyperlink" Target="http://www.eef.se/enoff"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s://eef.se/enoff/" TargetMode="External"/><Relationship Id="rId7"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 Id="rId6" Type="http://schemas.openxmlformats.org/officeDocument/2006/relationships/image" Target="../media/image2.png"/><Relationship Id="rId5" Type="http://schemas.openxmlformats.org/officeDocument/2006/relationships/image" Target="../media/image3.png"/><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EE359E-73BF-4485-A0AA-F7C2F7700936}"/>
              </a:ext>
            </a:extLst>
          </p:cNvPr>
          <p:cNvSpPr>
            <a:spLocks noGrp="1"/>
          </p:cNvSpPr>
          <p:nvPr>
            <p:ph type="ctrTitle"/>
          </p:nvPr>
        </p:nvSpPr>
        <p:spPr>
          <a:xfrm>
            <a:off x="723430" y="868362"/>
            <a:ext cx="4917744" cy="2387600"/>
          </a:xfrm>
        </p:spPr>
        <p:txBody>
          <a:bodyPr>
            <a:normAutofit/>
          </a:bodyPr>
          <a:lstStyle/>
          <a:p>
            <a:r>
              <a:rPr lang="sv-SE" sz="11500" b="1" dirty="0">
                <a:solidFill>
                  <a:srgbClr val="4D7599"/>
                </a:solidFill>
                <a:latin typeface="Corbel" panose="020B0503020204020204" pitchFamily="34" charset="0"/>
                <a:cs typeface="Arial" panose="020B0604020202020204" pitchFamily="34" charset="0"/>
              </a:rPr>
              <a:t>EnOff</a:t>
            </a:r>
          </a:p>
        </p:txBody>
      </p:sp>
      <p:sp>
        <p:nvSpPr>
          <p:cNvPr id="3" name="Underrubrik 2">
            <a:extLst>
              <a:ext uri="{FF2B5EF4-FFF2-40B4-BE49-F238E27FC236}">
                <a16:creationId xmlns:a16="http://schemas.microsoft.com/office/drawing/2014/main" id="{2E544096-4667-4A18-A30C-C3486BBD6F65}"/>
              </a:ext>
            </a:extLst>
          </p:cNvPr>
          <p:cNvSpPr>
            <a:spLocks noGrp="1"/>
          </p:cNvSpPr>
          <p:nvPr>
            <p:ph type="subTitle" idx="1"/>
          </p:nvPr>
        </p:nvSpPr>
        <p:spPr>
          <a:xfrm>
            <a:off x="1368571" y="3255962"/>
            <a:ext cx="5410013" cy="1655762"/>
          </a:xfrm>
        </p:spPr>
        <p:txBody>
          <a:bodyPr>
            <a:normAutofit fontScale="92500" lnSpcReduction="10000"/>
          </a:bodyPr>
          <a:lstStyle/>
          <a:p>
            <a:pPr algn="l"/>
            <a:r>
              <a:rPr lang="sv-SE" dirty="0">
                <a:latin typeface="+mj-lt"/>
                <a:cs typeface="Arial" panose="020B0604020202020204" pitchFamily="34" charset="0"/>
              </a:rPr>
              <a:t>AV KOMMUNER OCH REGIONER – </a:t>
            </a:r>
          </a:p>
          <a:p>
            <a:pPr algn="l"/>
            <a:r>
              <a:rPr lang="sv-SE" dirty="0">
                <a:latin typeface="+mj-lt"/>
                <a:cs typeface="Arial" panose="020B0604020202020204" pitchFamily="34" charset="0"/>
              </a:rPr>
              <a:t>FÖR KOMMUNER OCH REGIONER: </a:t>
            </a:r>
          </a:p>
          <a:p>
            <a:pPr algn="l">
              <a:lnSpc>
                <a:spcPct val="120000"/>
              </a:lnSpc>
            </a:pPr>
            <a:r>
              <a:rPr lang="sv-SE" dirty="0">
                <a:latin typeface="+mj-lt"/>
                <a:cs typeface="Arial" panose="020B0604020202020204" pitchFamily="34" charset="0"/>
              </a:rPr>
              <a:t>En ny modell för upphandling av energieffektivisering i offentliga fastigheter</a:t>
            </a:r>
          </a:p>
        </p:txBody>
      </p:sp>
      <p:pic>
        <p:nvPicPr>
          <p:cNvPr id="5" name="Bildobjekt 4">
            <a:extLst>
              <a:ext uri="{FF2B5EF4-FFF2-40B4-BE49-F238E27FC236}">
                <a16:creationId xmlns:a16="http://schemas.microsoft.com/office/drawing/2014/main" id="{C5FFDABC-2641-4169-8157-384D1CE03DEA}"/>
              </a:ext>
            </a:extLst>
          </p:cNvPr>
          <p:cNvPicPr>
            <a:picLocks noChangeAspect="1"/>
          </p:cNvPicPr>
          <p:nvPr/>
        </p:nvPicPr>
        <p:blipFill>
          <a:blip r:embed="rId2"/>
          <a:stretch>
            <a:fillRect/>
          </a:stretch>
        </p:blipFill>
        <p:spPr>
          <a:xfrm>
            <a:off x="-1" y="6082699"/>
            <a:ext cx="2568539" cy="775302"/>
          </a:xfrm>
          <a:prstGeom prst="rect">
            <a:avLst/>
          </a:prstGeom>
        </p:spPr>
      </p:pic>
      <p:pic>
        <p:nvPicPr>
          <p:cNvPr id="4" name="Bildobjekt 3">
            <a:extLst>
              <a:ext uri="{FF2B5EF4-FFF2-40B4-BE49-F238E27FC236}">
                <a16:creationId xmlns:a16="http://schemas.microsoft.com/office/drawing/2014/main" id="{0FBA4E82-5831-40FA-AE4C-EC445FF1E7AE}"/>
              </a:ext>
            </a:extLst>
          </p:cNvPr>
          <p:cNvPicPr>
            <a:picLocks noChangeAspect="1"/>
          </p:cNvPicPr>
          <p:nvPr/>
        </p:nvPicPr>
        <p:blipFill>
          <a:blip r:embed="rId3"/>
          <a:stretch>
            <a:fillRect/>
          </a:stretch>
        </p:blipFill>
        <p:spPr>
          <a:xfrm>
            <a:off x="-1" y="1"/>
            <a:ext cx="876185" cy="868362"/>
          </a:xfrm>
          <a:prstGeom prst="rect">
            <a:avLst/>
          </a:prstGeom>
        </p:spPr>
      </p:pic>
      <p:pic>
        <p:nvPicPr>
          <p:cNvPr id="7" name="Bildobjekt 6">
            <a:extLst>
              <a:ext uri="{FF2B5EF4-FFF2-40B4-BE49-F238E27FC236}">
                <a16:creationId xmlns:a16="http://schemas.microsoft.com/office/drawing/2014/main" id="{145ECD39-124F-422C-9A38-08F39B06CECC}"/>
              </a:ext>
            </a:extLst>
          </p:cNvPr>
          <p:cNvPicPr>
            <a:picLocks noChangeAspect="1"/>
          </p:cNvPicPr>
          <p:nvPr/>
        </p:nvPicPr>
        <p:blipFill rotWithShape="1">
          <a:blip r:embed="rId4">
            <a:alphaModFix amt="50000"/>
          </a:blip>
          <a:srcRect l="1686" t="9512" r="30972" b="6778"/>
          <a:stretch/>
        </p:blipFill>
        <p:spPr>
          <a:xfrm>
            <a:off x="6778584" y="0"/>
            <a:ext cx="5413416" cy="6858000"/>
          </a:xfrm>
          <a:prstGeom prst="rect">
            <a:avLst/>
          </a:prstGeom>
        </p:spPr>
      </p:pic>
    </p:spTree>
    <p:extLst>
      <p:ext uri="{BB962C8B-B14F-4D97-AF65-F5344CB8AC3E}">
        <p14:creationId xmlns:p14="http://schemas.microsoft.com/office/powerpoint/2010/main" val="9817598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Platshållare för innehåll 5">
            <a:extLst>
              <a:ext uri="{FF2B5EF4-FFF2-40B4-BE49-F238E27FC236}">
                <a16:creationId xmlns:a16="http://schemas.microsoft.com/office/drawing/2014/main" id="{8FE34B66-840B-41FE-BE87-0AC223C4D55B}"/>
              </a:ext>
            </a:extLst>
          </p:cNvPr>
          <p:cNvGraphicFramePr>
            <a:graphicFrameLocks noGrp="1"/>
          </p:cNvGraphicFramePr>
          <p:nvPr>
            <p:ph idx="1"/>
            <p:extLst>
              <p:ext uri="{D42A27DB-BD31-4B8C-83A1-F6EECF244321}">
                <p14:modId xmlns:p14="http://schemas.microsoft.com/office/powerpoint/2010/main" val="3165054361"/>
              </p:ext>
            </p:extLst>
          </p:nvPr>
        </p:nvGraphicFramePr>
        <p:xfrm>
          <a:off x="6978086" y="2345266"/>
          <a:ext cx="3649950" cy="3060926"/>
        </p:xfrm>
        <a:graphic>
          <a:graphicData uri="http://schemas.openxmlformats.org/drawingml/2006/chart">
            <c:chart xmlns:c="http://schemas.openxmlformats.org/drawingml/2006/chart" xmlns:r="http://schemas.openxmlformats.org/officeDocument/2006/relationships" r:id="rId2"/>
          </a:graphicData>
        </a:graphic>
      </p:graphicFrame>
      <p:sp>
        <p:nvSpPr>
          <p:cNvPr id="9" name="Rubrik 1">
            <a:extLst>
              <a:ext uri="{FF2B5EF4-FFF2-40B4-BE49-F238E27FC236}">
                <a16:creationId xmlns:a16="http://schemas.microsoft.com/office/drawing/2014/main" id="{A48FB200-DF64-41F6-8A00-91C14369EBEC}"/>
              </a:ext>
            </a:extLst>
          </p:cNvPr>
          <p:cNvSpPr>
            <a:spLocks noGrp="1"/>
          </p:cNvSpPr>
          <p:nvPr>
            <p:ph type="title"/>
          </p:nvPr>
        </p:nvSpPr>
        <p:spPr>
          <a:xfrm>
            <a:off x="838200" y="365125"/>
            <a:ext cx="10515600" cy="1325563"/>
          </a:xfrm>
        </p:spPr>
        <p:txBody>
          <a:bodyPr/>
          <a:lstStyle/>
          <a:p>
            <a:r>
              <a:rPr lang="sv-SE" b="1" dirty="0"/>
              <a:t>Helhetsgrepp på effektivisering</a:t>
            </a:r>
          </a:p>
        </p:txBody>
      </p:sp>
      <p:sp>
        <p:nvSpPr>
          <p:cNvPr id="10" name="Rektangel 9">
            <a:extLst>
              <a:ext uri="{FF2B5EF4-FFF2-40B4-BE49-F238E27FC236}">
                <a16:creationId xmlns:a16="http://schemas.microsoft.com/office/drawing/2014/main" id="{8F4A79BC-4251-418A-AF2F-BA76F130670E}"/>
              </a:ext>
            </a:extLst>
          </p:cNvPr>
          <p:cNvSpPr/>
          <p:nvPr/>
        </p:nvSpPr>
        <p:spPr>
          <a:xfrm>
            <a:off x="838200" y="1354114"/>
            <a:ext cx="8001000" cy="45719"/>
          </a:xfrm>
          <a:prstGeom prst="rect">
            <a:avLst/>
          </a:prstGeom>
          <a:solidFill>
            <a:srgbClr val="CA363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1" name="Platshållare för innehåll 2">
            <a:extLst>
              <a:ext uri="{FF2B5EF4-FFF2-40B4-BE49-F238E27FC236}">
                <a16:creationId xmlns:a16="http://schemas.microsoft.com/office/drawing/2014/main" id="{576E9281-D51B-4A07-8A27-088A877533B2}"/>
              </a:ext>
            </a:extLst>
          </p:cNvPr>
          <p:cNvSpPr txBox="1">
            <a:spLocks/>
          </p:cNvSpPr>
          <p:nvPr/>
        </p:nvSpPr>
        <p:spPr>
          <a:xfrm>
            <a:off x="838200" y="1690688"/>
            <a:ext cx="4459356" cy="462797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10000"/>
              </a:lnSpc>
              <a:buNone/>
            </a:pPr>
            <a:r>
              <a:rPr lang="sv-SE" sz="1600" dirty="0">
                <a:latin typeface="+mj-lt"/>
              </a:rPr>
              <a:t>Energikartläggningen och beräkning av lönsamhet ska ske med ett helhetsperspektiv på ett fastighetsbestånd och med ett livscykelperspektiv. Lönsamheten bedöms utifrån åtgärdspaket, inte enskilda åtgärder. </a:t>
            </a:r>
          </a:p>
          <a:p>
            <a:pPr marL="0" indent="0">
              <a:lnSpc>
                <a:spcPct val="110000"/>
              </a:lnSpc>
              <a:buNone/>
            </a:pPr>
            <a:r>
              <a:rPr lang="sv-SE" sz="1600" dirty="0">
                <a:latin typeface="+mj-lt"/>
              </a:rPr>
              <a:t>Åtgärderna i paketet ska tillsammans uppfylla fastighetsägarens lönsamhetskrav (avkastning på investerat kapital) och paketet som helhet kan minska fastighetens energibehov drastiskt.</a:t>
            </a:r>
          </a:p>
          <a:p>
            <a:pPr marL="0" indent="0">
              <a:lnSpc>
                <a:spcPct val="110000"/>
              </a:lnSpc>
              <a:buNone/>
            </a:pPr>
            <a:r>
              <a:rPr lang="sv-SE" sz="1600" dirty="0">
                <a:latin typeface="+mj-lt"/>
              </a:rPr>
              <a:t>Ett sätt att räkna fram lönsamma åtgärdspaket är med </a:t>
            </a:r>
            <a:r>
              <a:rPr lang="sv-SE" sz="1600" b="1" dirty="0">
                <a:latin typeface="+mj-lt"/>
                <a:hlinkClick r:id="rId3"/>
              </a:rPr>
              <a:t>Totalmetodiken</a:t>
            </a:r>
            <a:r>
              <a:rPr lang="sv-SE" sz="1600" dirty="0">
                <a:latin typeface="+mj-lt"/>
              </a:rPr>
              <a:t>, som tagits fram av </a:t>
            </a:r>
            <a:r>
              <a:rPr lang="sv-SE" sz="1600" dirty="0" err="1">
                <a:latin typeface="+mj-lt"/>
              </a:rPr>
              <a:t>Belok</a:t>
            </a:r>
            <a:r>
              <a:rPr lang="sv-SE" sz="1600" dirty="0">
                <a:latin typeface="+mj-lt"/>
              </a:rPr>
              <a:t>, ett nätverk av Sveriges största fastighetsägare.</a:t>
            </a:r>
          </a:p>
          <a:p>
            <a:pPr marL="0" indent="0">
              <a:lnSpc>
                <a:spcPct val="130000"/>
              </a:lnSpc>
              <a:buNone/>
            </a:pPr>
            <a:endParaRPr lang="sv-SE" sz="1600" dirty="0">
              <a:latin typeface="Montserrat"/>
            </a:endParaRPr>
          </a:p>
        </p:txBody>
      </p:sp>
      <p:grpSp>
        <p:nvGrpSpPr>
          <p:cNvPr id="2" name="Grupp 1">
            <a:extLst>
              <a:ext uri="{FF2B5EF4-FFF2-40B4-BE49-F238E27FC236}">
                <a16:creationId xmlns:a16="http://schemas.microsoft.com/office/drawing/2014/main" id="{FB3E9B68-9403-45DE-87D6-4D3ABE3AE076}"/>
              </a:ext>
            </a:extLst>
          </p:cNvPr>
          <p:cNvGrpSpPr/>
          <p:nvPr/>
        </p:nvGrpSpPr>
        <p:grpSpPr>
          <a:xfrm>
            <a:off x="5649295" y="1821337"/>
            <a:ext cx="6381330" cy="3947191"/>
            <a:chOff x="5890866" y="1818546"/>
            <a:chExt cx="6870816" cy="4195428"/>
          </a:xfrm>
        </p:grpSpPr>
        <p:grpSp>
          <p:nvGrpSpPr>
            <p:cNvPr id="23" name="Grupp 22">
              <a:extLst>
                <a:ext uri="{FF2B5EF4-FFF2-40B4-BE49-F238E27FC236}">
                  <a16:creationId xmlns:a16="http://schemas.microsoft.com/office/drawing/2014/main" id="{FB3F14D5-68E8-4BD2-91D2-5A250658F366}"/>
                </a:ext>
              </a:extLst>
            </p:cNvPr>
            <p:cNvGrpSpPr/>
            <p:nvPr/>
          </p:nvGrpSpPr>
          <p:grpSpPr>
            <a:xfrm>
              <a:off x="5890866" y="1818546"/>
              <a:ext cx="6870816" cy="4195428"/>
              <a:chOff x="6177476" y="1928372"/>
              <a:chExt cx="6870816" cy="4195428"/>
            </a:xfrm>
          </p:grpSpPr>
          <p:sp>
            <p:nvSpPr>
              <p:cNvPr id="12" name="textruta 11">
                <a:extLst>
                  <a:ext uri="{FF2B5EF4-FFF2-40B4-BE49-F238E27FC236}">
                    <a16:creationId xmlns:a16="http://schemas.microsoft.com/office/drawing/2014/main" id="{23EA5390-F6A7-43FF-A418-6ACC78318D1C}"/>
                  </a:ext>
                </a:extLst>
              </p:cNvPr>
              <p:cNvSpPr txBox="1"/>
              <p:nvPr/>
            </p:nvSpPr>
            <p:spPr>
              <a:xfrm>
                <a:off x="7616198" y="1928372"/>
                <a:ext cx="1304777" cy="686978"/>
              </a:xfrm>
              <a:prstGeom prst="rect">
                <a:avLst/>
              </a:prstGeom>
              <a:noFill/>
            </p:spPr>
            <p:txBody>
              <a:bodyPr wrap="square" rtlCol="0">
                <a:spAutoFit/>
              </a:bodyPr>
              <a:lstStyle/>
              <a:p>
                <a:pPr algn="ctr"/>
                <a:r>
                  <a:rPr lang="sv-SE" sz="1200" dirty="0">
                    <a:latin typeface="Corbel" panose="020B0503020204020204" pitchFamily="34" charset="0"/>
                  </a:rPr>
                  <a:t>Dessa åtgärder är tydligt lönsamma</a:t>
                </a:r>
              </a:p>
            </p:txBody>
          </p:sp>
          <p:sp>
            <p:nvSpPr>
              <p:cNvPr id="14" name="Vänster klammerparentes 13">
                <a:extLst>
                  <a:ext uri="{FF2B5EF4-FFF2-40B4-BE49-F238E27FC236}">
                    <a16:creationId xmlns:a16="http://schemas.microsoft.com/office/drawing/2014/main" id="{D94F1D32-19C5-4AA9-94B3-90A99775CA9E}"/>
                  </a:ext>
                </a:extLst>
              </p:cNvPr>
              <p:cNvSpPr/>
              <p:nvPr/>
            </p:nvSpPr>
            <p:spPr>
              <a:xfrm rot="5400000">
                <a:off x="10738055" y="2287763"/>
                <a:ext cx="204653" cy="897688"/>
              </a:xfrm>
              <a:prstGeom prst="leftBrace">
                <a:avLst>
                  <a:gd name="adj1" fmla="val 55951"/>
                  <a:gd name="adj2" fmla="val 50000"/>
                </a:avLst>
              </a:prstGeom>
              <a:ln w="19050">
                <a:solidFill>
                  <a:srgbClr val="8095B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sv-SE"/>
              </a:p>
            </p:txBody>
          </p:sp>
          <p:sp>
            <p:nvSpPr>
              <p:cNvPr id="15" name="textruta 14">
                <a:extLst>
                  <a:ext uri="{FF2B5EF4-FFF2-40B4-BE49-F238E27FC236}">
                    <a16:creationId xmlns:a16="http://schemas.microsoft.com/office/drawing/2014/main" id="{A21330DD-087A-46E7-9A8F-DDDB2B898794}"/>
                  </a:ext>
                </a:extLst>
              </p:cNvPr>
              <p:cNvSpPr txBox="1"/>
              <p:nvPr/>
            </p:nvSpPr>
            <p:spPr>
              <a:xfrm>
                <a:off x="8920975" y="1928372"/>
                <a:ext cx="1304777" cy="686978"/>
              </a:xfrm>
              <a:prstGeom prst="rect">
                <a:avLst/>
              </a:prstGeom>
              <a:noFill/>
            </p:spPr>
            <p:txBody>
              <a:bodyPr wrap="square" rtlCol="0">
                <a:spAutoFit/>
              </a:bodyPr>
              <a:lstStyle/>
              <a:p>
                <a:pPr algn="ctr"/>
                <a:r>
                  <a:rPr lang="sv-SE" sz="1200" dirty="0">
                    <a:latin typeface="Corbel" panose="020B0503020204020204" pitchFamily="34" charset="0"/>
                  </a:rPr>
                  <a:t>Dessa åtgärder är mindre lönsamma</a:t>
                </a:r>
              </a:p>
            </p:txBody>
          </p:sp>
          <p:sp>
            <p:nvSpPr>
              <p:cNvPr id="16" name="textruta 15">
                <a:extLst>
                  <a:ext uri="{FF2B5EF4-FFF2-40B4-BE49-F238E27FC236}">
                    <a16:creationId xmlns:a16="http://schemas.microsoft.com/office/drawing/2014/main" id="{BD14A508-3B11-4FD6-B158-614415FB58C9}"/>
                  </a:ext>
                </a:extLst>
              </p:cNvPr>
              <p:cNvSpPr txBox="1"/>
              <p:nvPr/>
            </p:nvSpPr>
            <p:spPr>
              <a:xfrm>
                <a:off x="10195113" y="1928372"/>
                <a:ext cx="1347870" cy="686978"/>
              </a:xfrm>
              <a:prstGeom prst="rect">
                <a:avLst/>
              </a:prstGeom>
              <a:noFill/>
            </p:spPr>
            <p:txBody>
              <a:bodyPr wrap="square" rtlCol="0">
                <a:spAutoFit/>
              </a:bodyPr>
              <a:lstStyle/>
              <a:p>
                <a:pPr algn="ctr"/>
                <a:r>
                  <a:rPr lang="sv-SE" sz="1200" dirty="0">
                    <a:latin typeface="Corbel" panose="020B0503020204020204" pitchFamily="34" charset="0"/>
                  </a:rPr>
                  <a:t>Dessa åtgärder är inte lönsamma</a:t>
                </a:r>
              </a:p>
            </p:txBody>
          </p:sp>
          <p:sp>
            <p:nvSpPr>
              <p:cNvPr id="17" name="textruta 16">
                <a:extLst>
                  <a:ext uri="{FF2B5EF4-FFF2-40B4-BE49-F238E27FC236}">
                    <a16:creationId xmlns:a16="http://schemas.microsoft.com/office/drawing/2014/main" id="{FDFE3432-426B-4071-B57F-EFB552901D8C}"/>
                  </a:ext>
                </a:extLst>
              </p:cNvPr>
              <p:cNvSpPr txBox="1"/>
              <p:nvPr/>
            </p:nvSpPr>
            <p:spPr>
              <a:xfrm>
                <a:off x="7929529" y="5816023"/>
                <a:ext cx="3629024" cy="307777"/>
              </a:xfrm>
              <a:prstGeom prst="rect">
                <a:avLst/>
              </a:prstGeom>
              <a:noFill/>
            </p:spPr>
            <p:txBody>
              <a:bodyPr wrap="square" rtlCol="0">
                <a:spAutoFit/>
              </a:bodyPr>
              <a:lstStyle/>
              <a:p>
                <a:r>
                  <a:rPr lang="sv-SE" sz="1400" dirty="0"/>
                  <a:t>Tillsammans är hela åtgärdspaketet lönsamt</a:t>
                </a:r>
              </a:p>
            </p:txBody>
          </p:sp>
          <p:sp>
            <p:nvSpPr>
              <p:cNvPr id="18" name="Vänster klammerparentes 17">
                <a:extLst>
                  <a:ext uri="{FF2B5EF4-FFF2-40B4-BE49-F238E27FC236}">
                    <a16:creationId xmlns:a16="http://schemas.microsoft.com/office/drawing/2014/main" id="{5015C549-3181-4644-B549-FD1943690FCB}"/>
                  </a:ext>
                </a:extLst>
              </p:cNvPr>
              <p:cNvSpPr/>
              <p:nvPr/>
            </p:nvSpPr>
            <p:spPr>
              <a:xfrm rot="16200000">
                <a:off x="9459639" y="3842814"/>
                <a:ext cx="299480" cy="3359696"/>
              </a:xfrm>
              <a:prstGeom prst="leftBrace">
                <a:avLst>
                  <a:gd name="adj1" fmla="val 55951"/>
                  <a:gd name="adj2" fmla="val 50000"/>
                </a:avLst>
              </a:prstGeom>
              <a:ln w="19050">
                <a:solidFill>
                  <a:srgbClr val="8095B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sv-SE"/>
              </a:p>
            </p:txBody>
          </p:sp>
          <p:sp>
            <p:nvSpPr>
              <p:cNvPr id="19" name="Vänster klammerparentes 18">
                <a:extLst>
                  <a:ext uri="{FF2B5EF4-FFF2-40B4-BE49-F238E27FC236}">
                    <a16:creationId xmlns:a16="http://schemas.microsoft.com/office/drawing/2014/main" id="{64952C51-FD5D-4152-A986-0A71561687D7}"/>
                  </a:ext>
                </a:extLst>
              </p:cNvPr>
              <p:cNvSpPr/>
              <p:nvPr/>
            </p:nvSpPr>
            <p:spPr>
              <a:xfrm rot="5400000">
                <a:off x="9507050" y="2280956"/>
                <a:ext cx="204653" cy="897688"/>
              </a:xfrm>
              <a:prstGeom prst="leftBrace">
                <a:avLst>
                  <a:gd name="adj1" fmla="val 55951"/>
                  <a:gd name="adj2" fmla="val 50000"/>
                </a:avLst>
              </a:prstGeom>
              <a:ln w="19050">
                <a:solidFill>
                  <a:srgbClr val="8095B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sv-SE"/>
              </a:p>
            </p:txBody>
          </p:sp>
          <p:sp>
            <p:nvSpPr>
              <p:cNvPr id="20" name="Vänster klammerparentes 19">
                <a:extLst>
                  <a:ext uri="{FF2B5EF4-FFF2-40B4-BE49-F238E27FC236}">
                    <a16:creationId xmlns:a16="http://schemas.microsoft.com/office/drawing/2014/main" id="{F83670B9-2E8A-461F-B3D3-5BF6A98DE738}"/>
                  </a:ext>
                </a:extLst>
              </p:cNvPr>
              <p:cNvSpPr/>
              <p:nvPr/>
            </p:nvSpPr>
            <p:spPr>
              <a:xfrm rot="5400000">
                <a:off x="8276047" y="2287763"/>
                <a:ext cx="204653" cy="897688"/>
              </a:xfrm>
              <a:prstGeom prst="leftBrace">
                <a:avLst>
                  <a:gd name="adj1" fmla="val 55951"/>
                  <a:gd name="adj2" fmla="val 50000"/>
                </a:avLst>
              </a:prstGeom>
              <a:ln w="19050">
                <a:solidFill>
                  <a:srgbClr val="8095B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sv-SE"/>
              </a:p>
            </p:txBody>
          </p:sp>
          <p:cxnSp>
            <p:nvCxnSpPr>
              <p:cNvPr id="3" name="Rak koppling 2">
                <a:extLst>
                  <a:ext uri="{FF2B5EF4-FFF2-40B4-BE49-F238E27FC236}">
                    <a16:creationId xmlns:a16="http://schemas.microsoft.com/office/drawing/2014/main" id="{FC0F39C1-0D7E-4347-8B49-358A303DBF57}"/>
                  </a:ext>
                </a:extLst>
              </p:cNvPr>
              <p:cNvCxnSpPr/>
              <p:nvPr/>
            </p:nvCxnSpPr>
            <p:spPr>
              <a:xfrm>
                <a:off x="7548181" y="4234873"/>
                <a:ext cx="4092229" cy="0"/>
              </a:xfrm>
              <a:prstGeom prst="line">
                <a:avLst/>
              </a:prstGeom>
              <a:ln>
                <a:solidFill>
                  <a:srgbClr val="8095B2"/>
                </a:solidFill>
                <a:prstDash val="dash"/>
              </a:ln>
            </p:spPr>
            <p:style>
              <a:lnRef idx="1">
                <a:schemeClr val="accent1"/>
              </a:lnRef>
              <a:fillRef idx="0">
                <a:schemeClr val="accent1"/>
              </a:fillRef>
              <a:effectRef idx="0">
                <a:schemeClr val="accent1"/>
              </a:effectRef>
              <a:fontRef idx="minor">
                <a:schemeClr val="tx1"/>
              </a:fontRef>
            </p:style>
          </p:cxnSp>
          <p:sp>
            <p:nvSpPr>
              <p:cNvPr id="4" name="Pratbubbla: rad 3">
                <a:extLst>
                  <a:ext uri="{FF2B5EF4-FFF2-40B4-BE49-F238E27FC236}">
                    <a16:creationId xmlns:a16="http://schemas.microsoft.com/office/drawing/2014/main" id="{C4588B7E-4991-4C06-9A1F-97305A7B4AC1}"/>
                  </a:ext>
                </a:extLst>
              </p:cNvPr>
              <p:cNvSpPr/>
              <p:nvPr/>
            </p:nvSpPr>
            <p:spPr>
              <a:xfrm>
                <a:off x="6184419" y="3100185"/>
                <a:ext cx="1435582" cy="858423"/>
              </a:xfrm>
              <a:prstGeom prst="borderCallout1">
                <a:avLst>
                  <a:gd name="adj1" fmla="val 48854"/>
                  <a:gd name="adj2" fmla="val 102442"/>
                  <a:gd name="adj3" fmla="val 75450"/>
                  <a:gd name="adj4" fmla="val 128522"/>
                </a:avLst>
              </a:prstGeom>
              <a:solidFill>
                <a:srgbClr val="B5BE88"/>
              </a:solidFill>
              <a:ln>
                <a:solidFill>
                  <a:srgbClr val="B5BE8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5" name="textruta 4">
                <a:extLst>
                  <a:ext uri="{FF2B5EF4-FFF2-40B4-BE49-F238E27FC236}">
                    <a16:creationId xmlns:a16="http://schemas.microsoft.com/office/drawing/2014/main" id="{58D27243-E19B-4A4D-9AB9-205B3B88A5A8}"/>
                  </a:ext>
                </a:extLst>
              </p:cNvPr>
              <p:cNvSpPr txBox="1"/>
              <p:nvPr/>
            </p:nvSpPr>
            <p:spPr>
              <a:xfrm>
                <a:off x="6184418" y="3129107"/>
                <a:ext cx="1500462" cy="686978"/>
              </a:xfrm>
              <a:prstGeom prst="rect">
                <a:avLst/>
              </a:prstGeom>
              <a:noFill/>
            </p:spPr>
            <p:txBody>
              <a:bodyPr wrap="square" rtlCol="0">
                <a:spAutoFit/>
              </a:bodyPr>
              <a:lstStyle/>
              <a:p>
                <a:r>
                  <a:rPr lang="sv-SE" sz="1200" dirty="0"/>
                  <a:t>Energibesparing (kr) under åtgärdens livslängd</a:t>
                </a:r>
              </a:p>
            </p:txBody>
          </p:sp>
          <p:sp>
            <p:nvSpPr>
              <p:cNvPr id="21" name="Pratbubbla: rad 20">
                <a:extLst>
                  <a:ext uri="{FF2B5EF4-FFF2-40B4-BE49-F238E27FC236}">
                    <a16:creationId xmlns:a16="http://schemas.microsoft.com/office/drawing/2014/main" id="{FB9D640A-D29C-48E3-8E0B-61C7F668753A}"/>
                  </a:ext>
                </a:extLst>
              </p:cNvPr>
              <p:cNvSpPr/>
              <p:nvPr/>
            </p:nvSpPr>
            <p:spPr>
              <a:xfrm>
                <a:off x="6184419" y="4560286"/>
                <a:ext cx="1435582" cy="858423"/>
              </a:xfrm>
              <a:prstGeom prst="borderCallout1">
                <a:avLst>
                  <a:gd name="adj1" fmla="val 48854"/>
                  <a:gd name="adj2" fmla="val 102442"/>
                  <a:gd name="adj3" fmla="val 17558"/>
                  <a:gd name="adj4" fmla="val 127137"/>
                </a:avLst>
              </a:prstGeom>
              <a:solidFill>
                <a:srgbClr val="E2948A"/>
              </a:solidFill>
              <a:ln>
                <a:solidFill>
                  <a:srgbClr val="E2948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2" name="textruta 21">
                <a:extLst>
                  <a:ext uri="{FF2B5EF4-FFF2-40B4-BE49-F238E27FC236}">
                    <a16:creationId xmlns:a16="http://schemas.microsoft.com/office/drawing/2014/main" id="{CBB3CBEC-08AD-4876-97CB-1A1673D1058B}"/>
                  </a:ext>
                </a:extLst>
              </p:cNvPr>
              <p:cNvSpPr txBox="1"/>
              <p:nvPr/>
            </p:nvSpPr>
            <p:spPr>
              <a:xfrm>
                <a:off x="6177476" y="4654352"/>
                <a:ext cx="1435583" cy="646331"/>
              </a:xfrm>
              <a:prstGeom prst="rect">
                <a:avLst/>
              </a:prstGeom>
              <a:noFill/>
            </p:spPr>
            <p:txBody>
              <a:bodyPr wrap="square" rtlCol="0">
                <a:spAutoFit/>
              </a:bodyPr>
              <a:lstStyle/>
              <a:p>
                <a:r>
                  <a:rPr lang="sv-SE" sz="1200" dirty="0"/>
                  <a:t>Kostnader för att genomföra åtgärden</a:t>
                </a:r>
              </a:p>
            </p:txBody>
          </p:sp>
          <p:sp>
            <p:nvSpPr>
              <p:cNvPr id="32" name="textruta 31">
                <a:extLst>
                  <a:ext uri="{FF2B5EF4-FFF2-40B4-BE49-F238E27FC236}">
                    <a16:creationId xmlns:a16="http://schemas.microsoft.com/office/drawing/2014/main" id="{07FD70AF-58C3-45E1-8BD6-AEF9DB6A2F3A}"/>
                  </a:ext>
                </a:extLst>
              </p:cNvPr>
              <p:cNvSpPr txBox="1"/>
              <p:nvPr/>
            </p:nvSpPr>
            <p:spPr>
              <a:xfrm>
                <a:off x="11700422" y="3302546"/>
                <a:ext cx="1347870" cy="1864655"/>
              </a:xfrm>
              <a:prstGeom prst="rect">
                <a:avLst/>
              </a:prstGeom>
              <a:solidFill>
                <a:srgbClr val="8095B2"/>
              </a:solidFill>
            </p:spPr>
            <p:txBody>
              <a:bodyPr wrap="square" rtlCol="0">
                <a:spAutoFit/>
              </a:bodyPr>
              <a:lstStyle/>
              <a:p>
                <a:pPr algn="ctr"/>
                <a:r>
                  <a:rPr lang="sv-SE" sz="1200" dirty="0">
                    <a:solidFill>
                      <a:schemeClr val="bg1"/>
                    </a:solidFill>
                    <a:latin typeface="Corbel" panose="020B0503020204020204" pitchFamily="34" charset="0"/>
                  </a:rPr>
                  <a:t>När summan av besparingar (gröna staplar) är större än summan av kostnader (röda staplar) är hela åtgärdspaketet lönsamt </a:t>
                </a:r>
              </a:p>
            </p:txBody>
          </p:sp>
        </p:grpSp>
        <p:sp>
          <p:nvSpPr>
            <p:cNvPr id="25" name="textruta 24">
              <a:extLst>
                <a:ext uri="{FF2B5EF4-FFF2-40B4-BE49-F238E27FC236}">
                  <a16:creationId xmlns:a16="http://schemas.microsoft.com/office/drawing/2014/main" id="{AB3152C6-B735-4600-8B05-F47EDFD4171D}"/>
                </a:ext>
              </a:extLst>
            </p:cNvPr>
            <p:cNvSpPr txBox="1"/>
            <p:nvPr/>
          </p:nvSpPr>
          <p:spPr>
            <a:xfrm>
              <a:off x="7611144" y="3391143"/>
              <a:ext cx="369332" cy="961334"/>
            </a:xfrm>
            <a:prstGeom prst="rect">
              <a:avLst/>
            </a:prstGeom>
            <a:noFill/>
          </p:spPr>
          <p:txBody>
            <a:bodyPr vert="vert" wrap="square" rtlCol="0">
              <a:spAutoFit/>
            </a:bodyPr>
            <a:lstStyle/>
            <a:p>
              <a:r>
                <a:rPr lang="sv-SE" sz="1200" dirty="0">
                  <a:solidFill>
                    <a:schemeClr val="bg1"/>
                  </a:solidFill>
                </a:rPr>
                <a:t>Åtgärd 1</a:t>
              </a:r>
            </a:p>
          </p:txBody>
        </p:sp>
        <p:sp>
          <p:nvSpPr>
            <p:cNvPr id="26" name="textruta 25">
              <a:extLst>
                <a:ext uri="{FF2B5EF4-FFF2-40B4-BE49-F238E27FC236}">
                  <a16:creationId xmlns:a16="http://schemas.microsoft.com/office/drawing/2014/main" id="{25A8F1AF-05E8-44D2-AEC3-A484A27E011F}"/>
                </a:ext>
              </a:extLst>
            </p:cNvPr>
            <p:cNvSpPr txBox="1"/>
            <p:nvPr/>
          </p:nvSpPr>
          <p:spPr>
            <a:xfrm>
              <a:off x="8209376" y="3391143"/>
              <a:ext cx="369332" cy="961334"/>
            </a:xfrm>
            <a:prstGeom prst="rect">
              <a:avLst/>
            </a:prstGeom>
            <a:noFill/>
          </p:spPr>
          <p:txBody>
            <a:bodyPr vert="vert" wrap="square" rtlCol="0">
              <a:spAutoFit/>
            </a:bodyPr>
            <a:lstStyle/>
            <a:p>
              <a:r>
                <a:rPr lang="sv-SE" sz="1200" dirty="0">
                  <a:solidFill>
                    <a:schemeClr val="bg1"/>
                  </a:solidFill>
                </a:rPr>
                <a:t>Åtgärd 2</a:t>
              </a:r>
            </a:p>
          </p:txBody>
        </p:sp>
        <p:sp>
          <p:nvSpPr>
            <p:cNvPr id="27" name="textruta 26">
              <a:extLst>
                <a:ext uri="{FF2B5EF4-FFF2-40B4-BE49-F238E27FC236}">
                  <a16:creationId xmlns:a16="http://schemas.microsoft.com/office/drawing/2014/main" id="{10BB64FE-A4F3-4DE8-BC97-AE326468D1B7}"/>
                </a:ext>
              </a:extLst>
            </p:cNvPr>
            <p:cNvSpPr txBox="1"/>
            <p:nvPr/>
          </p:nvSpPr>
          <p:spPr>
            <a:xfrm>
              <a:off x="8810625" y="3391143"/>
              <a:ext cx="369332" cy="961334"/>
            </a:xfrm>
            <a:prstGeom prst="rect">
              <a:avLst/>
            </a:prstGeom>
            <a:noFill/>
          </p:spPr>
          <p:txBody>
            <a:bodyPr vert="vert" wrap="square" rtlCol="0">
              <a:spAutoFit/>
            </a:bodyPr>
            <a:lstStyle/>
            <a:p>
              <a:r>
                <a:rPr lang="sv-SE" sz="1200" dirty="0">
                  <a:solidFill>
                    <a:schemeClr val="bg1"/>
                  </a:solidFill>
                </a:rPr>
                <a:t>Åtgärd 3</a:t>
              </a:r>
            </a:p>
          </p:txBody>
        </p:sp>
        <p:sp>
          <p:nvSpPr>
            <p:cNvPr id="28" name="textruta 27">
              <a:extLst>
                <a:ext uri="{FF2B5EF4-FFF2-40B4-BE49-F238E27FC236}">
                  <a16:creationId xmlns:a16="http://schemas.microsoft.com/office/drawing/2014/main" id="{38801230-4B13-4853-BDA6-6113F973FEFA}"/>
                </a:ext>
              </a:extLst>
            </p:cNvPr>
            <p:cNvSpPr txBox="1"/>
            <p:nvPr/>
          </p:nvSpPr>
          <p:spPr>
            <a:xfrm>
              <a:off x="9406533" y="3391143"/>
              <a:ext cx="369332" cy="961334"/>
            </a:xfrm>
            <a:prstGeom prst="rect">
              <a:avLst/>
            </a:prstGeom>
            <a:noFill/>
          </p:spPr>
          <p:txBody>
            <a:bodyPr vert="vert" wrap="square" rtlCol="0">
              <a:spAutoFit/>
            </a:bodyPr>
            <a:lstStyle/>
            <a:p>
              <a:r>
                <a:rPr lang="sv-SE" sz="1200" dirty="0">
                  <a:solidFill>
                    <a:schemeClr val="bg1"/>
                  </a:solidFill>
                </a:rPr>
                <a:t>Åtgärd 4</a:t>
              </a:r>
            </a:p>
          </p:txBody>
        </p:sp>
        <p:sp>
          <p:nvSpPr>
            <p:cNvPr id="29" name="textruta 28">
              <a:extLst>
                <a:ext uri="{FF2B5EF4-FFF2-40B4-BE49-F238E27FC236}">
                  <a16:creationId xmlns:a16="http://schemas.microsoft.com/office/drawing/2014/main" id="{A1999332-A25D-42BE-B1E9-9E97738AF483}"/>
                </a:ext>
              </a:extLst>
            </p:cNvPr>
            <p:cNvSpPr txBox="1"/>
            <p:nvPr/>
          </p:nvSpPr>
          <p:spPr>
            <a:xfrm>
              <a:off x="10029051" y="3391143"/>
              <a:ext cx="369332" cy="961334"/>
            </a:xfrm>
            <a:prstGeom prst="rect">
              <a:avLst/>
            </a:prstGeom>
            <a:noFill/>
          </p:spPr>
          <p:txBody>
            <a:bodyPr vert="vert" wrap="square" rtlCol="0">
              <a:spAutoFit/>
            </a:bodyPr>
            <a:lstStyle/>
            <a:p>
              <a:r>
                <a:rPr lang="sv-SE" sz="1200" dirty="0">
                  <a:solidFill>
                    <a:schemeClr val="bg1"/>
                  </a:solidFill>
                </a:rPr>
                <a:t>Åtgärd 5</a:t>
              </a:r>
            </a:p>
          </p:txBody>
        </p:sp>
        <p:sp>
          <p:nvSpPr>
            <p:cNvPr id="30" name="textruta 29">
              <a:extLst>
                <a:ext uri="{FF2B5EF4-FFF2-40B4-BE49-F238E27FC236}">
                  <a16:creationId xmlns:a16="http://schemas.microsoft.com/office/drawing/2014/main" id="{6A86B4D5-F5B1-449B-84F0-8EF7FC979E25}"/>
                </a:ext>
              </a:extLst>
            </p:cNvPr>
            <p:cNvSpPr txBox="1"/>
            <p:nvPr/>
          </p:nvSpPr>
          <p:spPr>
            <a:xfrm>
              <a:off x="10644114" y="3391143"/>
              <a:ext cx="369332" cy="961334"/>
            </a:xfrm>
            <a:prstGeom prst="rect">
              <a:avLst/>
            </a:prstGeom>
            <a:noFill/>
          </p:spPr>
          <p:txBody>
            <a:bodyPr vert="vert" wrap="square" rtlCol="0">
              <a:spAutoFit/>
            </a:bodyPr>
            <a:lstStyle/>
            <a:p>
              <a:r>
                <a:rPr lang="sv-SE" sz="1200" dirty="0">
                  <a:solidFill>
                    <a:schemeClr val="bg1"/>
                  </a:solidFill>
                </a:rPr>
                <a:t>Åtgärd 6</a:t>
              </a:r>
            </a:p>
          </p:txBody>
        </p:sp>
      </p:grpSp>
      <p:pic>
        <p:nvPicPr>
          <p:cNvPr id="31" name="Bildobjekt 30">
            <a:extLst>
              <a:ext uri="{FF2B5EF4-FFF2-40B4-BE49-F238E27FC236}">
                <a16:creationId xmlns:a16="http://schemas.microsoft.com/office/drawing/2014/main" id="{A9570CDD-454E-4E6F-99DE-E51C88889DC4}"/>
              </a:ext>
            </a:extLst>
          </p:cNvPr>
          <p:cNvPicPr>
            <a:picLocks noChangeAspect="1"/>
          </p:cNvPicPr>
          <p:nvPr/>
        </p:nvPicPr>
        <p:blipFill>
          <a:blip r:embed="rId4"/>
          <a:stretch>
            <a:fillRect/>
          </a:stretch>
        </p:blipFill>
        <p:spPr>
          <a:xfrm>
            <a:off x="11190574" y="-3306"/>
            <a:ext cx="1001426" cy="992485"/>
          </a:xfrm>
          <a:prstGeom prst="rect">
            <a:avLst/>
          </a:prstGeom>
        </p:spPr>
      </p:pic>
    </p:spTree>
    <p:extLst>
      <p:ext uri="{BB962C8B-B14F-4D97-AF65-F5344CB8AC3E}">
        <p14:creationId xmlns:p14="http://schemas.microsoft.com/office/powerpoint/2010/main" val="8837901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39BE599-E5B1-4EA5-ACF9-9F8DF7114850}"/>
              </a:ext>
            </a:extLst>
          </p:cNvPr>
          <p:cNvSpPr>
            <a:spLocks noGrp="1"/>
          </p:cNvSpPr>
          <p:nvPr>
            <p:ph type="title"/>
          </p:nvPr>
        </p:nvSpPr>
        <p:spPr/>
        <p:txBody>
          <a:bodyPr/>
          <a:lstStyle/>
          <a:p>
            <a:r>
              <a:rPr lang="sv-SE" b="1" dirty="0"/>
              <a:t>Kom i mål med EnOff!</a:t>
            </a:r>
          </a:p>
        </p:txBody>
      </p:sp>
      <p:sp>
        <p:nvSpPr>
          <p:cNvPr id="10" name="Rektangel 9">
            <a:extLst>
              <a:ext uri="{FF2B5EF4-FFF2-40B4-BE49-F238E27FC236}">
                <a16:creationId xmlns:a16="http://schemas.microsoft.com/office/drawing/2014/main" id="{D13F3F82-A9FC-49D0-84AD-C4EB23481C53}"/>
              </a:ext>
            </a:extLst>
          </p:cNvPr>
          <p:cNvSpPr/>
          <p:nvPr/>
        </p:nvSpPr>
        <p:spPr>
          <a:xfrm flipV="1">
            <a:off x="838200" y="1308396"/>
            <a:ext cx="7334250" cy="45719"/>
          </a:xfrm>
          <a:prstGeom prst="rect">
            <a:avLst/>
          </a:prstGeom>
          <a:solidFill>
            <a:srgbClr val="CA363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8" name="Bildobjekt 7">
            <a:extLst>
              <a:ext uri="{FF2B5EF4-FFF2-40B4-BE49-F238E27FC236}">
                <a16:creationId xmlns:a16="http://schemas.microsoft.com/office/drawing/2014/main" id="{2A323B07-4853-4DC7-8535-8CB3677DE68D}"/>
              </a:ext>
            </a:extLst>
          </p:cNvPr>
          <p:cNvPicPr>
            <a:picLocks noChangeAspect="1"/>
          </p:cNvPicPr>
          <p:nvPr/>
        </p:nvPicPr>
        <p:blipFill>
          <a:blip r:embed="rId3"/>
          <a:stretch>
            <a:fillRect/>
          </a:stretch>
        </p:blipFill>
        <p:spPr>
          <a:xfrm>
            <a:off x="11190574" y="-3306"/>
            <a:ext cx="1001426" cy="992485"/>
          </a:xfrm>
          <a:prstGeom prst="rect">
            <a:avLst/>
          </a:prstGeom>
        </p:spPr>
      </p:pic>
      <p:graphicFrame>
        <p:nvGraphicFramePr>
          <p:cNvPr id="9" name="Platshållare för innehåll 8">
            <a:extLst>
              <a:ext uri="{FF2B5EF4-FFF2-40B4-BE49-F238E27FC236}">
                <a16:creationId xmlns:a16="http://schemas.microsoft.com/office/drawing/2014/main" id="{00873B1F-09B0-49B9-9549-21217C09B758}"/>
              </a:ext>
            </a:extLst>
          </p:cNvPr>
          <p:cNvGraphicFramePr>
            <a:graphicFrameLocks noGrp="1"/>
          </p:cNvGraphicFramePr>
          <p:nvPr>
            <p:ph idx="1"/>
            <p:extLst>
              <p:ext uri="{D42A27DB-BD31-4B8C-83A1-F6EECF244321}">
                <p14:modId xmlns:p14="http://schemas.microsoft.com/office/powerpoint/2010/main" val="3983078365"/>
              </p:ext>
            </p:extLst>
          </p:nvPr>
        </p:nvGraphicFramePr>
        <p:xfrm>
          <a:off x="157716" y="2059118"/>
          <a:ext cx="8986283" cy="3927012"/>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11" name="Pil: nedåt 10">
            <a:extLst>
              <a:ext uri="{FF2B5EF4-FFF2-40B4-BE49-F238E27FC236}">
                <a16:creationId xmlns:a16="http://schemas.microsoft.com/office/drawing/2014/main" id="{AD3AFAF7-0BB3-49F5-BA50-CCEB8CC33C43}"/>
              </a:ext>
            </a:extLst>
          </p:cNvPr>
          <p:cNvSpPr/>
          <p:nvPr/>
        </p:nvSpPr>
        <p:spPr>
          <a:xfrm>
            <a:off x="1977658" y="3168500"/>
            <a:ext cx="287079" cy="318977"/>
          </a:xfrm>
          <a:prstGeom prst="downArrow">
            <a:avLst/>
          </a:prstGeom>
          <a:solidFill>
            <a:srgbClr val="8095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2" name="Pil: nedåt 11">
            <a:extLst>
              <a:ext uri="{FF2B5EF4-FFF2-40B4-BE49-F238E27FC236}">
                <a16:creationId xmlns:a16="http://schemas.microsoft.com/office/drawing/2014/main" id="{D3A61197-A34D-4914-B339-A1CDD4A02AB9}"/>
              </a:ext>
            </a:extLst>
          </p:cNvPr>
          <p:cNvSpPr/>
          <p:nvPr/>
        </p:nvSpPr>
        <p:spPr>
          <a:xfrm>
            <a:off x="1977657" y="4577315"/>
            <a:ext cx="287079" cy="318977"/>
          </a:xfrm>
          <a:prstGeom prst="downArrow">
            <a:avLst/>
          </a:prstGeom>
          <a:solidFill>
            <a:srgbClr val="8095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3" name="Pil: nedåt 12">
            <a:extLst>
              <a:ext uri="{FF2B5EF4-FFF2-40B4-BE49-F238E27FC236}">
                <a16:creationId xmlns:a16="http://schemas.microsoft.com/office/drawing/2014/main" id="{F9651781-052B-480D-B7CF-86B4B0462C8F}"/>
              </a:ext>
            </a:extLst>
          </p:cNvPr>
          <p:cNvSpPr/>
          <p:nvPr/>
        </p:nvSpPr>
        <p:spPr>
          <a:xfrm rot="10800000">
            <a:off x="4507317" y="3168499"/>
            <a:ext cx="287079" cy="318977"/>
          </a:xfrm>
          <a:prstGeom prst="downArrow">
            <a:avLst/>
          </a:prstGeom>
          <a:solidFill>
            <a:srgbClr val="6E90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Pil: nedåt 13">
            <a:extLst>
              <a:ext uri="{FF2B5EF4-FFF2-40B4-BE49-F238E27FC236}">
                <a16:creationId xmlns:a16="http://schemas.microsoft.com/office/drawing/2014/main" id="{C9137291-E478-4D89-9AEB-B5394822441A}"/>
              </a:ext>
            </a:extLst>
          </p:cNvPr>
          <p:cNvSpPr/>
          <p:nvPr/>
        </p:nvSpPr>
        <p:spPr>
          <a:xfrm rot="10800000">
            <a:off x="4507317" y="4577314"/>
            <a:ext cx="287079" cy="318977"/>
          </a:xfrm>
          <a:prstGeom prst="downArrow">
            <a:avLst/>
          </a:prstGeom>
          <a:solidFill>
            <a:srgbClr val="6E90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Pil: nedåt 14">
            <a:extLst>
              <a:ext uri="{FF2B5EF4-FFF2-40B4-BE49-F238E27FC236}">
                <a16:creationId xmlns:a16="http://schemas.microsoft.com/office/drawing/2014/main" id="{952A31D0-44A8-48FD-AC91-6F955D286E53}"/>
              </a:ext>
            </a:extLst>
          </p:cNvPr>
          <p:cNvSpPr/>
          <p:nvPr/>
        </p:nvSpPr>
        <p:spPr>
          <a:xfrm rot="16200000">
            <a:off x="3273498" y="5107137"/>
            <a:ext cx="287079" cy="587451"/>
          </a:xfrm>
          <a:prstGeom prst="downArrow">
            <a:avLst/>
          </a:prstGeom>
          <a:solidFill>
            <a:srgbClr val="6E90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6" name="Pil: nedåt 15">
            <a:extLst>
              <a:ext uri="{FF2B5EF4-FFF2-40B4-BE49-F238E27FC236}">
                <a16:creationId xmlns:a16="http://schemas.microsoft.com/office/drawing/2014/main" id="{19F8956A-D122-404B-8043-66162289AF5D}"/>
              </a:ext>
            </a:extLst>
          </p:cNvPr>
          <p:cNvSpPr/>
          <p:nvPr/>
        </p:nvSpPr>
        <p:spPr>
          <a:xfrm rot="16200000">
            <a:off x="5761517" y="2308334"/>
            <a:ext cx="287079" cy="587451"/>
          </a:xfrm>
          <a:prstGeom prst="downArrow">
            <a:avLst/>
          </a:prstGeom>
          <a:solidFill>
            <a:srgbClr val="DC817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7" name="Pil: nedåt 16">
            <a:extLst>
              <a:ext uri="{FF2B5EF4-FFF2-40B4-BE49-F238E27FC236}">
                <a16:creationId xmlns:a16="http://schemas.microsoft.com/office/drawing/2014/main" id="{BECD2ADB-4715-4A05-93D3-C9FD4B874BFE}"/>
              </a:ext>
            </a:extLst>
          </p:cNvPr>
          <p:cNvSpPr/>
          <p:nvPr/>
        </p:nvSpPr>
        <p:spPr>
          <a:xfrm>
            <a:off x="6983812" y="3168500"/>
            <a:ext cx="287079" cy="318977"/>
          </a:xfrm>
          <a:prstGeom prst="downArrow">
            <a:avLst/>
          </a:prstGeom>
          <a:solidFill>
            <a:srgbClr val="DC817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8" name="Pil: nedåt 17">
            <a:extLst>
              <a:ext uri="{FF2B5EF4-FFF2-40B4-BE49-F238E27FC236}">
                <a16:creationId xmlns:a16="http://schemas.microsoft.com/office/drawing/2014/main" id="{16011949-1B4F-4327-9843-9F7C8BA80401}"/>
              </a:ext>
            </a:extLst>
          </p:cNvPr>
          <p:cNvSpPr/>
          <p:nvPr/>
        </p:nvSpPr>
        <p:spPr>
          <a:xfrm>
            <a:off x="6983811" y="4577315"/>
            <a:ext cx="287079" cy="318977"/>
          </a:xfrm>
          <a:prstGeom prst="downArrow">
            <a:avLst/>
          </a:prstGeom>
          <a:solidFill>
            <a:srgbClr val="DC817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9" name="textruta 18">
            <a:extLst>
              <a:ext uri="{FF2B5EF4-FFF2-40B4-BE49-F238E27FC236}">
                <a16:creationId xmlns:a16="http://schemas.microsoft.com/office/drawing/2014/main" id="{B7FD3D42-510B-485A-8301-42C8DA4C6F78}"/>
              </a:ext>
            </a:extLst>
          </p:cNvPr>
          <p:cNvSpPr txBox="1"/>
          <p:nvPr/>
        </p:nvSpPr>
        <p:spPr>
          <a:xfrm>
            <a:off x="1307806" y="1594884"/>
            <a:ext cx="1836772" cy="400110"/>
          </a:xfrm>
          <a:prstGeom prst="rect">
            <a:avLst/>
          </a:prstGeom>
          <a:noFill/>
        </p:spPr>
        <p:txBody>
          <a:bodyPr wrap="square" rtlCol="0">
            <a:spAutoFit/>
          </a:bodyPr>
          <a:lstStyle/>
          <a:p>
            <a:r>
              <a:rPr lang="sv-SE" sz="2000" b="1" dirty="0">
                <a:solidFill>
                  <a:srgbClr val="8095B2"/>
                </a:solidFill>
              </a:rPr>
              <a:t>Förberedelser</a:t>
            </a:r>
            <a:endParaRPr lang="sv-SE" b="1" dirty="0">
              <a:solidFill>
                <a:srgbClr val="8095B2"/>
              </a:solidFill>
            </a:endParaRPr>
          </a:p>
        </p:txBody>
      </p:sp>
      <p:sp>
        <p:nvSpPr>
          <p:cNvPr id="20" name="textruta 19">
            <a:extLst>
              <a:ext uri="{FF2B5EF4-FFF2-40B4-BE49-F238E27FC236}">
                <a16:creationId xmlns:a16="http://schemas.microsoft.com/office/drawing/2014/main" id="{5B5CFAA6-5EA5-42D9-B6B1-69DF440F8A62}"/>
              </a:ext>
            </a:extLst>
          </p:cNvPr>
          <p:cNvSpPr txBox="1"/>
          <p:nvPr/>
        </p:nvSpPr>
        <p:spPr>
          <a:xfrm>
            <a:off x="3876010" y="1594884"/>
            <a:ext cx="1836772" cy="400110"/>
          </a:xfrm>
          <a:prstGeom prst="rect">
            <a:avLst/>
          </a:prstGeom>
          <a:noFill/>
        </p:spPr>
        <p:txBody>
          <a:bodyPr wrap="square" rtlCol="0">
            <a:spAutoFit/>
          </a:bodyPr>
          <a:lstStyle/>
          <a:p>
            <a:r>
              <a:rPr lang="sv-SE" sz="2000" b="1" dirty="0">
                <a:solidFill>
                  <a:srgbClr val="6E902D"/>
                </a:solidFill>
              </a:rPr>
              <a:t>Upphandling</a:t>
            </a:r>
            <a:endParaRPr lang="sv-SE" b="1" dirty="0">
              <a:solidFill>
                <a:srgbClr val="6E902D"/>
              </a:solidFill>
            </a:endParaRPr>
          </a:p>
        </p:txBody>
      </p:sp>
      <p:sp>
        <p:nvSpPr>
          <p:cNvPr id="21" name="textruta 20">
            <a:extLst>
              <a:ext uri="{FF2B5EF4-FFF2-40B4-BE49-F238E27FC236}">
                <a16:creationId xmlns:a16="http://schemas.microsoft.com/office/drawing/2014/main" id="{36C595E3-333D-4043-A2E7-D9391EAD6714}"/>
              </a:ext>
            </a:extLst>
          </p:cNvPr>
          <p:cNvSpPr txBox="1"/>
          <p:nvPr/>
        </p:nvSpPr>
        <p:spPr>
          <a:xfrm>
            <a:off x="6241312" y="1594884"/>
            <a:ext cx="1836772" cy="400110"/>
          </a:xfrm>
          <a:prstGeom prst="rect">
            <a:avLst/>
          </a:prstGeom>
          <a:noFill/>
        </p:spPr>
        <p:txBody>
          <a:bodyPr wrap="square" rtlCol="0">
            <a:spAutoFit/>
          </a:bodyPr>
          <a:lstStyle/>
          <a:p>
            <a:r>
              <a:rPr lang="sv-SE" sz="2000" b="1" dirty="0">
                <a:solidFill>
                  <a:srgbClr val="D9766A"/>
                </a:solidFill>
              </a:rPr>
              <a:t>Genomförande</a:t>
            </a:r>
            <a:endParaRPr lang="sv-SE" b="1" dirty="0">
              <a:solidFill>
                <a:srgbClr val="D9766A"/>
              </a:solidFill>
            </a:endParaRPr>
          </a:p>
        </p:txBody>
      </p:sp>
      <p:sp>
        <p:nvSpPr>
          <p:cNvPr id="22" name="textruta 21">
            <a:extLst>
              <a:ext uri="{FF2B5EF4-FFF2-40B4-BE49-F238E27FC236}">
                <a16:creationId xmlns:a16="http://schemas.microsoft.com/office/drawing/2014/main" id="{882C2A77-4F90-4087-A636-FAA3CEA2B176}"/>
              </a:ext>
            </a:extLst>
          </p:cNvPr>
          <p:cNvSpPr txBox="1"/>
          <p:nvPr/>
        </p:nvSpPr>
        <p:spPr>
          <a:xfrm>
            <a:off x="1547479" y="6162461"/>
            <a:ext cx="6493833" cy="523220"/>
          </a:xfrm>
          <a:prstGeom prst="rect">
            <a:avLst/>
          </a:prstGeom>
          <a:noFill/>
        </p:spPr>
        <p:txBody>
          <a:bodyPr wrap="square" rtlCol="0">
            <a:spAutoFit/>
          </a:bodyPr>
          <a:lstStyle/>
          <a:p>
            <a:r>
              <a:rPr lang="sv-SE" sz="1400" dirty="0"/>
              <a:t>Här visas exempel på vad som kan ingå i en process där EnOff-modellen används. Innehåll och utformning anpassas efter förutsättningarna i varje fall.</a:t>
            </a:r>
          </a:p>
        </p:txBody>
      </p:sp>
      <p:pic>
        <p:nvPicPr>
          <p:cNvPr id="23" name="Bildobjekt 22">
            <a:extLst>
              <a:ext uri="{FF2B5EF4-FFF2-40B4-BE49-F238E27FC236}">
                <a16:creationId xmlns:a16="http://schemas.microsoft.com/office/drawing/2014/main" id="{51E327FF-F650-47D0-A272-ECC8869E37B8}"/>
              </a:ext>
            </a:extLst>
          </p:cNvPr>
          <p:cNvPicPr>
            <a:picLocks noChangeAspect="1"/>
          </p:cNvPicPr>
          <p:nvPr/>
        </p:nvPicPr>
        <p:blipFill rotWithShape="1">
          <a:blip r:embed="rId9">
            <a:alphaModFix amt="50000"/>
          </a:blip>
          <a:srcRect l="1686" t="3622" r="31417" b="33065"/>
          <a:stretch/>
        </p:blipFill>
        <p:spPr>
          <a:xfrm>
            <a:off x="9450191" y="4213462"/>
            <a:ext cx="2741809" cy="2644538"/>
          </a:xfrm>
          <a:prstGeom prst="rect">
            <a:avLst/>
          </a:prstGeom>
        </p:spPr>
      </p:pic>
    </p:spTree>
    <p:extLst>
      <p:ext uri="{BB962C8B-B14F-4D97-AF65-F5344CB8AC3E}">
        <p14:creationId xmlns:p14="http://schemas.microsoft.com/office/powerpoint/2010/main" val="32529693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39BE599-E5B1-4EA5-ACF9-9F8DF7114850}"/>
              </a:ext>
            </a:extLst>
          </p:cNvPr>
          <p:cNvSpPr>
            <a:spLocks noGrp="1"/>
          </p:cNvSpPr>
          <p:nvPr>
            <p:ph type="title"/>
          </p:nvPr>
        </p:nvSpPr>
        <p:spPr/>
        <p:txBody>
          <a:bodyPr/>
          <a:lstStyle/>
          <a:p>
            <a:r>
              <a:rPr lang="sv-SE" b="1" dirty="0"/>
              <a:t>Exempel: Enköpings kommun</a:t>
            </a:r>
          </a:p>
        </p:txBody>
      </p:sp>
      <p:sp>
        <p:nvSpPr>
          <p:cNvPr id="3" name="Platshållare för innehåll 2">
            <a:extLst>
              <a:ext uri="{FF2B5EF4-FFF2-40B4-BE49-F238E27FC236}">
                <a16:creationId xmlns:a16="http://schemas.microsoft.com/office/drawing/2014/main" id="{AB58E205-1A03-466D-9876-EEA43687B1CB}"/>
              </a:ext>
            </a:extLst>
          </p:cNvPr>
          <p:cNvSpPr>
            <a:spLocks noGrp="1"/>
          </p:cNvSpPr>
          <p:nvPr>
            <p:ph idx="1"/>
          </p:nvPr>
        </p:nvSpPr>
        <p:spPr>
          <a:xfrm>
            <a:off x="838200" y="1555659"/>
            <a:ext cx="8763000" cy="4711792"/>
          </a:xfrm>
        </p:spPr>
        <p:txBody>
          <a:bodyPr>
            <a:noAutofit/>
          </a:bodyPr>
          <a:lstStyle/>
          <a:p>
            <a:pPr marL="0" indent="0">
              <a:lnSpc>
                <a:spcPct val="110000"/>
              </a:lnSpc>
              <a:buNone/>
            </a:pPr>
            <a:r>
              <a:rPr lang="sv-SE" sz="1600" b="1" dirty="0">
                <a:latin typeface="+mj-lt"/>
              </a:rPr>
              <a:t>Våren-sommaren 2021 genomförde Enköpings kommun en upphandling enligt EnOff-modellen. </a:t>
            </a:r>
          </a:p>
          <a:p>
            <a:pPr>
              <a:lnSpc>
                <a:spcPct val="110000"/>
              </a:lnSpc>
            </a:pPr>
            <a:r>
              <a:rPr lang="sv-SE" sz="1400" dirty="0">
                <a:latin typeface="+mj-lt"/>
              </a:rPr>
              <a:t>Två faser:</a:t>
            </a:r>
          </a:p>
          <a:p>
            <a:pPr lvl="1">
              <a:lnSpc>
                <a:spcPct val="110000"/>
              </a:lnSpc>
            </a:pPr>
            <a:r>
              <a:rPr lang="sv-SE" sz="1400" dirty="0">
                <a:latin typeface="+mj-lt"/>
              </a:rPr>
              <a:t>Fas A: Energikartläggning, projektering och kalkylering av entreprenad</a:t>
            </a:r>
          </a:p>
          <a:p>
            <a:pPr lvl="1">
              <a:lnSpc>
                <a:spcPct val="110000"/>
              </a:lnSpc>
            </a:pPr>
            <a:r>
              <a:rPr lang="sv-SE" sz="1400" dirty="0">
                <a:latin typeface="+mj-lt"/>
              </a:rPr>
              <a:t>Fas B: Utförande av energibesparande åtgärder, sker efter skriftlig beställning</a:t>
            </a:r>
          </a:p>
          <a:p>
            <a:pPr>
              <a:lnSpc>
                <a:spcPct val="110000"/>
              </a:lnSpc>
            </a:pPr>
            <a:r>
              <a:rPr lang="sv-SE" sz="1400" dirty="0">
                <a:latin typeface="+mj-lt"/>
              </a:rPr>
              <a:t>Anbudspriser utgörs av timpriser för nyckelpersoner i fas A (kartläggare, samverkansledare/projektledare och projektörer) samt en vinstprocent för fas B.</a:t>
            </a:r>
          </a:p>
          <a:p>
            <a:pPr algn="l">
              <a:lnSpc>
                <a:spcPct val="110000"/>
              </a:lnSpc>
            </a:pPr>
            <a:r>
              <a:rPr lang="sv-SE" sz="1400" i="0" u="none" strike="noStrike" baseline="0" dirty="0">
                <a:latin typeface="+mj-lt"/>
              </a:rPr>
              <a:t>När parterna är överens om kalkylen i fas A så räknas entreprenörens fasta vinst fram, utifrån den totala kalkylerade självkostnaden och entreprenörens vinstprocent. Detta omvandlas till fast arvode och utgör kontraktssumman i fas B.</a:t>
            </a:r>
            <a:endParaRPr lang="sv-SE" sz="1400" dirty="0">
              <a:latin typeface="+mj-lt"/>
            </a:endParaRPr>
          </a:p>
          <a:p>
            <a:pPr algn="l">
              <a:lnSpc>
                <a:spcPct val="110000"/>
              </a:lnSpc>
            </a:pPr>
            <a:r>
              <a:rPr lang="sv-SE" sz="1400" i="0" u="none" strike="noStrike" baseline="0" dirty="0">
                <a:latin typeface="+mj-lt"/>
              </a:rPr>
              <a:t>Samverkansavtalet är en omarbetad version av Byggherrarnas kontraktsmall för totalentreprenad med </a:t>
            </a:r>
            <a:r>
              <a:rPr lang="sv-SE" sz="1400" i="0" u="none" strike="noStrike" baseline="0" dirty="0" err="1">
                <a:latin typeface="+mj-lt"/>
              </a:rPr>
              <a:t>partnering</a:t>
            </a:r>
            <a:r>
              <a:rPr lang="sv-SE" sz="1400" i="0" u="none" strike="noStrike" baseline="0" dirty="0">
                <a:latin typeface="+mj-lt"/>
              </a:rPr>
              <a:t>, anpassad till EnOff‐modellen vad gäller målbild, process och ersättning.</a:t>
            </a:r>
          </a:p>
          <a:p>
            <a:pPr>
              <a:lnSpc>
                <a:spcPct val="110000"/>
              </a:lnSpc>
            </a:pPr>
            <a:r>
              <a:rPr lang="sv-SE" sz="1400" i="0" u="none" strike="noStrike" baseline="0" dirty="0">
                <a:latin typeface="+mj-lt"/>
              </a:rPr>
              <a:t>Kartläggaren ska finnas med i hela processen från kartläggning till idrifttagning för att bibehålla fokus.</a:t>
            </a:r>
          </a:p>
          <a:p>
            <a:pPr algn="l"/>
            <a:endParaRPr lang="sv-SE" sz="1200" b="1" dirty="0">
              <a:latin typeface="Montserrat"/>
            </a:endParaRPr>
          </a:p>
        </p:txBody>
      </p:sp>
      <p:sp>
        <p:nvSpPr>
          <p:cNvPr id="10" name="Rektangel 9">
            <a:extLst>
              <a:ext uri="{FF2B5EF4-FFF2-40B4-BE49-F238E27FC236}">
                <a16:creationId xmlns:a16="http://schemas.microsoft.com/office/drawing/2014/main" id="{D13F3F82-A9FC-49D0-84AD-C4EB23481C53}"/>
              </a:ext>
            </a:extLst>
          </p:cNvPr>
          <p:cNvSpPr/>
          <p:nvPr/>
        </p:nvSpPr>
        <p:spPr>
          <a:xfrm flipV="1">
            <a:off x="838200" y="1308396"/>
            <a:ext cx="7334250" cy="45719"/>
          </a:xfrm>
          <a:prstGeom prst="rect">
            <a:avLst/>
          </a:prstGeom>
          <a:solidFill>
            <a:srgbClr val="CA363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7" name="textruta 6">
            <a:extLst>
              <a:ext uri="{FF2B5EF4-FFF2-40B4-BE49-F238E27FC236}">
                <a16:creationId xmlns:a16="http://schemas.microsoft.com/office/drawing/2014/main" id="{B92DB432-10EE-4B4A-86B5-8B49860E20B0}"/>
              </a:ext>
            </a:extLst>
          </p:cNvPr>
          <p:cNvSpPr txBox="1"/>
          <p:nvPr/>
        </p:nvSpPr>
        <p:spPr>
          <a:xfrm>
            <a:off x="1019175" y="5393174"/>
            <a:ext cx="7391400" cy="1169551"/>
          </a:xfrm>
          <a:prstGeom prst="rect">
            <a:avLst/>
          </a:prstGeom>
          <a:noFill/>
        </p:spPr>
        <p:txBody>
          <a:bodyPr wrap="square">
            <a:spAutoFit/>
          </a:bodyPr>
          <a:lstStyle/>
          <a:p>
            <a:pPr algn="ctr"/>
            <a:r>
              <a:rPr lang="sv-SE" sz="1400" b="0" i="1" u="none" strike="noStrike" baseline="0" dirty="0">
                <a:latin typeface="+mj-lt"/>
              </a:rPr>
              <a:t>”</a:t>
            </a:r>
            <a:r>
              <a:rPr lang="sv-SE" sz="1400" i="1" u="none" strike="noStrike" baseline="0" dirty="0">
                <a:latin typeface="+mj-lt"/>
              </a:rPr>
              <a:t>Samverkan ska skapa långsiktighet, ge möjlighet att jobba med samma partners över längre tid för att öka effektivitet, kvalitet och kostnadskontroll. Arbetet ska bedrivas med gemensam målbild med tydliga förutsättningar och stor öppenhet</a:t>
            </a:r>
            <a:r>
              <a:rPr lang="sv-SE" sz="1400" b="0" i="1" u="none" strike="noStrike" baseline="0" dirty="0">
                <a:latin typeface="+mj-lt"/>
              </a:rPr>
              <a:t>.”</a:t>
            </a:r>
          </a:p>
          <a:p>
            <a:pPr algn="ctr"/>
            <a:endParaRPr lang="sv-SE" sz="1400" i="1" dirty="0">
              <a:latin typeface="+mj-lt"/>
            </a:endParaRPr>
          </a:p>
          <a:p>
            <a:pPr algn="ctr"/>
            <a:r>
              <a:rPr lang="sv-SE" sz="1400" dirty="0">
                <a:latin typeface="+mj-lt"/>
              </a:rPr>
              <a:t>Enköpings anbudsinbjudan kan läsas </a:t>
            </a:r>
            <a:r>
              <a:rPr lang="sv-SE" sz="1400" b="1" u="sng" dirty="0">
                <a:latin typeface="+mj-lt"/>
              </a:rPr>
              <a:t>här</a:t>
            </a:r>
            <a:r>
              <a:rPr lang="sv-SE" sz="1400" dirty="0">
                <a:latin typeface="+mj-lt"/>
              </a:rPr>
              <a:t>.</a:t>
            </a:r>
          </a:p>
        </p:txBody>
      </p:sp>
      <p:pic>
        <p:nvPicPr>
          <p:cNvPr id="8" name="Bildobjekt 7">
            <a:extLst>
              <a:ext uri="{FF2B5EF4-FFF2-40B4-BE49-F238E27FC236}">
                <a16:creationId xmlns:a16="http://schemas.microsoft.com/office/drawing/2014/main" id="{2A323B07-4853-4DC7-8535-8CB3677DE68D}"/>
              </a:ext>
            </a:extLst>
          </p:cNvPr>
          <p:cNvPicPr>
            <a:picLocks noChangeAspect="1"/>
          </p:cNvPicPr>
          <p:nvPr/>
        </p:nvPicPr>
        <p:blipFill>
          <a:blip r:embed="rId3"/>
          <a:stretch>
            <a:fillRect/>
          </a:stretch>
        </p:blipFill>
        <p:spPr>
          <a:xfrm>
            <a:off x="11190574" y="-3306"/>
            <a:ext cx="1001426" cy="992485"/>
          </a:xfrm>
          <a:prstGeom prst="rect">
            <a:avLst/>
          </a:prstGeom>
        </p:spPr>
      </p:pic>
      <p:pic>
        <p:nvPicPr>
          <p:cNvPr id="9" name="Bildobjekt 8">
            <a:extLst>
              <a:ext uri="{FF2B5EF4-FFF2-40B4-BE49-F238E27FC236}">
                <a16:creationId xmlns:a16="http://schemas.microsoft.com/office/drawing/2014/main" id="{0E0239AF-7D77-4EEB-9097-22A794839420}"/>
              </a:ext>
            </a:extLst>
          </p:cNvPr>
          <p:cNvPicPr>
            <a:picLocks noChangeAspect="1"/>
          </p:cNvPicPr>
          <p:nvPr/>
        </p:nvPicPr>
        <p:blipFill rotWithShape="1">
          <a:blip r:embed="rId4">
            <a:alphaModFix amt="50000"/>
          </a:blip>
          <a:srcRect l="1686" t="3622" r="31417" b="33065"/>
          <a:stretch/>
        </p:blipFill>
        <p:spPr>
          <a:xfrm>
            <a:off x="9450191" y="4213462"/>
            <a:ext cx="2741809" cy="2644538"/>
          </a:xfrm>
          <a:prstGeom prst="rect">
            <a:avLst/>
          </a:prstGeom>
        </p:spPr>
      </p:pic>
    </p:spTree>
    <p:extLst>
      <p:ext uri="{BB962C8B-B14F-4D97-AF65-F5344CB8AC3E}">
        <p14:creationId xmlns:p14="http://schemas.microsoft.com/office/powerpoint/2010/main" val="41148322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39BE599-E5B1-4EA5-ACF9-9F8DF7114850}"/>
              </a:ext>
            </a:extLst>
          </p:cNvPr>
          <p:cNvSpPr>
            <a:spLocks noGrp="1"/>
          </p:cNvSpPr>
          <p:nvPr>
            <p:ph type="title"/>
          </p:nvPr>
        </p:nvSpPr>
        <p:spPr/>
        <p:txBody>
          <a:bodyPr/>
          <a:lstStyle/>
          <a:p>
            <a:r>
              <a:rPr lang="sv-SE" b="1" dirty="0"/>
              <a:t>Mervärden: Inte bara kWh och kr! </a:t>
            </a:r>
          </a:p>
        </p:txBody>
      </p:sp>
      <p:sp>
        <p:nvSpPr>
          <p:cNvPr id="3" name="Platshållare för innehåll 2">
            <a:extLst>
              <a:ext uri="{FF2B5EF4-FFF2-40B4-BE49-F238E27FC236}">
                <a16:creationId xmlns:a16="http://schemas.microsoft.com/office/drawing/2014/main" id="{AB58E205-1A03-466D-9876-EEA43687B1CB}"/>
              </a:ext>
            </a:extLst>
          </p:cNvPr>
          <p:cNvSpPr>
            <a:spLocks noGrp="1"/>
          </p:cNvSpPr>
          <p:nvPr>
            <p:ph idx="1"/>
          </p:nvPr>
        </p:nvSpPr>
        <p:spPr>
          <a:xfrm>
            <a:off x="838200" y="1555659"/>
            <a:ext cx="8629973" cy="4937216"/>
          </a:xfrm>
        </p:spPr>
        <p:txBody>
          <a:bodyPr>
            <a:noAutofit/>
          </a:bodyPr>
          <a:lstStyle/>
          <a:p>
            <a:pPr marL="0" indent="0">
              <a:lnSpc>
                <a:spcPct val="110000"/>
              </a:lnSpc>
              <a:buNone/>
            </a:pPr>
            <a:r>
              <a:rPr lang="sv-SE" sz="1800" b="1" dirty="0">
                <a:latin typeface="+mj-lt"/>
              </a:rPr>
              <a:t>Ett systematiskt arbete med energieffektivisering innebär inte bara besparingar i form av kilowattimmar och kronor – samtidigt skapas flera mervärden.</a:t>
            </a:r>
          </a:p>
          <a:p>
            <a:pPr marL="0" indent="0">
              <a:lnSpc>
                <a:spcPct val="110000"/>
              </a:lnSpc>
              <a:buNone/>
            </a:pPr>
            <a:r>
              <a:rPr lang="sv-SE" sz="1600" b="1" dirty="0">
                <a:latin typeface="+mj-lt"/>
              </a:rPr>
              <a:t>För fastighetsägare och boende</a:t>
            </a:r>
          </a:p>
          <a:p>
            <a:pPr>
              <a:lnSpc>
                <a:spcPct val="110000"/>
              </a:lnSpc>
            </a:pPr>
            <a:r>
              <a:rPr lang="sv-SE" sz="1600" dirty="0">
                <a:latin typeface="+mj-lt"/>
              </a:rPr>
              <a:t>Nöjdare hyresgäster</a:t>
            </a:r>
          </a:p>
          <a:p>
            <a:pPr>
              <a:lnSpc>
                <a:spcPct val="110000"/>
              </a:lnSpc>
            </a:pPr>
            <a:r>
              <a:rPr lang="sv-SE" sz="1600" dirty="0">
                <a:latin typeface="+mj-lt"/>
              </a:rPr>
              <a:t>Bättre inomhusmiljö, med förbättrad ventilation, jämnare temperatur och minskat drag</a:t>
            </a:r>
          </a:p>
          <a:p>
            <a:pPr>
              <a:lnSpc>
                <a:spcPct val="110000"/>
              </a:lnSpc>
            </a:pPr>
            <a:r>
              <a:rPr lang="sv-SE" sz="1600" dirty="0">
                <a:solidFill>
                  <a:srgbClr val="222222"/>
                </a:solidFill>
                <a:latin typeface="+mj-lt"/>
              </a:rPr>
              <a:t>Upprustning av slitna miljöer och mer attraktiva bostadsområden</a:t>
            </a:r>
          </a:p>
          <a:p>
            <a:pPr marL="0" indent="0">
              <a:lnSpc>
                <a:spcPct val="110000"/>
              </a:lnSpc>
              <a:buNone/>
            </a:pPr>
            <a:r>
              <a:rPr lang="sv-SE" sz="1600" b="1" dirty="0">
                <a:solidFill>
                  <a:srgbClr val="222222"/>
                </a:solidFill>
                <a:latin typeface="+mj-lt"/>
              </a:rPr>
              <a:t>För samhället och miljön</a:t>
            </a:r>
          </a:p>
          <a:p>
            <a:pPr>
              <a:lnSpc>
                <a:spcPct val="110000"/>
              </a:lnSpc>
            </a:pPr>
            <a:r>
              <a:rPr lang="sv-SE" sz="1600" dirty="0">
                <a:solidFill>
                  <a:srgbClr val="222222"/>
                </a:solidFill>
                <a:latin typeface="+mj-lt"/>
              </a:rPr>
              <a:t>Fler arbetstillfällen för upprustning av befintligt fastighetsbestånd</a:t>
            </a:r>
          </a:p>
          <a:p>
            <a:pPr algn="l">
              <a:lnSpc>
                <a:spcPct val="110000"/>
              </a:lnSpc>
              <a:buFont typeface="Arial" panose="020B0604020202020204" pitchFamily="34" charset="0"/>
              <a:buChar char="•"/>
            </a:pPr>
            <a:r>
              <a:rPr lang="sv-SE" sz="1600" b="0" i="0" dirty="0">
                <a:solidFill>
                  <a:srgbClr val="222222"/>
                </a:solidFill>
                <a:effectLst/>
                <a:latin typeface="+mj-lt"/>
              </a:rPr>
              <a:t>Minskad klimatpåverkan, </a:t>
            </a:r>
            <a:r>
              <a:rPr lang="sv-SE" sz="1600" dirty="0">
                <a:solidFill>
                  <a:srgbClr val="222222"/>
                </a:solidFill>
                <a:latin typeface="+mj-lt"/>
              </a:rPr>
              <a:t>m</a:t>
            </a:r>
            <a:r>
              <a:rPr lang="sv-SE" sz="1600" b="0" i="0" dirty="0">
                <a:solidFill>
                  <a:srgbClr val="222222"/>
                </a:solidFill>
                <a:effectLst/>
                <a:latin typeface="+mj-lt"/>
              </a:rPr>
              <a:t>inskad resursanvändning och minskade utsläpp till luft och vatten</a:t>
            </a:r>
          </a:p>
          <a:p>
            <a:pPr marL="0" indent="0" algn="l">
              <a:lnSpc>
                <a:spcPct val="110000"/>
              </a:lnSpc>
              <a:buNone/>
            </a:pPr>
            <a:r>
              <a:rPr lang="sv-SE" sz="1600" b="1" dirty="0">
                <a:solidFill>
                  <a:srgbClr val="222222"/>
                </a:solidFill>
                <a:latin typeface="+mj-lt"/>
              </a:rPr>
              <a:t>För energisystemet</a:t>
            </a:r>
            <a:endParaRPr lang="sv-SE" sz="1600" b="1" i="0" dirty="0">
              <a:solidFill>
                <a:srgbClr val="222222"/>
              </a:solidFill>
              <a:effectLst/>
              <a:latin typeface="+mj-lt"/>
            </a:endParaRPr>
          </a:p>
          <a:p>
            <a:pPr algn="l">
              <a:lnSpc>
                <a:spcPct val="110000"/>
              </a:lnSpc>
              <a:buFont typeface="Arial" panose="020B0604020202020204" pitchFamily="34" charset="0"/>
              <a:buChar char="•"/>
            </a:pPr>
            <a:r>
              <a:rPr lang="sv-SE" sz="1600" b="0" i="0" dirty="0">
                <a:solidFill>
                  <a:srgbClr val="222222"/>
                </a:solidFill>
                <a:effectLst/>
                <a:latin typeface="+mj-lt"/>
              </a:rPr>
              <a:t>Minskat investeringsbehov i ny energiproduktion</a:t>
            </a:r>
          </a:p>
          <a:p>
            <a:pPr algn="l">
              <a:lnSpc>
                <a:spcPct val="110000"/>
              </a:lnSpc>
              <a:buFont typeface="Arial" panose="020B0604020202020204" pitchFamily="34" charset="0"/>
              <a:buChar char="•"/>
            </a:pPr>
            <a:r>
              <a:rPr lang="sv-SE" sz="1600" b="0" i="0" dirty="0">
                <a:solidFill>
                  <a:srgbClr val="222222"/>
                </a:solidFill>
                <a:effectLst/>
                <a:latin typeface="+mj-lt"/>
              </a:rPr>
              <a:t>Lägra effektbehov på vintern underlättar ett förnybart elsystem</a:t>
            </a:r>
          </a:p>
          <a:p>
            <a:pPr>
              <a:lnSpc>
                <a:spcPct val="130000"/>
              </a:lnSpc>
            </a:pPr>
            <a:endParaRPr lang="sv-SE" sz="1600" dirty="0">
              <a:latin typeface="Montserrat"/>
            </a:endParaRPr>
          </a:p>
          <a:p>
            <a:pPr marL="0" indent="0">
              <a:lnSpc>
                <a:spcPct val="130000"/>
              </a:lnSpc>
              <a:buNone/>
            </a:pPr>
            <a:br>
              <a:rPr lang="sv-SE" sz="1600" b="1" dirty="0">
                <a:latin typeface="Montserrat"/>
              </a:rPr>
            </a:br>
            <a:endParaRPr lang="sv-SE" sz="1600" b="1" dirty="0">
              <a:latin typeface="Montserrat"/>
            </a:endParaRPr>
          </a:p>
        </p:txBody>
      </p:sp>
      <p:sp>
        <p:nvSpPr>
          <p:cNvPr id="10" name="Rektangel 9">
            <a:extLst>
              <a:ext uri="{FF2B5EF4-FFF2-40B4-BE49-F238E27FC236}">
                <a16:creationId xmlns:a16="http://schemas.microsoft.com/office/drawing/2014/main" id="{D13F3F82-A9FC-49D0-84AD-C4EB23481C53}"/>
              </a:ext>
            </a:extLst>
          </p:cNvPr>
          <p:cNvSpPr/>
          <p:nvPr/>
        </p:nvSpPr>
        <p:spPr>
          <a:xfrm flipV="1">
            <a:off x="838200" y="1297576"/>
            <a:ext cx="8340634" cy="56539"/>
          </a:xfrm>
          <a:prstGeom prst="rect">
            <a:avLst/>
          </a:prstGeom>
          <a:solidFill>
            <a:srgbClr val="CA363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6" name="Bildobjekt 5">
            <a:extLst>
              <a:ext uri="{FF2B5EF4-FFF2-40B4-BE49-F238E27FC236}">
                <a16:creationId xmlns:a16="http://schemas.microsoft.com/office/drawing/2014/main" id="{6A5C7616-6908-4808-9AAA-A3B4955BAF12}"/>
              </a:ext>
            </a:extLst>
          </p:cNvPr>
          <p:cNvPicPr>
            <a:picLocks noChangeAspect="1"/>
          </p:cNvPicPr>
          <p:nvPr/>
        </p:nvPicPr>
        <p:blipFill>
          <a:blip r:embed="rId3"/>
          <a:stretch>
            <a:fillRect/>
          </a:stretch>
        </p:blipFill>
        <p:spPr>
          <a:xfrm>
            <a:off x="11190574" y="-3306"/>
            <a:ext cx="1001426" cy="992485"/>
          </a:xfrm>
          <a:prstGeom prst="rect">
            <a:avLst/>
          </a:prstGeom>
        </p:spPr>
      </p:pic>
      <p:pic>
        <p:nvPicPr>
          <p:cNvPr id="7" name="Bildobjekt 6">
            <a:extLst>
              <a:ext uri="{FF2B5EF4-FFF2-40B4-BE49-F238E27FC236}">
                <a16:creationId xmlns:a16="http://schemas.microsoft.com/office/drawing/2014/main" id="{D1E8F6E5-8F5A-4B7C-8249-E94125B4184B}"/>
              </a:ext>
            </a:extLst>
          </p:cNvPr>
          <p:cNvPicPr>
            <a:picLocks noChangeAspect="1"/>
          </p:cNvPicPr>
          <p:nvPr/>
        </p:nvPicPr>
        <p:blipFill rotWithShape="1">
          <a:blip r:embed="rId4">
            <a:alphaModFix amt="50000"/>
          </a:blip>
          <a:srcRect l="1686" t="3622" r="31417" b="33065"/>
          <a:stretch/>
        </p:blipFill>
        <p:spPr>
          <a:xfrm>
            <a:off x="9450191" y="4213462"/>
            <a:ext cx="2741809" cy="2644538"/>
          </a:xfrm>
          <a:prstGeom prst="rect">
            <a:avLst/>
          </a:prstGeom>
        </p:spPr>
      </p:pic>
    </p:spTree>
    <p:extLst>
      <p:ext uri="{BB962C8B-B14F-4D97-AF65-F5344CB8AC3E}">
        <p14:creationId xmlns:p14="http://schemas.microsoft.com/office/powerpoint/2010/main" val="33915694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39BE599-E5B1-4EA5-ACF9-9F8DF7114850}"/>
              </a:ext>
            </a:extLst>
          </p:cNvPr>
          <p:cNvSpPr>
            <a:spLocks noGrp="1"/>
          </p:cNvSpPr>
          <p:nvPr>
            <p:ph type="title"/>
          </p:nvPr>
        </p:nvSpPr>
        <p:spPr/>
        <p:txBody>
          <a:bodyPr/>
          <a:lstStyle/>
          <a:p>
            <a:r>
              <a:rPr lang="sv-SE" b="1" dirty="0"/>
              <a:t>Bidrag till globala målen</a:t>
            </a:r>
          </a:p>
        </p:txBody>
      </p:sp>
      <p:sp>
        <p:nvSpPr>
          <p:cNvPr id="3" name="Platshållare för innehåll 2">
            <a:extLst>
              <a:ext uri="{FF2B5EF4-FFF2-40B4-BE49-F238E27FC236}">
                <a16:creationId xmlns:a16="http://schemas.microsoft.com/office/drawing/2014/main" id="{AB58E205-1A03-466D-9876-EEA43687B1CB}"/>
              </a:ext>
            </a:extLst>
          </p:cNvPr>
          <p:cNvSpPr>
            <a:spLocks noGrp="1"/>
          </p:cNvSpPr>
          <p:nvPr>
            <p:ph idx="1"/>
          </p:nvPr>
        </p:nvSpPr>
        <p:spPr>
          <a:xfrm>
            <a:off x="1828800" y="2175523"/>
            <a:ext cx="7552287" cy="1015118"/>
          </a:xfrm>
        </p:spPr>
        <p:txBody>
          <a:bodyPr>
            <a:noAutofit/>
          </a:bodyPr>
          <a:lstStyle/>
          <a:p>
            <a:pPr marL="0" indent="0">
              <a:lnSpc>
                <a:spcPct val="130000"/>
              </a:lnSpc>
              <a:buNone/>
            </a:pPr>
            <a:r>
              <a:rPr lang="sv-SE" sz="1600" b="1" dirty="0">
                <a:latin typeface="+mj-lt"/>
              </a:rPr>
              <a:t>Mål 7 – Hållbar energi för alla </a:t>
            </a:r>
          </a:p>
          <a:p>
            <a:pPr marL="0" indent="0">
              <a:lnSpc>
                <a:spcPct val="100000"/>
              </a:lnSpc>
              <a:spcBef>
                <a:spcPts val="0"/>
              </a:spcBef>
              <a:buNone/>
            </a:pPr>
            <a:r>
              <a:rPr lang="sv-SE" sz="1600" dirty="0">
                <a:latin typeface="+mj-lt"/>
              </a:rPr>
              <a:t>Här finns bland annat delmålet att fördubbla den globala förbättringstakten vad gäller energieffektivitet.</a:t>
            </a:r>
            <a:br>
              <a:rPr lang="sv-SE" sz="1600" b="1" dirty="0">
                <a:latin typeface="Montserrat"/>
              </a:rPr>
            </a:br>
            <a:endParaRPr lang="sv-SE" sz="1600" b="1" dirty="0">
              <a:latin typeface="Montserrat"/>
            </a:endParaRPr>
          </a:p>
        </p:txBody>
      </p:sp>
      <p:sp>
        <p:nvSpPr>
          <p:cNvPr id="10" name="Rektangel 9">
            <a:extLst>
              <a:ext uri="{FF2B5EF4-FFF2-40B4-BE49-F238E27FC236}">
                <a16:creationId xmlns:a16="http://schemas.microsoft.com/office/drawing/2014/main" id="{77F2C21D-CE1A-4FC2-A68E-00A86EDD2CD2}"/>
              </a:ext>
            </a:extLst>
          </p:cNvPr>
          <p:cNvSpPr/>
          <p:nvPr/>
        </p:nvSpPr>
        <p:spPr>
          <a:xfrm flipV="1">
            <a:off x="838200" y="1334524"/>
            <a:ext cx="7182393" cy="45719"/>
          </a:xfrm>
          <a:prstGeom prst="rect">
            <a:avLst/>
          </a:prstGeom>
          <a:solidFill>
            <a:srgbClr val="CA363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textruta 13">
            <a:extLst>
              <a:ext uri="{FF2B5EF4-FFF2-40B4-BE49-F238E27FC236}">
                <a16:creationId xmlns:a16="http://schemas.microsoft.com/office/drawing/2014/main" id="{730D0575-65DD-450B-AAC3-3C0A5ACD9F65}"/>
              </a:ext>
            </a:extLst>
          </p:cNvPr>
          <p:cNvSpPr txBox="1"/>
          <p:nvPr/>
        </p:nvSpPr>
        <p:spPr>
          <a:xfrm>
            <a:off x="838200" y="1566222"/>
            <a:ext cx="10412642" cy="423321"/>
          </a:xfrm>
          <a:prstGeom prst="rect">
            <a:avLst/>
          </a:prstGeom>
          <a:noFill/>
        </p:spPr>
        <p:txBody>
          <a:bodyPr wrap="square">
            <a:spAutoFit/>
          </a:bodyPr>
          <a:lstStyle/>
          <a:p>
            <a:pPr marL="0" indent="0">
              <a:lnSpc>
                <a:spcPct val="130000"/>
              </a:lnSpc>
              <a:buNone/>
            </a:pPr>
            <a:r>
              <a:rPr lang="sv-SE" sz="1800" dirty="0">
                <a:latin typeface="+mj-lt"/>
              </a:rPr>
              <a:t>Energieffektivisering bidrar till flera av de globala hållbarhetsmålen, och allra mest till mål 7 och 11:</a:t>
            </a:r>
          </a:p>
        </p:txBody>
      </p:sp>
      <p:pic>
        <p:nvPicPr>
          <p:cNvPr id="16" name="Bildobjekt 15">
            <a:extLst>
              <a:ext uri="{FF2B5EF4-FFF2-40B4-BE49-F238E27FC236}">
                <a16:creationId xmlns:a16="http://schemas.microsoft.com/office/drawing/2014/main" id="{E989D42F-F901-4C65-AE28-60C33B7E9A08}"/>
              </a:ext>
            </a:extLst>
          </p:cNvPr>
          <p:cNvPicPr>
            <a:picLocks noChangeAspect="1"/>
          </p:cNvPicPr>
          <p:nvPr/>
        </p:nvPicPr>
        <p:blipFill>
          <a:blip r:embed="rId3"/>
          <a:stretch>
            <a:fillRect/>
          </a:stretch>
        </p:blipFill>
        <p:spPr>
          <a:xfrm>
            <a:off x="933450" y="2202902"/>
            <a:ext cx="808264" cy="808264"/>
          </a:xfrm>
          <a:prstGeom prst="rect">
            <a:avLst/>
          </a:prstGeom>
        </p:spPr>
      </p:pic>
      <p:pic>
        <p:nvPicPr>
          <p:cNvPr id="18" name="Bildobjekt 17">
            <a:extLst>
              <a:ext uri="{FF2B5EF4-FFF2-40B4-BE49-F238E27FC236}">
                <a16:creationId xmlns:a16="http://schemas.microsoft.com/office/drawing/2014/main" id="{F4C78903-D23D-423B-9AE4-6C127295B5E6}"/>
              </a:ext>
            </a:extLst>
          </p:cNvPr>
          <p:cNvPicPr>
            <a:picLocks noChangeAspect="1"/>
          </p:cNvPicPr>
          <p:nvPr/>
        </p:nvPicPr>
        <p:blipFill>
          <a:blip r:embed="rId4"/>
          <a:stretch>
            <a:fillRect/>
          </a:stretch>
        </p:blipFill>
        <p:spPr>
          <a:xfrm>
            <a:off x="931535" y="3289173"/>
            <a:ext cx="810179" cy="808264"/>
          </a:xfrm>
          <a:prstGeom prst="rect">
            <a:avLst/>
          </a:prstGeom>
        </p:spPr>
      </p:pic>
      <p:sp>
        <p:nvSpPr>
          <p:cNvPr id="21" name="Platshållare för innehåll 2">
            <a:extLst>
              <a:ext uri="{FF2B5EF4-FFF2-40B4-BE49-F238E27FC236}">
                <a16:creationId xmlns:a16="http://schemas.microsoft.com/office/drawing/2014/main" id="{B73F9DA8-8A15-4E3B-8143-F42B48690A16}"/>
              </a:ext>
            </a:extLst>
          </p:cNvPr>
          <p:cNvSpPr txBox="1">
            <a:spLocks/>
          </p:cNvSpPr>
          <p:nvPr/>
        </p:nvSpPr>
        <p:spPr>
          <a:xfrm>
            <a:off x="1828799" y="3171120"/>
            <a:ext cx="7552287" cy="101511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30000"/>
              </a:lnSpc>
              <a:buFont typeface="Arial" panose="020B0604020202020204" pitchFamily="34" charset="0"/>
              <a:buNone/>
            </a:pPr>
            <a:r>
              <a:rPr lang="sv-SE" sz="1600" b="1" dirty="0">
                <a:latin typeface="+mj-lt"/>
              </a:rPr>
              <a:t>Mål 11 – Hållbara städer och samhällen</a:t>
            </a:r>
          </a:p>
          <a:p>
            <a:pPr marL="0" indent="0">
              <a:lnSpc>
                <a:spcPct val="100000"/>
              </a:lnSpc>
              <a:spcBef>
                <a:spcPts val="0"/>
              </a:spcBef>
              <a:buFont typeface="Arial" panose="020B0604020202020204" pitchFamily="34" charset="0"/>
              <a:buNone/>
            </a:pPr>
            <a:r>
              <a:rPr lang="sv-SE" sz="1600" dirty="0">
                <a:latin typeface="+mj-lt"/>
              </a:rPr>
              <a:t>Här finns delmål om att minska städers negativa miljöpåverkan, om en inkluderande och hållbar urbanisering och om upprustning av nedgångna områden.</a:t>
            </a:r>
            <a:br>
              <a:rPr lang="sv-SE" sz="1600" b="1" dirty="0">
                <a:latin typeface="Montserrat"/>
              </a:rPr>
            </a:br>
            <a:endParaRPr lang="sv-SE" sz="1600" b="1" dirty="0">
              <a:latin typeface="Montserrat"/>
            </a:endParaRPr>
          </a:p>
        </p:txBody>
      </p:sp>
      <p:sp>
        <p:nvSpPr>
          <p:cNvPr id="23" name="textruta 22">
            <a:extLst>
              <a:ext uri="{FF2B5EF4-FFF2-40B4-BE49-F238E27FC236}">
                <a16:creationId xmlns:a16="http://schemas.microsoft.com/office/drawing/2014/main" id="{FC531CF2-40B8-4F6F-8C1D-601F7781917C}"/>
              </a:ext>
            </a:extLst>
          </p:cNvPr>
          <p:cNvSpPr txBox="1"/>
          <p:nvPr/>
        </p:nvSpPr>
        <p:spPr>
          <a:xfrm>
            <a:off x="838200" y="4430521"/>
            <a:ext cx="10412642" cy="423321"/>
          </a:xfrm>
          <a:prstGeom prst="rect">
            <a:avLst/>
          </a:prstGeom>
          <a:noFill/>
        </p:spPr>
        <p:txBody>
          <a:bodyPr wrap="square">
            <a:spAutoFit/>
          </a:bodyPr>
          <a:lstStyle/>
          <a:p>
            <a:pPr marL="0" indent="0">
              <a:lnSpc>
                <a:spcPct val="130000"/>
              </a:lnSpc>
              <a:buNone/>
            </a:pPr>
            <a:r>
              <a:rPr lang="sv-SE" sz="1800" dirty="0">
                <a:latin typeface="+mj-lt"/>
              </a:rPr>
              <a:t>Energieffektivisering bidrar också indirekt till flera av de övriga målen.</a:t>
            </a:r>
          </a:p>
        </p:txBody>
      </p:sp>
      <p:pic>
        <p:nvPicPr>
          <p:cNvPr id="27" name="Bildobjekt 26">
            <a:extLst>
              <a:ext uri="{FF2B5EF4-FFF2-40B4-BE49-F238E27FC236}">
                <a16:creationId xmlns:a16="http://schemas.microsoft.com/office/drawing/2014/main" id="{E5588C03-193C-4686-8A7E-2E0EE8529E71}"/>
              </a:ext>
            </a:extLst>
          </p:cNvPr>
          <p:cNvPicPr>
            <a:picLocks noChangeAspect="1"/>
          </p:cNvPicPr>
          <p:nvPr/>
        </p:nvPicPr>
        <p:blipFill rotWithShape="1">
          <a:blip r:embed="rId5"/>
          <a:srcRect t="1178" r="1839"/>
          <a:stretch/>
        </p:blipFill>
        <p:spPr>
          <a:xfrm>
            <a:off x="931536" y="4967034"/>
            <a:ext cx="865966" cy="871791"/>
          </a:xfrm>
          <a:prstGeom prst="rect">
            <a:avLst/>
          </a:prstGeom>
        </p:spPr>
      </p:pic>
      <p:pic>
        <p:nvPicPr>
          <p:cNvPr id="29" name="Bildobjekt 28">
            <a:extLst>
              <a:ext uri="{FF2B5EF4-FFF2-40B4-BE49-F238E27FC236}">
                <a16:creationId xmlns:a16="http://schemas.microsoft.com/office/drawing/2014/main" id="{53905064-CC20-4CB7-8B4D-745B44682FF7}"/>
              </a:ext>
            </a:extLst>
          </p:cNvPr>
          <p:cNvPicPr>
            <a:picLocks noChangeAspect="1"/>
          </p:cNvPicPr>
          <p:nvPr/>
        </p:nvPicPr>
        <p:blipFill>
          <a:blip r:embed="rId6"/>
          <a:stretch>
            <a:fillRect/>
          </a:stretch>
        </p:blipFill>
        <p:spPr>
          <a:xfrm>
            <a:off x="3373574" y="4967035"/>
            <a:ext cx="857262" cy="861592"/>
          </a:xfrm>
          <a:prstGeom prst="rect">
            <a:avLst/>
          </a:prstGeom>
        </p:spPr>
      </p:pic>
      <p:pic>
        <p:nvPicPr>
          <p:cNvPr id="31" name="Bildobjekt 30">
            <a:extLst>
              <a:ext uri="{FF2B5EF4-FFF2-40B4-BE49-F238E27FC236}">
                <a16:creationId xmlns:a16="http://schemas.microsoft.com/office/drawing/2014/main" id="{54A5373B-D47F-4545-8BCA-47A71368E856}"/>
              </a:ext>
            </a:extLst>
          </p:cNvPr>
          <p:cNvPicPr>
            <a:picLocks noChangeAspect="1"/>
          </p:cNvPicPr>
          <p:nvPr/>
        </p:nvPicPr>
        <p:blipFill>
          <a:blip r:embed="rId7"/>
          <a:stretch>
            <a:fillRect/>
          </a:stretch>
        </p:blipFill>
        <p:spPr>
          <a:xfrm>
            <a:off x="2110947" y="4967034"/>
            <a:ext cx="865966" cy="861592"/>
          </a:xfrm>
          <a:prstGeom prst="rect">
            <a:avLst/>
          </a:prstGeom>
        </p:spPr>
      </p:pic>
      <p:pic>
        <p:nvPicPr>
          <p:cNvPr id="33" name="Bildobjekt 32">
            <a:extLst>
              <a:ext uri="{FF2B5EF4-FFF2-40B4-BE49-F238E27FC236}">
                <a16:creationId xmlns:a16="http://schemas.microsoft.com/office/drawing/2014/main" id="{EFDAFDAD-06A7-447F-A08C-9771F5804FBD}"/>
              </a:ext>
            </a:extLst>
          </p:cNvPr>
          <p:cNvPicPr>
            <a:picLocks noChangeAspect="1"/>
          </p:cNvPicPr>
          <p:nvPr/>
        </p:nvPicPr>
        <p:blipFill>
          <a:blip r:embed="rId8"/>
          <a:stretch>
            <a:fillRect/>
          </a:stretch>
        </p:blipFill>
        <p:spPr>
          <a:xfrm>
            <a:off x="4552985" y="4970832"/>
            <a:ext cx="876761" cy="867993"/>
          </a:xfrm>
          <a:prstGeom prst="rect">
            <a:avLst/>
          </a:prstGeom>
        </p:spPr>
      </p:pic>
      <p:pic>
        <p:nvPicPr>
          <p:cNvPr id="15" name="Bildobjekt 14">
            <a:extLst>
              <a:ext uri="{FF2B5EF4-FFF2-40B4-BE49-F238E27FC236}">
                <a16:creationId xmlns:a16="http://schemas.microsoft.com/office/drawing/2014/main" id="{F0506444-3302-405F-9F96-DEF9484DDA7A}"/>
              </a:ext>
            </a:extLst>
          </p:cNvPr>
          <p:cNvPicPr>
            <a:picLocks noChangeAspect="1"/>
          </p:cNvPicPr>
          <p:nvPr/>
        </p:nvPicPr>
        <p:blipFill>
          <a:blip r:embed="rId9"/>
          <a:stretch>
            <a:fillRect/>
          </a:stretch>
        </p:blipFill>
        <p:spPr>
          <a:xfrm>
            <a:off x="11190574" y="-3306"/>
            <a:ext cx="1001426" cy="992485"/>
          </a:xfrm>
          <a:prstGeom prst="rect">
            <a:avLst/>
          </a:prstGeom>
        </p:spPr>
      </p:pic>
      <p:pic>
        <p:nvPicPr>
          <p:cNvPr id="17" name="Bildobjekt 16">
            <a:extLst>
              <a:ext uri="{FF2B5EF4-FFF2-40B4-BE49-F238E27FC236}">
                <a16:creationId xmlns:a16="http://schemas.microsoft.com/office/drawing/2014/main" id="{DD9714F9-3E43-4840-A749-240A3F668BF1}"/>
              </a:ext>
            </a:extLst>
          </p:cNvPr>
          <p:cNvPicPr>
            <a:picLocks noChangeAspect="1"/>
          </p:cNvPicPr>
          <p:nvPr/>
        </p:nvPicPr>
        <p:blipFill rotWithShape="1">
          <a:blip r:embed="rId10">
            <a:alphaModFix amt="50000"/>
          </a:blip>
          <a:srcRect l="1686" t="3622" r="31417" b="33065"/>
          <a:stretch/>
        </p:blipFill>
        <p:spPr>
          <a:xfrm>
            <a:off x="9450191" y="4213462"/>
            <a:ext cx="2741809" cy="2644538"/>
          </a:xfrm>
          <a:prstGeom prst="rect">
            <a:avLst/>
          </a:prstGeom>
        </p:spPr>
      </p:pic>
    </p:spTree>
    <p:extLst>
      <p:ext uri="{BB962C8B-B14F-4D97-AF65-F5344CB8AC3E}">
        <p14:creationId xmlns:p14="http://schemas.microsoft.com/office/powerpoint/2010/main" val="36365901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Bildobjekt 4">
            <a:extLst>
              <a:ext uri="{FF2B5EF4-FFF2-40B4-BE49-F238E27FC236}">
                <a16:creationId xmlns:a16="http://schemas.microsoft.com/office/drawing/2014/main" id="{8C0BF603-1261-4F25-B66D-425F6A801383}"/>
              </a:ext>
            </a:extLst>
          </p:cNvPr>
          <p:cNvPicPr>
            <a:picLocks noChangeAspect="1"/>
          </p:cNvPicPr>
          <p:nvPr/>
        </p:nvPicPr>
        <p:blipFill>
          <a:blip r:embed="rId2"/>
          <a:stretch>
            <a:fillRect/>
          </a:stretch>
        </p:blipFill>
        <p:spPr>
          <a:xfrm>
            <a:off x="11190574" y="-3306"/>
            <a:ext cx="1001426" cy="992485"/>
          </a:xfrm>
          <a:prstGeom prst="rect">
            <a:avLst/>
          </a:prstGeom>
        </p:spPr>
      </p:pic>
      <p:pic>
        <p:nvPicPr>
          <p:cNvPr id="6" name="Bildobjekt 5">
            <a:extLst>
              <a:ext uri="{FF2B5EF4-FFF2-40B4-BE49-F238E27FC236}">
                <a16:creationId xmlns:a16="http://schemas.microsoft.com/office/drawing/2014/main" id="{7A132A9C-4B5C-45A5-834F-287B35C8D8CC}"/>
              </a:ext>
            </a:extLst>
          </p:cNvPr>
          <p:cNvPicPr>
            <a:picLocks noChangeAspect="1"/>
          </p:cNvPicPr>
          <p:nvPr/>
        </p:nvPicPr>
        <p:blipFill rotWithShape="1">
          <a:blip r:embed="rId3">
            <a:alphaModFix amt="50000"/>
          </a:blip>
          <a:srcRect l="1686" t="3622" r="31417" b="33065"/>
          <a:stretch/>
        </p:blipFill>
        <p:spPr>
          <a:xfrm>
            <a:off x="9450191" y="4213462"/>
            <a:ext cx="2741809" cy="2644538"/>
          </a:xfrm>
          <a:prstGeom prst="rect">
            <a:avLst/>
          </a:prstGeom>
        </p:spPr>
      </p:pic>
      <p:sp>
        <p:nvSpPr>
          <p:cNvPr id="3" name="Platshållare för innehåll 2">
            <a:extLst>
              <a:ext uri="{FF2B5EF4-FFF2-40B4-BE49-F238E27FC236}">
                <a16:creationId xmlns:a16="http://schemas.microsoft.com/office/drawing/2014/main" id="{E88805D4-4B35-49F4-97A1-49398CE9FC29}"/>
              </a:ext>
            </a:extLst>
          </p:cNvPr>
          <p:cNvSpPr>
            <a:spLocks noGrp="1"/>
          </p:cNvSpPr>
          <p:nvPr>
            <p:ph idx="1"/>
          </p:nvPr>
        </p:nvSpPr>
        <p:spPr>
          <a:xfrm>
            <a:off x="2057400" y="1609723"/>
            <a:ext cx="7848600" cy="2705101"/>
          </a:xfrm>
          <a:solidFill>
            <a:srgbClr val="6E902D"/>
          </a:solidFill>
        </p:spPr>
        <p:txBody>
          <a:bodyPr>
            <a:normAutofit fontScale="92500" lnSpcReduction="10000"/>
          </a:bodyPr>
          <a:lstStyle/>
          <a:p>
            <a:pPr marL="0" indent="0" algn="ctr">
              <a:buNone/>
            </a:pPr>
            <a:br>
              <a:rPr lang="sv-SE" dirty="0">
                <a:latin typeface="Montserrat"/>
              </a:rPr>
            </a:br>
            <a:r>
              <a:rPr lang="sv-SE" dirty="0">
                <a:solidFill>
                  <a:schemeClr val="bg1"/>
                </a:solidFill>
                <a:latin typeface="Montserrat"/>
              </a:rPr>
              <a:t>”</a:t>
            </a:r>
            <a:r>
              <a:rPr lang="sv-SE" b="0" i="1" dirty="0">
                <a:solidFill>
                  <a:schemeClr val="bg1"/>
                </a:solidFill>
                <a:effectLst/>
                <a:latin typeface="Montserrat"/>
              </a:rPr>
              <a:t> ”Vi har bråttom om vi ska lyckas halvera klimatavtrycket. Varför ser vi inte till att implementera EnOff-modellen i alla kommuner direkt? Det är inget att vänta på!”</a:t>
            </a:r>
          </a:p>
          <a:p>
            <a:pPr marL="0" indent="0" algn="ctr">
              <a:buNone/>
            </a:pPr>
            <a:endParaRPr lang="sv-SE" b="0" i="1" dirty="0">
              <a:solidFill>
                <a:schemeClr val="bg1"/>
              </a:solidFill>
              <a:effectLst/>
              <a:latin typeface="Montserrat"/>
            </a:endParaRPr>
          </a:p>
          <a:p>
            <a:pPr marL="0" indent="0" algn="ctr">
              <a:buNone/>
            </a:pPr>
            <a:r>
              <a:rPr lang="sv-SE" sz="2000" dirty="0">
                <a:solidFill>
                  <a:schemeClr val="bg1"/>
                </a:solidFill>
                <a:latin typeface="Montserrat"/>
              </a:rPr>
              <a:t>Ola Månsson, vd Installatörsföretagen</a:t>
            </a:r>
            <a:endParaRPr lang="sv-SE" sz="2000" b="0" dirty="0">
              <a:solidFill>
                <a:schemeClr val="bg1"/>
              </a:solidFill>
              <a:effectLst/>
              <a:latin typeface="Montserrat"/>
            </a:endParaRPr>
          </a:p>
          <a:p>
            <a:pPr marL="0" indent="0" algn="ctr">
              <a:buNone/>
            </a:pPr>
            <a:endParaRPr lang="sv-SE" i="1" dirty="0">
              <a:latin typeface="Montserrat"/>
            </a:endParaRPr>
          </a:p>
          <a:p>
            <a:pPr marL="0" indent="0">
              <a:buNone/>
            </a:pPr>
            <a:endParaRPr lang="sv-SE" dirty="0"/>
          </a:p>
        </p:txBody>
      </p:sp>
    </p:spTree>
    <p:extLst>
      <p:ext uri="{BB962C8B-B14F-4D97-AF65-F5344CB8AC3E}">
        <p14:creationId xmlns:p14="http://schemas.microsoft.com/office/powerpoint/2010/main" val="2341602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derrubrik 2">
            <a:extLst>
              <a:ext uri="{FF2B5EF4-FFF2-40B4-BE49-F238E27FC236}">
                <a16:creationId xmlns:a16="http://schemas.microsoft.com/office/drawing/2014/main" id="{2E544096-4667-4A18-A30C-C3486BBD6F65}"/>
              </a:ext>
            </a:extLst>
          </p:cNvPr>
          <p:cNvSpPr>
            <a:spLocks noGrp="1"/>
          </p:cNvSpPr>
          <p:nvPr>
            <p:ph type="subTitle" idx="1"/>
          </p:nvPr>
        </p:nvSpPr>
        <p:spPr>
          <a:xfrm>
            <a:off x="1512868" y="666750"/>
            <a:ext cx="5410013" cy="542925"/>
          </a:xfrm>
        </p:spPr>
        <p:txBody>
          <a:bodyPr>
            <a:normAutofit/>
          </a:bodyPr>
          <a:lstStyle/>
          <a:p>
            <a:pPr algn="l"/>
            <a:r>
              <a:rPr lang="sv-SE" dirty="0">
                <a:latin typeface="Corbel" panose="020B0503020204020204" pitchFamily="34" charset="0"/>
                <a:cs typeface="Arial" panose="020B0604020202020204" pitchFamily="34" charset="0"/>
              </a:rPr>
              <a:t>För mer information, vänligen kontakta: </a:t>
            </a:r>
          </a:p>
        </p:txBody>
      </p:sp>
      <p:pic>
        <p:nvPicPr>
          <p:cNvPr id="5" name="Bildobjekt 4">
            <a:extLst>
              <a:ext uri="{FF2B5EF4-FFF2-40B4-BE49-F238E27FC236}">
                <a16:creationId xmlns:a16="http://schemas.microsoft.com/office/drawing/2014/main" id="{C5FFDABC-2641-4169-8157-384D1CE03DEA}"/>
              </a:ext>
            </a:extLst>
          </p:cNvPr>
          <p:cNvPicPr>
            <a:picLocks noChangeAspect="1"/>
          </p:cNvPicPr>
          <p:nvPr/>
        </p:nvPicPr>
        <p:blipFill>
          <a:blip r:embed="rId2"/>
          <a:stretch>
            <a:fillRect/>
          </a:stretch>
        </p:blipFill>
        <p:spPr>
          <a:xfrm>
            <a:off x="-1" y="6082699"/>
            <a:ext cx="2568539" cy="775302"/>
          </a:xfrm>
          <a:prstGeom prst="rect">
            <a:avLst/>
          </a:prstGeom>
        </p:spPr>
      </p:pic>
      <p:pic>
        <p:nvPicPr>
          <p:cNvPr id="8" name="Bildobjekt 7">
            <a:extLst>
              <a:ext uri="{FF2B5EF4-FFF2-40B4-BE49-F238E27FC236}">
                <a16:creationId xmlns:a16="http://schemas.microsoft.com/office/drawing/2014/main" id="{A3AE50F9-5AA5-4EA2-900A-31216AC71BAB}"/>
              </a:ext>
            </a:extLst>
          </p:cNvPr>
          <p:cNvPicPr>
            <a:picLocks noChangeAspect="1"/>
          </p:cNvPicPr>
          <p:nvPr/>
        </p:nvPicPr>
        <p:blipFill rotWithShape="1">
          <a:blip r:embed="rId3"/>
          <a:srcRect l="6459" t="9906" r="7708" b="4300"/>
          <a:stretch/>
        </p:blipFill>
        <p:spPr>
          <a:xfrm>
            <a:off x="2255723" y="1316639"/>
            <a:ext cx="3924301" cy="3522061"/>
          </a:xfrm>
          <a:prstGeom prst="rect">
            <a:avLst/>
          </a:prstGeom>
        </p:spPr>
      </p:pic>
      <p:sp>
        <p:nvSpPr>
          <p:cNvPr id="9" name="Underrubrik 2">
            <a:extLst>
              <a:ext uri="{FF2B5EF4-FFF2-40B4-BE49-F238E27FC236}">
                <a16:creationId xmlns:a16="http://schemas.microsoft.com/office/drawing/2014/main" id="{D30AC953-A6A5-4EF0-B817-B60C7E0AA1CC}"/>
              </a:ext>
            </a:extLst>
          </p:cNvPr>
          <p:cNvSpPr txBox="1">
            <a:spLocks/>
          </p:cNvSpPr>
          <p:nvPr/>
        </p:nvSpPr>
        <p:spPr>
          <a:xfrm>
            <a:off x="2409824" y="5034347"/>
            <a:ext cx="5410013" cy="542925"/>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sv-SE" dirty="0">
                <a:latin typeface="Corbel" panose="020B0503020204020204" pitchFamily="34" charset="0"/>
                <a:cs typeface="Arial" panose="020B0604020202020204" pitchFamily="34" charset="0"/>
              </a:rPr>
              <a:t>Läs mer på </a:t>
            </a:r>
            <a:r>
              <a:rPr lang="sv-SE" dirty="0">
                <a:latin typeface="Corbel" panose="020B0503020204020204" pitchFamily="34" charset="0"/>
                <a:cs typeface="Arial" panose="020B0604020202020204" pitchFamily="34" charset="0"/>
                <a:hlinkClick r:id="rId4"/>
              </a:rPr>
              <a:t>www.eef.se/enoff</a:t>
            </a:r>
            <a:r>
              <a:rPr lang="sv-SE" dirty="0">
                <a:latin typeface="Corbel" panose="020B0503020204020204" pitchFamily="34" charset="0"/>
                <a:cs typeface="Arial" panose="020B0604020202020204" pitchFamily="34" charset="0"/>
              </a:rPr>
              <a:t> </a:t>
            </a:r>
          </a:p>
        </p:txBody>
      </p:sp>
      <p:pic>
        <p:nvPicPr>
          <p:cNvPr id="10" name="Bildobjekt 9">
            <a:extLst>
              <a:ext uri="{FF2B5EF4-FFF2-40B4-BE49-F238E27FC236}">
                <a16:creationId xmlns:a16="http://schemas.microsoft.com/office/drawing/2014/main" id="{289BA957-173B-4D71-B0BA-E5DADAFA4DE8}"/>
              </a:ext>
            </a:extLst>
          </p:cNvPr>
          <p:cNvPicPr>
            <a:picLocks noChangeAspect="1"/>
          </p:cNvPicPr>
          <p:nvPr/>
        </p:nvPicPr>
        <p:blipFill>
          <a:blip r:embed="rId5"/>
          <a:stretch>
            <a:fillRect/>
          </a:stretch>
        </p:blipFill>
        <p:spPr>
          <a:xfrm>
            <a:off x="-1" y="1"/>
            <a:ext cx="876185" cy="868362"/>
          </a:xfrm>
          <a:prstGeom prst="rect">
            <a:avLst/>
          </a:prstGeom>
        </p:spPr>
      </p:pic>
      <p:pic>
        <p:nvPicPr>
          <p:cNvPr id="11" name="Bildobjekt 10">
            <a:extLst>
              <a:ext uri="{FF2B5EF4-FFF2-40B4-BE49-F238E27FC236}">
                <a16:creationId xmlns:a16="http://schemas.microsoft.com/office/drawing/2014/main" id="{2B84238E-A32A-4190-93C6-01F5BFFAAA4E}"/>
              </a:ext>
            </a:extLst>
          </p:cNvPr>
          <p:cNvPicPr>
            <a:picLocks noChangeAspect="1"/>
          </p:cNvPicPr>
          <p:nvPr/>
        </p:nvPicPr>
        <p:blipFill rotWithShape="1">
          <a:blip r:embed="rId6">
            <a:alphaModFix amt="50000"/>
          </a:blip>
          <a:srcRect l="1686" t="9512" r="30972" b="6778"/>
          <a:stretch/>
        </p:blipFill>
        <p:spPr>
          <a:xfrm>
            <a:off x="6778584" y="0"/>
            <a:ext cx="5413416" cy="6858000"/>
          </a:xfrm>
          <a:prstGeom prst="rect">
            <a:avLst/>
          </a:prstGeom>
        </p:spPr>
      </p:pic>
    </p:spTree>
    <p:extLst>
      <p:ext uri="{BB962C8B-B14F-4D97-AF65-F5344CB8AC3E}">
        <p14:creationId xmlns:p14="http://schemas.microsoft.com/office/powerpoint/2010/main" val="25878234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derrubrik 2">
            <a:extLst>
              <a:ext uri="{FF2B5EF4-FFF2-40B4-BE49-F238E27FC236}">
                <a16:creationId xmlns:a16="http://schemas.microsoft.com/office/drawing/2014/main" id="{2E544096-4667-4A18-A30C-C3486BBD6F65}"/>
              </a:ext>
            </a:extLst>
          </p:cNvPr>
          <p:cNvSpPr>
            <a:spLocks noGrp="1"/>
          </p:cNvSpPr>
          <p:nvPr>
            <p:ph type="subTitle" idx="1"/>
          </p:nvPr>
        </p:nvSpPr>
        <p:spPr>
          <a:xfrm>
            <a:off x="1000823" y="1337709"/>
            <a:ext cx="4972594" cy="4248082"/>
          </a:xfrm>
        </p:spPr>
        <p:txBody>
          <a:bodyPr>
            <a:normAutofit fontScale="70000" lnSpcReduction="20000"/>
          </a:bodyPr>
          <a:lstStyle/>
          <a:p>
            <a:pPr algn="l"/>
            <a:r>
              <a:rPr lang="sv-SE" sz="3900" b="1" dirty="0">
                <a:solidFill>
                  <a:srgbClr val="C93539"/>
                </a:solidFill>
                <a:latin typeface="+mj-lt"/>
                <a:cs typeface="Arial" panose="020B0604020202020204" pitchFamily="34" charset="0"/>
              </a:rPr>
              <a:t>Innehåll</a:t>
            </a:r>
          </a:p>
          <a:p>
            <a:pPr marL="457200" indent="-457200" algn="l">
              <a:buFont typeface="+mj-lt"/>
              <a:buAutoNum type="arabicPeriod"/>
            </a:pPr>
            <a:r>
              <a:rPr lang="sv-SE" dirty="0">
                <a:latin typeface="+mj-lt"/>
                <a:cs typeface="Arial" panose="020B0604020202020204" pitchFamily="34" charset="0"/>
              </a:rPr>
              <a:t>Om EnOff</a:t>
            </a:r>
          </a:p>
          <a:p>
            <a:pPr marL="457200" indent="-457200" algn="l">
              <a:buFont typeface="+mj-lt"/>
              <a:buAutoNum type="arabicPeriod"/>
            </a:pPr>
            <a:r>
              <a:rPr lang="sv-SE" dirty="0">
                <a:latin typeface="+mj-lt"/>
                <a:cs typeface="Arial" panose="020B0604020202020204" pitchFamily="34" charset="0"/>
              </a:rPr>
              <a:t>Varför en ny modell för upphandling?</a:t>
            </a:r>
          </a:p>
          <a:p>
            <a:pPr marL="457200" indent="-457200" algn="l">
              <a:buFont typeface="+mj-lt"/>
              <a:buAutoNum type="arabicPeriod"/>
            </a:pPr>
            <a:r>
              <a:rPr lang="sv-SE" dirty="0">
                <a:latin typeface="+mj-lt"/>
                <a:cs typeface="Arial" panose="020B0604020202020204" pitchFamily="34" charset="0"/>
              </a:rPr>
              <a:t>Så fungerar EnOff</a:t>
            </a:r>
          </a:p>
          <a:p>
            <a:pPr marL="457200" indent="-457200" algn="l">
              <a:buFont typeface="+mj-lt"/>
              <a:buAutoNum type="arabicPeriod"/>
            </a:pPr>
            <a:r>
              <a:rPr lang="sv-SE" dirty="0">
                <a:latin typeface="+mj-lt"/>
                <a:cs typeface="Arial" panose="020B0604020202020204" pitchFamily="34" charset="0"/>
              </a:rPr>
              <a:t>Stegvist genomförande</a:t>
            </a:r>
          </a:p>
          <a:p>
            <a:pPr marL="457200" indent="-457200" algn="l">
              <a:buFont typeface="+mj-lt"/>
              <a:buAutoNum type="arabicPeriod"/>
            </a:pPr>
            <a:r>
              <a:rPr lang="sv-SE" dirty="0">
                <a:latin typeface="+mj-lt"/>
                <a:cs typeface="Arial" panose="020B0604020202020204" pitchFamily="34" charset="0"/>
              </a:rPr>
              <a:t>Tre fördelar </a:t>
            </a:r>
          </a:p>
          <a:p>
            <a:pPr marL="714375" lvl="1" indent="-257175" algn="l">
              <a:buClr>
                <a:srgbClr val="CA363A"/>
              </a:buClr>
              <a:buFont typeface="Arial" panose="020B0604020202020204" pitchFamily="34" charset="0"/>
              <a:buChar char="•"/>
            </a:pPr>
            <a:r>
              <a:rPr lang="sv-SE" dirty="0">
                <a:latin typeface="+mj-lt"/>
                <a:cs typeface="Arial" panose="020B0604020202020204" pitchFamily="34" charset="0"/>
              </a:rPr>
              <a:t>för beställaren</a:t>
            </a:r>
          </a:p>
          <a:p>
            <a:pPr marL="714375" lvl="1" indent="-257175" algn="l">
              <a:buClr>
                <a:srgbClr val="B5BE88"/>
              </a:buClr>
              <a:buFont typeface="Arial" panose="020B0604020202020204" pitchFamily="34" charset="0"/>
              <a:buChar char="•"/>
            </a:pPr>
            <a:r>
              <a:rPr lang="sv-SE" dirty="0">
                <a:latin typeface="+mj-lt"/>
                <a:cs typeface="Arial" panose="020B0604020202020204" pitchFamily="34" charset="0"/>
              </a:rPr>
              <a:t>för leverantören</a:t>
            </a:r>
          </a:p>
          <a:p>
            <a:pPr marL="714375" lvl="1" indent="-257175" algn="l">
              <a:buClr>
                <a:srgbClr val="8095B2"/>
              </a:buClr>
              <a:buFont typeface="Arial" panose="020B0604020202020204" pitchFamily="34" charset="0"/>
              <a:buChar char="•"/>
            </a:pPr>
            <a:r>
              <a:rPr lang="sv-SE" dirty="0">
                <a:latin typeface="+mj-lt"/>
                <a:cs typeface="Arial" panose="020B0604020202020204" pitchFamily="34" charset="0"/>
              </a:rPr>
              <a:t>för beslutsfattaren</a:t>
            </a:r>
          </a:p>
          <a:p>
            <a:pPr marL="457200" indent="-457200" algn="l">
              <a:buFont typeface="+mj-lt"/>
              <a:buAutoNum type="arabicPeriod"/>
            </a:pPr>
            <a:r>
              <a:rPr lang="sv-SE" dirty="0">
                <a:latin typeface="+mj-lt"/>
                <a:cs typeface="Arial" panose="020B0604020202020204" pitchFamily="34" charset="0"/>
              </a:rPr>
              <a:t>Helhetsgrepp på effektivisering</a:t>
            </a:r>
          </a:p>
          <a:p>
            <a:pPr marL="457200" indent="-457200" algn="l">
              <a:buFont typeface="+mj-lt"/>
              <a:buAutoNum type="arabicPeriod"/>
            </a:pPr>
            <a:r>
              <a:rPr lang="sv-SE" dirty="0">
                <a:latin typeface="+mj-lt"/>
                <a:cs typeface="Arial" panose="020B0604020202020204" pitchFamily="34" charset="0"/>
              </a:rPr>
              <a:t>Kom i mål med EnOff!</a:t>
            </a:r>
          </a:p>
          <a:p>
            <a:pPr marL="457200" indent="-457200" algn="l">
              <a:buFont typeface="+mj-lt"/>
              <a:buAutoNum type="arabicPeriod"/>
            </a:pPr>
            <a:r>
              <a:rPr lang="sv-SE" dirty="0">
                <a:latin typeface="+mj-lt"/>
                <a:cs typeface="Arial" panose="020B0604020202020204" pitchFamily="34" charset="0"/>
              </a:rPr>
              <a:t>Exempel: Enköpings kommun</a:t>
            </a:r>
          </a:p>
          <a:p>
            <a:pPr marL="457200" indent="-457200" algn="l">
              <a:buFont typeface="+mj-lt"/>
              <a:buAutoNum type="arabicPeriod"/>
            </a:pPr>
            <a:r>
              <a:rPr lang="sv-SE" dirty="0">
                <a:latin typeface="+mj-lt"/>
                <a:cs typeface="Arial" panose="020B0604020202020204" pitchFamily="34" charset="0"/>
              </a:rPr>
              <a:t>Mervärden – mer än kWh och kr!</a:t>
            </a:r>
          </a:p>
          <a:p>
            <a:pPr marL="457200" indent="-457200" algn="l">
              <a:buFont typeface="+mj-lt"/>
              <a:buAutoNum type="arabicPeriod"/>
            </a:pPr>
            <a:r>
              <a:rPr lang="sv-SE" dirty="0">
                <a:latin typeface="+mj-lt"/>
                <a:cs typeface="Arial" panose="020B0604020202020204" pitchFamily="34" charset="0"/>
              </a:rPr>
              <a:t>Bidrag till de globala hållbarhetsmålen</a:t>
            </a:r>
          </a:p>
        </p:txBody>
      </p:sp>
      <p:pic>
        <p:nvPicPr>
          <p:cNvPr id="5" name="Bildobjekt 4">
            <a:extLst>
              <a:ext uri="{FF2B5EF4-FFF2-40B4-BE49-F238E27FC236}">
                <a16:creationId xmlns:a16="http://schemas.microsoft.com/office/drawing/2014/main" id="{98A0F5E4-FBD2-45DF-98F7-034E3951BBD5}"/>
              </a:ext>
            </a:extLst>
          </p:cNvPr>
          <p:cNvPicPr>
            <a:picLocks noChangeAspect="1"/>
          </p:cNvPicPr>
          <p:nvPr/>
        </p:nvPicPr>
        <p:blipFill>
          <a:blip r:embed="rId2"/>
          <a:stretch>
            <a:fillRect/>
          </a:stretch>
        </p:blipFill>
        <p:spPr>
          <a:xfrm>
            <a:off x="-1" y="1"/>
            <a:ext cx="876185" cy="868362"/>
          </a:xfrm>
          <a:prstGeom prst="rect">
            <a:avLst/>
          </a:prstGeom>
        </p:spPr>
      </p:pic>
      <p:pic>
        <p:nvPicPr>
          <p:cNvPr id="7" name="Bildobjekt 6">
            <a:extLst>
              <a:ext uri="{FF2B5EF4-FFF2-40B4-BE49-F238E27FC236}">
                <a16:creationId xmlns:a16="http://schemas.microsoft.com/office/drawing/2014/main" id="{A86645B1-2104-43AE-831C-167BAE6B7CDA}"/>
              </a:ext>
            </a:extLst>
          </p:cNvPr>
          <p:cNvPicPr>
            <a:picLocks noChangeAspect="1"/>
          </p:cNvPicPr>
          <p:nvPr/>
        </p:nvPicPr>
        <p:blipFill rotWithShape="1">
          <a:blip r:embed="rId3">
            <a:alphaModFix amt="50000"/>
          </a:blip>
          <a:srcRect l="1686" t="9512" r="30972" b="6778"/>
          <a:stretch/>
        </p:blipFill>
        <p:spPr>
          <a:xfrm>
            <a:off x="6778584" y="0"/>
            <a:ext cx="5413416" cy="6858000"/>
          </a:xfrm>
          <a:prstGeom prst="rect">
            <a:avLst/>
          </a:prstGeom>
        </p:spPr>
      </p:pic>
    </p:spTree>
    <p:extLst>
      <p:ext uri="{BB962C8B-B14F-4D97-AF65-F5344CB8AC3E}">
        <p14:creationId xmlns:p14="http://schemas.microsoft.com/office/powerpoint/2010/main" val="29892907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39BE599-E5B1-4EA5-ACF9-9F8DF7114850}"/>
              </a:ext>
            </a:extLst>
          </p:cNvPr>
          <p:cNvSpPr>
            <a:spLocks noGrp="1"/>
          </p:cNvSpPr>
          <p:nvPr>
            <p:ph type="title"/>
          </p:nvPr>
        </p:nvSpPr>
        <p:spPr/>
        <p:txBody>
          <a:bodyPr/>
          <a:lstStyle/>
          <a:p>
            <a:r>
              <a:rPr lang="sv-SE" b="1" dirty="0"/>
              <a:t>Om EnOff  </a:t>
            </a:r>
          </a:p>
        </p:txBody>
      </p:sp>
      <p:sp>
        <p:nvSpPr>
          <p:cNvPr id="3" name="Platshållare för innehåll 2">
            <a:extLst>
              <a:ext uri="{FF2B5EF4-FFF2-40B4-BE49-F238E27FC236}">
                <a16:creationId xmlns:a16="http://schemas.microsoft.com/office/drawing/2014/main" id="{AB58E205-1A03-466D-9876-EEA43687B1CB}"/>
              </a:ext>
            </a:extLst>
          </p:cNvPr>
          <p:cNvSpPr>
            <a:spLocks noGrp="1"/>
          </p:cNvSpPr>
          <p:nvPr>
            <p:ph idx="1"/>
          </p:nvPr>
        </p:nvSpPr>
        <p:spPr>
          <a:xfrm>
            <a:off x="838200" y="1555659"/>
            <a:ext cx="8629973" cy="4351338"/>
          </a:xfrm>
        </p:spPr>
        <p:txBody>
          <a:bodyPr>
            <a:noAutofit/>
          </a:bodyPr>
          <a:lstStyle/>
          <a:p>
            <a:pPr marL="0" indent="0">
              <a:lnSpc>
                <a:spcPct val="120000"/>
              </a:lnSpc>
              <a:spcBef>
                <a:spcPts val="1200"/>
              </a:spcBef>
              <a:spcAft>
                <a:spcPts val="1200"/>
              </a:spcAft>
              <a:buClr>
                <a:schemeClr val="tx1"/>
              </a:buClr>
              <a:buSzPct val="100000"/>
              <a:buNone/>
            </a:pPr>
            <a:r>
              <a:rPr lang="sv-SE" sz="1600" dirty="0">
                <a:latin typeface="Calibri "/>
              </a:rPr>
              <a:t>EnOff-modellen (Energieffektivisering i offentlig sektor) syftar till att förenkla upphandling av energieffektivisering i offentliga fastigheter och öka renoveringstakten. Modellen kombinerar ett helhetsgrepp på energieffektivisering och långsiktig lönsamhet med en flexibel upphandlingsmodell som bygger på samverkan och ett stegvist genomförande.</a:t>
            </a:r>
          </a:p>
          <a:p>
            <a:pPr marL="0" indent="0">
              <a:lnSpc>
                <a:spcPct val="120000"/>
              </a:lnSpc>
              <a:spcBef>
                <a:spcPts val="1200"/>
              </a:spcBef>
              <a:spcAft>
                <a:spcPts val="1200"/>
              </a:spcAft>
              <a:buClr>
                <a:schemeClr val="tx1"/>
              </a:buClr>
              <a:buSzPct val="100000"/>
              <a:buNone/>
            </a:pPr>
            <a:r>
              <a:rPr lang="sv-SE" sz="1600" dirty="0">
                <a:latin typeface="Calibri "/>
              </a:rPr>
              <a:t>Upphandlingsmodellen EnOff har utarbetats av Energieffektiviseringsföretagen (EEF) i samarbete med Upphandlingsmyndigheten, Sveriges Kommuner och Regioner (SKR) samt Installatörsföretagen.</a:t>
            </a:r>
          </a:p>
          <a:p>
            <a:pPr marL="0" indent="0">
              <a:lnSpc>
                <a:spcPct val="120000"/>
              </a:lnSpc>
              <a:spcBef>
                <a:spcPts val="1200"/>
              </a:spcBef>
              <a:spcAft>
                <a:spcPts val="1200"/>
              </a:spcAft>
              <a:buClr>
                <a:schemeClr val="tx1"/>
              </a:buClr>
              <a:buSzPct val="100000"/>
              <a:buNone/>
            </a:pPr>
            <a:r>
              <a:rPr lang="sv-SE" sz="1600" dirty="0">
                <a:latin typeface="Calibri "/>
              </a:rPr>
              <a:t>EnOff -modellen har tagits fram inom ramen för projektet </a:t>
            </a:r>
            <a:r>
              <a:rPr lang="sv-SE" sz="1600" b="1" dirty="0">
                <a:latin typeface="Calibri "/>
                <a:hlinkClick r:id="rId3"/>
              </a:rPr>
              <a:t>En</a:t>
            </a:r>
            <a:r>
              <a:rPr lang="sv-SE" sz="1600" dirty="0">
                <a:latin typeface="Calibri "/>
                <a:hlinkClick r:id="rId3"/>
              </a:rPr>
              <a:t>ergieffektivisering i </a:t>
            </a:r>
            <a:r>
              <a:rPr lang="sv-SE" sz="1600" b="1" dirty="0">
                <a:latin typeface="Calibri "/>
                <a:hlinkClick r:id="rId3"/>
              </a:rPr>
              <a:t>off</a:t>
            </a:r>
            <a:r>
              <a:rPr lang="sv-SE" sz="1600" dirty="0">
                <a:latin typeface="Calibri "/>
                <a:hlinkClick r:id="rId3"/>
              </a:rPr>
              <a:t>entlig sektor </a:t>
            </a:r>
            <a:r>
              <a:rPr lang="sv-SE" sz="1600" dirty="0">
                <a:latin typeface="Calibri "/>
              </a:rPr>
              <a:t>som bland annat finansierats av EU och Tillväxtverket. </a:t>
            </a:r>
          </a:p>
          <a:p>
            <a:pPr marL="0" indent="0">
              <a:lnSpc>
                <a:spcPct val="120000"/>
              </a:lnSpc>
              <a:spcBef>
                <a:spcPts val="1200"/>
              </a:spcBef>
              <a:spcAft>
                <a:spcPts val="1200"/>
              </a:spcAft>
              <a:buClr>
                <a:schemeClr val="tx1"/>
              </a:buClr>
              <a:buSzPct val="100000"/>
              <a:buNone/>
            </a:pPr>
            <a:r>
              <a:rPr lang="sv-SE" sz="1600" dirty="0">
                <a:latin typeface="Montserrat"/>
              </a:rPr>
              <a:t> </a:t>
            </a:r>
          </a:p>
        </p:txBody>
      </p:sp>
      <p:sp>
        <p:nvSpPr>
          <p:cNvPr id="6" name="Rektangel 5">
            <a:extLst>
              <a:ext uri="{FF2B5EF4-FFF2-40B4-BE49-F238E27FC236}">
                <a16:creationId xmlns:a16="http://schemas.microsoft.com/office/drawing/2014/main" id="{967EFF5F-978E-4C8E-9334-0C07F392A525}"/>
              </a:ext>
            </a:extLst>
          </p:cNvPr>
          <p:cNvSpPr/>
          <p:nvPr/>
        </p:nvSpPr>
        <p:spPr>
          <a:xfrm flipV="1">
            <a:off x="838201" y="1298755"/>
            <a:ext cx="8540930" cy="55361"/>
          </a:xfrm>
          <a:prstGeom prst="rect">
            <a:avLst/>
          </a:prstGeom>
          <a:solidFill>
            <a:srgbClr val="CA363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12" name="Bildobjekt 11">
            <a:extLst>
              <a:ext uri="{FF2B5EF4-FFF2-40B4-BE49-F238E27FC236}">
                <a16:creationId xmlns:a16="http://schemas.microsoft.com/office/drawing/2014/main" id="{5728FB23-F44E-4F1C-B06C-2C11702F7BB4}"/>
              </a:ext>
            </a:extLst>
          </p:cNvPr>
          <p:cNvPicPr>
            <a:picLocks noChangeAspect="1"/>
          </p:cNvPicPr>
          <p:nvPr/>
        </p:nvPicPr>
        <p:blipFill rotWithShape="1">
          <a:blip r:embed="rId4"/>
          <a:srcRect r="2975" b="844"/>
          <a:stretch/>
        </p:blipFill>
        <p:spPr>
          <a:xfrm>
            <a:off x="3607913" y="5155221"/>
            <a:ext cx="1134208" cy="808015"/>
          </a:xfrm>
          <a:prstGeom prst="rect">
            <a:avLst/>
          </a:prstGeom>
        </p:spPr>
      </p:pic>
      <p:pic>
        <p:nvPicPr>
          <p:cNvPr id="15" name="Bildobjekt 14">
            <a:extLst>
              <a:ext uri="{FF2B5EF4-FFF2-40B4-BE49-F238E27FC236}">
                <a16:creationId xmlns:a16="http://schemas.microsoft.com/office/drawing/2014/main" id="{948DA7C4-09FB-4E8D-A6D8-73E0E61DEBC9}"/>
              </a:ext>
            </a:extLst>
          </p:cNvPr>
          <p:cNvPicPr>
            <a:picLocks noChangeAspect="1"/>
          </p:cNvPicPr>
          <p:nvPr/>
        </p:nvPicPr>
        <p:blipFill>
          <a:blip r:embed="rId5"/>
          <a:stretch>
            <a:fillRect/>
          </a:stretch>
        </p:blipFill>
        <p:spPr>
          <a:xfrm>
            <a:off x="838200" y="5291935"/>
            <a:ext cx="2410307" cy="727540"/>
          </a:xfrm>
          <a:prstGeom prst="rect">
            <a:avLst/>
          </a:prstGeom>
        </p:spPr>
      </p:pic>
      <p:pic>
        <p:nvPicPr>
          <p:cNvPr id="16" name="Bildobjekt 15">
            <a:extLst>
              <a:ext uri="{FF2B5EF4-FFF2-40B4-BE49-F238E27FC236}">
                <a16:creationId xmlns:a16="http://schemas.microsoft.com/office/drawing/2014/main" id="{DC94096B-3292-4381-93E8-4DF5591DC195}"/>
              </a:ext>
            </a:extLst>
          </p:cNvPr>
          <p:cNvPicPr>
            <a:picLocks noChangeAspect="1"/>
          </p:cNvPicPr>
          <p:nvPr/>
        </p:nvPicPr>
        <p:blipFill>
          <a:blip r:embed="rId6"/>
          <a:stretch>
            <a:fillRect/>
          </a:stretch>
        </p:blipFill>
        <p:spPr>
          <a:xfrm>
            <a:off x="5580127" y="5116055"/>
            <a:ext cx="1001426" cy="992485"/>
          </a:xfrm>
          <a:prstGeom prst="rect">
            <a:avLst/>
          </a:prstGeom>
        </p:spPr>
      </p:pic>
      <p:pic>
        <p:nvPicPr>
          <p:cNvPr id="9" name="Bildobjekt 8">
            <a:extLst>
              <a:ext uri="{FF2B5EF4-FFF2-40B4-BE49-F238E27FC236}">
                <a16:creationId xmlns:a16="http://schemas.microsoft.com/office/drawing/2014/main" id="{9CD57C3E-2A25-4235-9FBB-5088A7C75A8E}"/>
              </a:ext>
            </a:extLst>
          </p:cNvPr>
          <p:cNvPicPr>
            <a:picLocks noChangeAspect="1"/>
          </p:cNvPicPr>
          <p:nvPr/>
        </p:nvPicPr>
        <p:blipFill rotWithShape="1">
          <a:blip r:embed="rId7">
            <a:alphaModFix amt="50000"/>
          </a:blip>
          <a:srcRect l="1686" t="3622" r="31417" b="33065"/>
          <a:stretch/>
        </p:blipFill>
        <p:spPr>
          <a:xfrm>
            <a:off x="9450191" y="4213462"/>
            <a:ext cx="2741809" cy="2644538"/>
          </a:xfrm>
          <a:prstGeom prst="rect">
            <a:avLst/>
          </a:prstGeom>
        </p:spPr>
      </p:pic>
    </p:spTree>
    <p:extLst>
      <p:ext uri="{BB962C8B-B14F-4D97-AF65-F5344CB8AC3E}">
        <p14:creationId xmlns:p14="http://schemas.microsoft.com/office/powerpoint/2010/main" val="2529421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39BE599-E5B1-4EA5-ACF9-9F8DF7114850}"/>
              </a:ext>
            </a:extLst>
          </p:cNvPr>
          <p:cNvSpPr>
            <a:spLocks noGrp="1"/>
          </p:cNvSpPr>
          <p:nvPr>
            <p:ph type="title"/>
          </p:nvPr>
        </p:nvSpPr>
        <p:spPr>
          <a:xfrm>
            <a:off x="838200" y="338998"/>
            <a:ext cx="10515600" cy="1325563"/>
          </a:xfrm>
        </p:spPr>
        <p:txBody>
          <a:bodyPr/>
          <a:lstStyle/>
          <a:p>
            <a:r>
              <a:rPr lang="sv-SE" b="1" dirty="0"/>
              <a:t>Varför en ny modell för upphandling? </a:t>
            </a:r>
          </a:p>
        </p:txBody>
      </p:sp>
      <p:sp>
        <p:nvSpPr>
          <p:cNvPr id="3" name="Platshållare för innehåll 2">
            <a:extLst>
              <a:ext uri="{FF2B5EF4-FFF2-40B4-BE49-F238E27FC236}">
                <a16:creationId xmlns:a16="http://schemas.microsoft.com/office/drawing/2014/main" id="{AB58E205-1A03-466D-9876-EEA43687B1CB}"/>
              </a:ext>
            </a:extLst>
          </p:cNvPr>
          <p:cNvSpPr>
            <a:spLocks noGrp="1"/>
          </p:cNvSpPr>
          <p:nvPr>
            <p:ph idx="1"/>
          </p:nvPr>
        </p:nvSpPr>
        <p:spPr>
          <a:xfrm>
            <a:off x="838200" y="1555659"/>
            <a:ext cx="8801100" cy="5045438"/>
          </a:xfrm>
        </p:spPr>
        <p:txBody>
          <a:bodyPr>
            <a:noAutofit/>
          </a:bodyPr>
          <a:lstStyle/>
          <a:p>
            <a:pPr marL="514350" indent="-514350">
              <a:lnSpc>
                <a:spcPct val="110000"/>
              </a:lnSpc>
              <a:spcBef>
                <a:spcPts val="1200"/>
              </a:spcBef>
              <a:spcAft>
                <a:spcPts val="1200"/>
              </a:spcAft>
              <a:buClr>
                <a:srgbClr val="C00000"/>
              </a:buClr>
              <a:buSzPct val="200000"/>
              <a:buFont typeface="+mj-lt"/>
              <a:buAutoNum type="arabicPeriod"/>
            </a:pPr>
            <a:r>
              <a:rPr lang="sv-SE" sz="1600" b="1" dirty="0">
                <a:latin typeface="+mj-lt"/>
              </a:rPr>
              <a:t>Effektivare energianvändning krävs för att klara klimatmålet</a:t>
            </a:r>
            <a:br>
              <a:rPr lang="sv-SE" sz="1600" b="1" dirty="0">
                <a:latin typeface="+mj-lt"/>
              </a:rPr>
            </a:br>
            <a:r>
              <a:rPr lang="sv-SE" sz="1600" dirty="0">
                <a:latin typeface="+mj-lt"/>
              </a:rPr>
              <a:t>Senast år 2045 ska Sverige inte ha några nettoutsläpp av växthusgaser och år 2030 ska vi ha 50 procent effektivare energianvändning jämfört med 2005. Energieffektivare byggnader är helt nödvändigt om vi ska klara målen, och en upphandlingsmodell som sänker trösklarna underlättar arbetet.</a:t>
            </a:r>
          </a:p>
          <a:p>
            <a:pPr marL="514350" indent="-514350">
              <a:lnSpc>
                <a:spcPct val="110000"/>
              </a:lnSpc>
              <a:spcBef>
                <a:spcPts val="1200"/>
              </a:spcBef>
              <a:spcAft>
                <a:spcPts val="1200"/>
              </a:spcAft>
              <a:buClr>
                <a:srgbClr val="0070C0"/>
              </a:buClr>
              <a:buSzPct val="200000"/>
              <a:buFont typeface="+mj-lt"/>
              <a:buAutoNum type="arabicPeriod"/>
            </a:pPr>
            <a:r>
              <a:rPr lang="sv-SE" sz="1600" b="1" dirty="0">
                <a:latin typeface="+mj-lt"/>
              </a:rPr>
              <a:t>Omfattande renoveringsbehov</a:t>
            </a:r>
            <a:br>
              <a:rPr lang="sv-SE" sz="1600" b="1" dirty="0">
                <a:latin typeface="+mj-lt"/>
              </a:rPr>
            </a:br>
            <a:r>
              <a:rPr lang="sv-SE" sz="1600" dirty="0">
                <a:latin typeface="+mj-lt"/>
              </a:rPr>
              <a:t>I</a:t>
            </a:r>
            <a:r>
              <a:rPr lang="sv-SE" sz="1600" b="1" dirty="0">
                <a:latin typeface="+mj-lt"/>
              </a:rPr>
              <a:t> </a:t>
            </a:r>
            <a:r>
              <a:rPr lang="sv-SE" sz="1600" dirty="0">
                <a:latin typeface="+mj-lt"/>
              </a:rPr>
              <a:t>många kommuner och regioner finns en omfattande underhållsskuld och stora behov av renoveringar under kommande år. En upphandling med EnOff-modellen omfattar ett bestånd med flera fastigheter utan att upphandlaren därmed förbundit sig att genomföra renoveringar i alla byggnader. Modellen har fokus på energieffektivisering och kan påskynda renoveringstakten samtidigt som minskade energikostnader leder till långsiktiga besparingar. </a:t>
            </a:r>
          </a:p>
          <a:p>
            <a:pPr marL="514350" indent="-514350">
              <a:lnSpc>
                <a:spcPct val="110000"/>
              </a:lnSpc>
              <a:spcBef>
                <a:spcPts val="1200"/>
              </a:spcBef>
              <a:spcAft>
                <a:spcPts val="1200"/>
              </a:spcAft>
              <a:buClr>
                <a:srgbClr val="61953D"/>
              </a:buClr>
              <a:buSzPct val="200000"/>
              <a:buFont typeface="+mj-lt"/>
              <a:buAutoNum type="arabicPeriod"/>
            </a:pPr>
            <a:r>
              <a:rPr lang="sv-SE" sz="1600" b="1" dirty="0">
                <a:latin typeface="+mj-lt"/>
              </a:rPr>
              <a:t>Enklare och mer flexibel upphandling sänker tröskeln</a:t>
            </a:r>
            <a:br>
              <a:rPr lang="sv-SE" sz="1600" b="1" dirty="0">
                <a:latin typeface="+mj-lt"/>
              </a:rPr>
            </a:br>
            <a:r>
              <a:rPr lang="sv-SE" sz="1600" dirty="0">
                <a:latin typeface="+mj-lt"/>
              </a:rPr>
              <a:t>EnOff-modellen kombinerar ett helhetsgrepp som fokuserar på åtgärdspaket med en flexibel upphandling som baseras på stegvisa optioner. Det underlättar beslutsprocesser, säkerställer hög kvalitet och god samverkan samtidigt som det möjliggör större, fastighetsekonomiskt lönsamma energibesparingar.    </a:t>
            </a:r>
          </a:p>
        </p:txBody>
      </p:sp>
      <p:sp>
        <p:nvSpPr>
          <p:cNvPr id="10" name="Rektangel 9">
            <a:extLst>
              <a:ext uri="{FF2B5EF4-FFF2-40B4-BE49-F238E27FC236}">
                <a16:creationId xmlns:a16="http://schemas.microsoft.com/office/drawing/2014/main" id="{57216DEF-DB26-4FF3-B67A-70787A17D1C7}"/>
              </a:ext>
            </a:extLst>
          </p:cNvPr>
          <p:cNvSpPr/>
          <p:nvPr/>
        </p:nvSpPr>
        <p:spPr>
          <a:xfrm flipV="1">
            <a:off x="838201" y="1298755"/>
            <a:ext cx="8540930" cy="55361"/>
          </a:xfrm>
          <a:prstGeom prst="rect">
            <a:avLst/>
          </a:prstGeom>
          <a:solidFill>
            <a:srgbClr val="CA363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6" name="Bildobjekt 5">
            <a:extLst>
              <a:ext uri="{FF2B5EF4-FFF2-40B4-BE49-F238E27FC236}">
                <a16:creationId xmlns:a16="http://schemas.microsoft.com/office/drawing/2014/main" id="{468D4883-C275-4DE3-B761-BA1E3BE2A454}"/>
              </a:ext>
            </a:extLst>
          </p:cNvPr>
          <p:cNvPicPr>
            <a:picLocks noChangeAspect="1"/>
          </p:cNvPicPr>
          <p:nvPr/>
        </p:nvPicPr>
        <p:blipFill>
          <a:blip r:embed="rId3"/>
          <a:stretch>
            <a:fillRect/>
          </a:stretch>
        </p:blipFill>
        <p:spPr>
          <a:xfrm>
            <a:off x="11190574" y="-3306"/>
            <a:ext cx="1001426" cy="992485"/>
          </a:xfrm>
          <a:prstGeom prst="rect">
            <a:avLst/>
          </a:prstGeom>
        </p:spPr>
      </p:pic>
      <p:pic>
        <p:nvPicPr>
          <p:cNvPr id="7" name="Bildobjekt 6">
            <a:extLst>
              <a:ext uri="{FF2B5EF4-FFF2-40B4-BE49-F238E27FC236}">
                <a16:creationId xmlns:a16="http://schemas.microsoft.com/office/drawing/2014/main" id="{90CDDC42-6B95-42B5-89BC-CD7D8C1ECBE6}"/>
              </a:ext>
            </a:extLst>
          </p:cNvPr>
          <p:cNvPicPr>
            <a:picLocks noChangeAspect="1"/>
          </p:cNvPicPr>
          <p:nvPr/>
        </p:nvPicPr>
        <p:blipFill rotWithShape="1">
          <a:blip r:embed="rId4">
            <a:alphaModFix amt="50000"/>
          </a:blip>
          <a:srcRect l="1686" t="3622" r="31417" b="33065"/>
          <a:stretch/>
        </p:blipFill>
        <p:spPr>
          <a:xfrm>
            <a:off x="9450191" y="4213462"/>
            <a:ext cx="2741809" cy="2644538"/>
          </a:xfrm>
          <a:prstGeom prst="rect">
            <a:avLst/>
          </a:prstGeom>
        </p:spPr>
      </p:pic>
    </p:spTree>
    <p:extLst>
      <p:ext uri="{BB962C8B-B14F-4D97-AF65-F5344CB8AC3E}">
        <p14:creationId xmlns:p14="http://schemas.microsoft.com/office/powerpoint/2010/main" val="36902888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39BE599-E5B1-4EA5-ACF9-9F8DF7114850}"/>
              </a:ext>
            </a:extLst>
          </p:cNvPr>
          <p:cNvSpPr>
            <a:spLocks noGrp="1"/>
          </p:cNvSpPr>
          <p:nvPr>
            <p:ph type="title"/>
          </p:nvPr>
        </p:nvSpPr>
        <p:spPr/>
        <p:txBody>
          <a:bodyPr/>
          <a:lstStyle/>
          <a:p>
            <a:r>
              <a:rPr lang="sv-SE" b="1" dirty="0"/>
              <a:t>Så fungerar EnOff </a:t>
            </a:r>
          </a:p>
        </p:txBody>
      </p:sp>
      <p:sp>
        <p:nvSpPr>
          <p:cNvPr id="3" name="Platshållare för innehåll 2">
            <a:extLst>
              <a:ext uri="{FF2B5EF4-FFF2-40B4-BE49-F238E27FC236}">
                <a16:creationId xmlns:a16="http://schemas.microsoft.com/office/drawing/2014/main" id="{AB58E205-1A03-466D-9876-EEA43687B1CB}"/>
              </a:ext>
            </a:extLst>
          </p:cNvPr>
          <p:cNvSpPr>
            <a:spLocks noGrp="1"/>
          </p:cNvSpPr>
          <p:nvPr>
            <p:ph idx="1"/>
          </p:nvPr>
        </p:nvSpPr>
        <p:spPr>
          <a:xfrm>
            <a:off x="838200" y="1555658"/>
            <a:ext cx="8629973" cy="4589647"/>
          </a:xfrm>
        </p:spPr>
        <p:txBody>
          <a:bodyPr>
            <a:noAutofit/>
          </a:bodyPr>
          <a:lstStyle/>
          <a:p>
            <a:pPr marL="0" indent="0">
              <a:lnSpc>
                <a:spcPct val="120000"/>
              </a:lnSpc>
              <a:spcBef>
                <a:spcPts val="1200"/>
              </a:spcBef>
              <a:spcAft>
                <a:spcPts val="1200"/>
              </a:spcAft>
              <a:buClr>
                <a:schemeClr val="tx1"/>
              </a:buClr>
              <a:buSzPct val="100000"/>
              <a:buNone/>
            </a:pPr>
            <a:r>
              <a:rPr lang="sv-SE" sz="1600" dirty="0">
                <a:latin typeface="+mj-lt"/>
              </a:rPr>
              <a:t>EnOff-modellen baseras på långsiktig samverkan mellan beställare och leverantör, med gemensam målbild, tydliga förutsättningar och stor öppenhet som bygger tillit mellan parterna. Ett stegvist genomförande sätter fokus på kvalitet, kostnadskontroll och goda resultat.  </a:t>
            </a:r>
          </a:p>
          <a:p>
            <a:pPr>
              <a:lnSpc>
                <a:spcPct val="120000"/>
              </a:lnSpc>
              <a:spcBef>
                <a:spcPts val="1200"/>
              </a:spcBef>
              <a:spcAft>
                <a:spcPts val="1200"/>
              </a:spcAft>
              <a:buClr>
                <a:schemeClr val="tx1"/>
              </a:buClr>
              <a:buSzPct val="100000"/>
            </a:pPr>
            <a:r>
              <a:rPr lang="sv-SE" sz="1600" dirty="0">
                <a:latin typeface="+mj-lt"/>
              </a:rPr>
              <a:t>Upphandlingen avser en inledande energikartläggning – med genomförandet av åtgärder och ytterligare energikartläggningar som optioner.</a:t>
            </a:r>
          </a:p>
          <a:p>
            <a:pPr>
              <a:lnSpc>
                <a:spcPct val="120000"/>
              </a:lnSpc>
              <a:spcBef>
                <a:spcPts val="0"/>
              </a:spcBef>
              <a:spcAft>
                <a:spcPts val="1200"/>
              </a:spcAft>
              <a:buClr>
                <a:schemeClr val="tx1"/>
              </a:buClr>
              <a:buSzPct val="100000"/>
            </a:pPr>
            <a:r>
              <a:rPr lang="sv-SE" sz="1600" dirty="0">
                <a:latin typeface="+mj-lt"/>
              </a:rPr>
              <a:t>I ett samverkansavtal slås fast vilka förutsättningar som gäller om en eller flera optioner ska genomföras – vinstprocent, timpris för nyckelpersoner mm. </a:t>
            </a:r>
          </a:p>
          <a:p>
            <a:pPr>
              <a:lnSpc>
                <a:spcPct val="120000"/>
              </a:lnSpc>
              <a:spcBef>
                <a:spcPts val="0"/>
              </a:spcBef>
              <a:spcAft>
                <a:spcPts val="1200"/>
              </a:spcAft>
              <a:buClr>
                <a:schemeClr val="tx1"/>
              </a:buClr>
              <a:buSzPct val="100000"/>
            </a:pPr>
            <a:r>
              <a:rPr lang="sv-SE" sz="1600" dirty="0">
                <a:latin typeface="+mj-lt"/>
              </a:rPr>
              <a:t>Energikartläggningen görs med fokus på långsiktig lönsamhet för hela åtgärdspaket, genom användning av exempelvis Totalmetodiken.</a:t>
            </a:r>
          </a:p>
          <a:p>
            <a:pPr>
              <a:lnSpc>
                <a:spcPct val="120000"/>
              </a:lnSpc>
              <a:spcBef>
                <a:spcPts val="0"/>
              </a:spcBef>
              <a:spcAft>
                <a:spcPts val="1200"/>
              </a:spcAft>
              <a:buClr>
                <a:schemeClr val="tx1"/>
              </a:buClr>
              <a:buSzPct val="100000"/>
            </a:pPr>
            <a:r>
              <a:rPr lang="sv-SE" sz="1600" dirty="0">
                <a:latin typeface="+mj-lt"/>
              </a:rPr>
              <a:t>Beställaren kan avbryta eller pausa samarbetet när som helst.</a:t>
            </a:r>
          </a:p>
          <a:p>
            <a:pPr>
              <a:lnSpc>
                <a:spcPct val="120000"/>
              </a:lnSpc>
              <a:spcBef>
                <a:spcPts val="0"/>
              </a:spcBef>
              <a:spcAft>
                <a:spcPts val="1200"/>
              </a:spcAft>
              <a:buClr>
                <a:schemeClr val="tx1"/>
              </a:buClr>
              <a:buSzPct val="100000"/>
            </a:pPr>
            <a:r>
              <a:rPr lang="sv-SE" sz="1600" dirty="0">
                <a:latin typeface="+mj-lt"/>
              </a:rPr>
              <a:t>Leverantören kan vara ett enskilt företag eller exempelvis ett lokalt konsortium med flera företag –med en kontaktperson gentemot beställaren.</a:t>
            </a:r>
          </a:p>
        </p:txBody>
      </p:sp>
      <p:sp>
        <p:nvSpPr>
          <p:cNvPr id="11" name="Rektangel 10">
            <a:extLst>
              <a:ext uri="{FF2B5EF4-FFF2-40B4-BE49-F238E27FC236}">
                <a16:creationId xmlns:a16="http://schemas.microsoft.com/office/drawing/2014/main" id="{BEF272BE-3399-4742-8465-7D4A21C19241}"/>
              </a:ext>
            </a:extLst>
          </p:cNvPr>
          <p:cNvSpPr/>
          <p:nvPr/>
        </p:nvSpPr>
        <p:spPr>
          <a:xfrm flipV="1">
            <a:off x="838201" y="1298755"/>
            <a:ext cx="8540930" cy="55361"/>
          </a:xfrm>
          <a:prstGeom prst="rect">
            <a:avLst/>
          </a:prstGeom>
          <a:solidFill>
            <a:srgbClr val="CA363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6" name="Bildobjekt 5">
            <a:extLst>
              <a:ext uri="{FF2B5EF4-FFF2-40B4-BE49-F238E27FC236}">
                <a16:creationId xmlns:a16="http://schemas.microsoft.com/office/drawing/2014/main" id="{4F28D5A4-36CF-4C55-9D79-1305D2788BC4}"/>
              </a:ext>
            </a:extLst>
          </p:cNvPr>
          <p:cNvPicPr>
            <a:picLocks noChangeAspect="1"/>
          </p:cNvPicPr>
          <p:nvPr/>
        </p:nvPicPr>
        <p:blipFill>
          <a:blip r:embed="rId3"/>
          <a:stretch>
            <a:fillRect/>
          </a:stretch>
        </p:blipFill>
        <p:spPr>
          <a:xfrm>
            <a:off x="11190574" y="-3306"/>
            <a:ext cx="1001426" cy="992485"/>
          </a:xfrm>
          <a:prstGeom prst="rect">
            <a:avLst/>
          </a:prstGeom>
        </p:spPr>
      </p:pic>
      <p:pic>
        <p:nvPicPr>
          <p:cNvPr id="7" name="Bildobjekt 6">
            <a:extLst>
              <a:ext uri="{FF2B5EF4-FFF2-40B4-BE49-F238E27FC236}">
                <a16:creationId xmlns:a16="http://schemas.microsoft.com/office/drawing/2014/main" id="{0C131708-A95D-4F38-9599-2E85DB9582DB}"/>
              </a:ext>
            </a:extLst>
          </p:cNvPr>
          <p:cNvPicPr>
            <a:picLocks noChangeAspect="1"/>
          </p:cNvPicPr>
          <p:nvPr/>
        </p:nvPicPr>
        <p:blipFill rotWithShape="1">
          <a:blip r:embed="rId4">
            <a:alphaModFix amt="50000"/>
          </a:blip>
          <a:srcRect l="1686" t="3622" r="31417" b="33065"/>
          <a:stretch/>
        </p:blipFill>
        <p:spPr>
          <a:xfrm>
            <a:off x="9450191" y="4213462"/>
            <a:ext cx="2741809" cy="2644538"/>
          </a:xfrm>
          <a:prstGeom prst="rect">
            <a:avLst/>
          </a:prstGeom>
        </p:spPr>
      </p:pic>
    </p:spTree>
    <p:extLst>
      <p:ext uri="{BB962C8B-B14F-4D97-AF65-F5344CB8AC3E}">
        <p14:creationId xmlns:p14="http://schemas.microsoft.com/office/powerpoint/2010/main" val="15147877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85" name="Grupp 1484">
            <a:extLst>
              <a:ext uri="{FF2B5EF4-FFF2-40B4-BE49-F238E27FC236}">
                <a16:creationId xmlns:a16="http://schemas.microsoft.com/office/drawing/2014/main" id="{5A7F6376-EF56-4482-96E2-76EA3DB1D793}"/>
              </a:ext>
            </a:extLst>
          </p:cNvPr>
          <p:cNvGrpSpPr/>
          <p:nvPr/>
        </p:nvGrpSpPr>
        <p:grpSpPr>
          <a:xfrm>
            <a:off x="7151697" y="1554868"/>
            <a:ext cx="3579816" cy="3213101"/>
            <a:chOff x="6645283" y="1617664"/>
            <a:chExt cx="3579816" cy="3213101"/>
          </a:xfrm>
        </p:grpSpPr>
        <p:grpSp>
          <p:nvGrpSpPr>
            <p:cNvPr id="1484" name="Grupp 1483">
              <a:extLst>
                <a:ext uri="{FF2B5EF4-FFF2-40B4-BE49-F238E27FC236}">
                  <a16:creationId xmlns:a16="http://schemas.microsoft.com/office/drawing/2014/main" id="{336AE51D-EEB1-434E-9D8E-649B3DD517AB}"/>
                </a:ext>
              </a:extLst>
            </p:cNvPr>
            <p:cNvGrpSpPr/>
            <p:nvPr/>
          </p:nvGrpSpPr>
          <p:grpSpPr>
            <a:xfrm>
              <a:off x="8329622" y="2884489"/>
              <a:ext cx="254000" cy="374650"/>
              <a:chOff x="8329622" y="2884489"/>
              <a:chExt cx="254000" cy="374650"/>
            </a:xfrm>
          </p:grpSpPr>
          <p:sp>
            <p:nvSpPr>
              <p:cNvPr id="8" name="Line 6">
                <a:extLst>
                  <a:ext uri="{FF2B5EF4-FFF2-40B4-BE49-F238E27FC236}">
                    <a16:creationId xmlns:a16="http://schemas.microsoft.com/office/drawing/2014/main" id="{B5B8F738-7DEA-46E6-BA55-2F4A5CA82F74}"/>
                  </a:ext>
                </a:extLst>
              </p:cNvPr>
              <p:cNvSpPr>
                <a:spLocks noChangeShapeType="1"/>
              </p:cNvSpPr>
              <p:nvPr/>
            </p:nvSpPr>
            <p:spPr bwMode="auto">
              <a:xfrm flipV="1">
                <a:off x="8456622" y="3201989"/>
                <a:ext cx="0" cy="57150"/>
              </a:xfrm>
              <a:prstGeom prst="line">
                <a:avLst/>
              </a:prstGeom>
              <a:noFill/>
              <a:ln w="42863">
                <a:solidFill>
                  <a:srgbClr val="6E914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sv-SE"/>
              </a:p>
            </p:txBody>
          </p:sp>
          <p:sp>
            <p:nvSpPr>
              <p:cNvPr id="11" name="Line 7">
                <a:extLst>
                  <a:ext uri="{FF2B5EF4-FFF2-40B4-BE49-F238E27FC236}">
                    <a16:creationId xmlns:a16="http://schemas.microsoft.com/office/drawing/2014/main" id="{E57015AB-5B63-44B6-AAE9-B63D2DF85AB2}"/>
                  </a:ext>
                </a:extLst>
              </p:cNvPr>
              <p:cNvSpPr>
                <a:spLocks noChangeShapeType="1"/>
              </p:cNvSpPr>
              <p:nvPr/>
            </p:nvSpPr>
            <p:spPr bwMode="auto">
              <a:xfrm flipV="1">
                <a:off x="8456622" y="3121027"/>
                <a:ext cx="0" cy="58738"/>
              </a:xfrm>
              <a:prstGeom prst="line">
                <a:avLst/>
              </a:prstGeom>
              <a:noFill/>
              <a:ln w="42863">
                <a:solidFill>
                  <a:srgbClr val="6E914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sv-SE"/>
              </a:p>
            </p:txBody>
          </p:sp>
          <p:sp>
            <p:nvSpPr>
              <p:cNvPr id="12" name="Line 8">
                <a:extLst>
                  <a:ext uri="{FF2B5EF4-FFF2-40B4-BE49-F238E27FC236}">
                    <a16:creationId xmlns:a16="http://schemas.microsoft.com/office/drawing/2014/main" id="{5438000E-1DCE-462D-8268-00FD4538E5B5}"/>
                  </a:ext>
                </a:extLst>
              </p:cNvPr>
              <p:cNvSpPr>
                <a:spLocks noChangeShapeType="1"/>
              </p:cNvSpPr>
              <p:nvPr/>
            </p:nvSpPr>
            <p:spPr bwMode="auto">
              <a:xfrm flipV="1">
                <a:off x="8456622" y="3067052"/>
                <a:ext cx="0" cy="31750"/>
              </a:xfrm>
              <a:prstGeom prst="line">
                <a:avLst/>
              </a:prstGeom>
              <a:noFill/>
              <a:ln w="42863">
                <a:solidFill>
                  <a:srgbClr val="6E914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sv-SE"/>
              </a:p>
            </p:txBody>
          </p:sp>
          <p:sp>
            <p:nvSpPr>
              <p:cNvPr id="13" name="Freeform 9">
                <a:extLst>
                  <a:ext uri="{FF2B5EF4-FFF2-40B4-BE49-F238E27FC236}">
                    <a16:creationId xmlns:a16="http://schemas.microsoft.com/office/drawing/2014/main" id="{F68B330C-C017-4587-BD4C-6727ED5BC371}"/>
                  </a:ext>
                </a:extLst>
              </p:cNvPr>
              <p:cNvSpPr>
                <a:spLocks/>
              </p:cNvSpPr>
              <p:nvPr/>
            </p:nvSpPr>
            <p:spPr bwMode="auto">
              <a:xfrm>
                <a:off x="8329622" y="2884489"/>
                <a:ext cx="254000" cy="219075"/>
              </a:xfrm>
              <a:custGeom>
                <a:avLst/>
                <a:gdLst>
                  <a:gd name="T0" fmla="*/ 322 w 322"/>
                  <a:gd name="T1" fmla="*/ 278 h 278"/>
                  <a:gd name="T2" fmla="*/ 161 w 322"/>
                  <a:gd name="T3" fmla="*/ 0 h 278"/>
                  <a:gd name="T4" fmla="*/ 0 w 322"/>
                  <a:gd name="T5" fmla="*/ 278 h 278"/>
                  <a:gd name="T6" fmla="*/ 322 w 322"/>
                  <a:gd name="T7" fmla="*/ 278 h 278"/>
                </a:gdLst>
                <a:ahLst/>
                <a:cxnLst>
                  <a:cxn ang="0">
                    <a:pos x="T0" y="T1"/>
                  </a:cxn>
                  <a:cxn ang="0">
                    <a:pos x="T2" y="T3"/>
                  </a:cxn>
                  <a:cxn ang="0">
                    <a:pos x="T4" y="T5"/>
                  </a:cxn>
                  <a:cxn ang="0">
                    <a:pos x="T6" y="T7"/>
                  </a:cxn>
                </a:cxnLst>
                <a:rect l="0" t="0" r="r" b="b"/>
                <a:pathLst>
                  <a:path w="322" h="278">
                    <a:moveTo>
                      <a:pt x="322" y="278"/>
                    </a:moveTo>
                    <a:lnTo>
                      <a:pt x="161" y="0"/>
                    </a:lnTo>
                    <a:lnTo>
                      <a:pt x="0" y="278"/>
                    </a:lnTo>
                    <a:lnTo>
                      <a:pt x="322" y="278"/>
                    </a:lnTo>
                    <a:close/>
                  </a:path>
                </a:pathLst>
              </a:custGeom>
              <a:solidFill>
                <a:srgbClr val="6E9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grpSp>
        <p:grpSp>
          <p:nvGrpSpPr>
            <p:cNvPr id="1482" name="Grupp 1481">
              <a:extLst>
                <a:ext uri="{FF2B5EF4-FFF2-40B4-BE49-F238E27FC236}">
                  <a16:creationId xmlns:a16="http://schemas.microsoft.com/office/drawing/2014/main" id="{919C4FC4-829A-459F-BE26-A75F53348C83}"/>
                </a:ext>
              </a:extLst>
            </p:cNvPr>
            <p:cNvGrpSpPr/>
            <p:nvPr/>
          </p:nvGrpSpPr>
          <p:grpSpPr>
            <a:xfrm>
              <a:off x="7023108" y="3273427"/>
              <a:ext cx="492126" cy="1304925"/>
              <a:chOff x="7023108" y="3273427"/>
              <a:chExt cx="492126" cy="1304925"/>
            </a:xfrm>
          </p:grpSpPr>
          <p:sp>
            <p:nvSpPr>
              <p:cNvPr id="15" name="Line 10">
                <a:extLst>
                  <a:ext uri="{FF2B5EF4-FFF2-40B4-BE49-F238E27FC236}">
                    <a16:creationId xmlns:a16="http://schemas.microsoft.com/office/drawing/2014/main" id="{851A61E8-01B2-48F5-BAE7-6FD469795414}"/>
                  </a:ext>
                </a:extLst>
              </p:cNvPr>
              <p:cNvSpPr>
                <a:spLocks noChangeShapeType="1"/>
              </p:cNvSpPr>
              <p:nvPr/>
            </p:nvSpPr>
            <p:spPr bwMode="auto">
              <a:xfrm flipH="1" flipV="1">
                <a:off x="7505709" y="4546602"/>
                <a:ext cx="9525" cy="31750"/>
              </a:xfrm>
              <a:prstGeom prst="line">
                <a:avLst/>
              </a:prstGeom>
              <a:noFill/>
              <a:ln w="42863">
                <a:solidFill>
                  <a:srgbClr val="6E914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sv-SE"/>
              </a:p>
            </p:txBody>
          </p:sp>
          <p:sp>
            <p:nvSpPr>
              <p:cNvPr id="17" name="Line 11">
                <a:extLst>
                  <a:ext uri="{FF2B5EF4-FFF2-40B4-BE49-F238E27FC236}">
                    <a16:creationId xmlns:a16="http://schemas.microsoft.com/office/drawing/2014/main" id="{33E0EC5B-0FCB-4318-BD93-30FA0F3F8DE7}"/>
                  </a:ext>
                </a:extLst>
              </p:cNvPr>
              <p:cNvSpPr>
                <a:spLocks noChangeShapeType="1"/>
              </p:cNvSpPr>
              <p:nvPr/>
            </p:nvSpPr>
            <p:spPr bwMode="auto">
              <a:xfrm flipH="1" flipV="1">
                <a:off x="7477134" y="4467227"/>
                <a:ext cx="22225" cy="60325"/>
              </a:xfrm>
              <a:prstGeom prst="line">
                <a:avLst/>
              </a:prstGeom>
              <a:noFill/>
              <a:ln w="42863">
                <a:solidFill>
                  <a:srgbClr val="6E914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sv-SE"/>
              </a:p>
            </p:txBody>
          </p:sp>
          <p:sp>
            <p:nvSpPr>
              <p:cNvPr id="20" name="Line 12">
                <a:extLst>
                  <a:ext uri="{FF2B5EF4-FFF2-40B4-BE49-F238E27FC236}">
                    <a16:creationId xmlns:a16="http://schemas.microsoft.com/office/drawing/2014/main" id="{A9E241DE-FC0C-4F75-83BA-C7807D372A42}"/>
                  </a:ext>
                </a:extLst>
              </p:cNvPr>
              <p:cNvSpPr>
                <a:spLocks noChangeShapeType="1"/>
              </p:cNvSpPr>
              <p:nvPr/>
            </p:nvSpPr>
            <p:spPr bwMode="auto">
              <a:xfrm flipH="1" flipV="1">
                <a:off x="7450146" y="4386265"/>
                <a:ext cx="20638" cy="60325"/>
              </a:xfrm>
              <a:prstGeom prst="line">
                <a:avLst/>
              </a:prstGeom>
              <a:noFill/>
              <a:ln w="42863">
                <a:solidFill>
                  <a:srgbClr val="6E914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sv-SE"/>
              </a:p>
            </p:txBody>
          </p:sp>
          <p:sp>
            <p:nvSpPr>
              <p:cNvPr id="21" name="Line 13">
                <a:extLst>
                  <a:ext uri="{FF2B5EF4-FFF2-40B4-BE49-F238E27FC236}">
                    <a16:creationId xmlns:a16="http://schemas.microsoft.com/office/drawing/2014/main" id="{B4848FFB-CF52-449E-89BC-D7D5EF0D1258}"/>
                  </a:ext>
                </a:extLst>
              </p:cNvPr>
              <p:cNvSpPr>
                <a:spLocks noChangeShapeType="1"/>
              </p:cNvSpPr>
              <p:nvPr/>
            </p:nvSpPr>
            <p:spPr bwMode="auto">
              <a:xfrm flipH="1" flipV="1">
                <a:off x="7423158" y="4305302"/>
                <a:ext cx="20638" cy="61913"/>
              </a:xfrm>
              <a:prstGeom prst="line">
                <a:avLst/>
              </a:prstGeom>
              <a:noFill/>
              <a:ln w="42863">
                <a:solidFill>
                  <a:srgbClr val="6E914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sv-SE"/>
              </a:p>
            </p:txBody>
          </p:sp>
          <p:sp>
            <p:nvSpPr>
              <p:cNvPr id="22" name="Line 14">
                <a:extLst>
                  <a:ext uri="{FF2B5EF4-FFF2-40B4-BE49-F238E27FC236}">
                    <a16:creationId xmlns:a16="http://schemas.microsoft.com/office/drawing/2014/main" id="{319BBE2E-0360-45EA-9045-CB1F6E09B5DC}"/>
                  </a:ext>
                </a:extLst>
              </p:cNvPr>
              <p:cNvSpPr>
                <a:spLocks noChangeShapeType="1"/>
              </p:cNvSpPr>
              <p:nvPr/>
            </p:nvSpPr>
            <p:spPr bwMode="auto">
              <a:xfrm flipH="1" flipV="1">
                <a:off x="7396171" y="4225927"/>
                <a:ext cx="20638" cy="58738"/>
              </a:xfrm>
              <a:prstGeom prst="line">
                <a:avLst/>
              </a:prstGeom>
              <a:noFill/>
              <a:ln w="42863">
                <a:solidFill>
                  <a:srgbClr val="6E914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sv-SE"/>
              </a:p>
            </p:txBody>
          </p:sp>
          <p:sp>
            <p:nvSpPr>
              <p:cNvPr id="23" name="Line 15">
                <a:extLst>
                  <a:ext uri="{FF2B5EF4-FFF2-40B4-BE49-F238E27FC236}">
                    <a16:creationId xmlns:a16="http://schemas.microsoft.com/office/drawing/2014/main" id="{C99D7C46-09D2-4449-89F6-B3F59119B6E0}"/>
                  </a:ext>
                </a:extLst>
              </p:cNvPr>
              <p:cNvSpPr>
                <a:spLocks noChangeShapeType="1"/>
              </p:cNvSpPr>
              <p:nvPr/>
            </p:nvSpPr>
            <p:spPr bwMode="auto">
              <a:xfrm flipH="1" flipV="1">
                <a:off x="7369183" y="4144965"/>
                <a:ext cx="19050" cy="60325"/>
              </a:xfrm>
              <a:prstGeom prst="line">
                <a:avLst/>
              </a:prstGeom>
              <a:noFill/>
              <a:ln w="42863">
                <a:solidFill>
                  <a:srgbClr val="6E914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sv-SE"/>
              </a:p>
            </p:txBody>
          </p:sp>
          <p:sp>
            <p:nvSpPr>
              <p:cNvPr id="24" name="Line 16">
                <a:extLst>
                  <a:ext uri="{FF2B5EF4-FFF2-40B4-BE49-F238E27FC236}">
                    <a16:creationId xmlns:a16="http://schemas.microsoft.com/office/drawing/2014/main" id="{A3DF4973-3EB7-43F6-9CEE-9A2BDC29B6A5}"/>
                  </a:ext>
                </a:extLst>
              </p:cNvPr>
              <p:cNvSpPr>
                <a:spLocks noChangeShapeType="1"/>
              </p:cNvSpPr>
              <p:nvPr/>
            </p:nvSpPr>
            <p:spPr bwMode="auto">
              <a:xfrm flipH="1" flipV="1">
                <a:off x="7340608" y="4065590"/>
                <a:ext cx="20638" cy="58738"/>
              </a:xfrm>
              <a:prstGeom prst="line">
                <a:avLst/>
              </a:prstGeom>
              <a:noFill/>
              <a:ln w="42863">
                <a:solidFill>
                  <a:srgbClr val="6E914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sv-SE"/>
              </a:p>
            </p:txBody>
          </p:sp>
          <p:sp>
            <p:nvSpPr>
              <p:cNvPr id="25" name="Line 17">
                <a:extLst>
                  <a:ext uri="{FF2B5EF4-FFF2-40B4-BE49-F238E27FC236}">
                    <a16:creationId xmlns:a16="http://schemas.microsoft.com/office/drawing/2014/main" id="{D375C50E-E4F1-44E4-85B1-2E01CE3EB9DC}"/>
                  </a:ext>
                </a:extLst>
              </p:cNvPr>
              <p:cNvSpPr>
                <a:spLocks noChangeShapeType="1"/>
              </p:cNvSpPr>
              <p:nvPr/>
            </p:nvSpPr>
            <p:spPr bwMode="auto">
              <a:xfrm flipH="1" flipV="1">
                <a:off x="7313621" y="3983039"/>
                <a:ext cx="20638" cy="60325"/>
              </a:xfrm>
              <a:prstGeom prst="line">
                <a:avLst/>
              </a:prstGeom>
              <a:noFill/>
              <a:ln w="42863">
                <a:solidFill>
                  <a:srgbClr val="6E914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sv-SE"/>
              </a:p>
            </p:txBody>
          </p:sp>
          <p:sp>
            <p:nvSpPr>
              <p:cNvPr id="1123" name="Line 18">
                <a:extLst>
                  <a:ext uri="{FF2B5EF4-FFF2-40B4-BE49-F238E27FC236}">
                    <a16:creationId xmlns:a16="http://schemas.microsoft.com/office/drawing/2014/main" id="{5C392026-4B46-48D2-8A46-7918DEE751D5}"/>
                  </a:ext>
                </a:extLst>
              </p:cNvPr>
              <p:cNvSpPr>
                <a:spLocks noChangeShapeType="1"/>
              </p:cNvSpPr>
              <p:nvPr/>
            </p:nvSpPr>
            <p:spPr bwMode="auto">
              <a:xfrm flipH="1" flipV="1">
                <a:off x="7286633" y="3902077"/>
                <a:ext cx="20638" cy="61913"/>
              </a:xfrm>
              <a:prstGeom prst="line">
                <a:avLst/>
              </a:prstGeom>
              <a:noFill/>
              <a:ln w="42863">
                <a:solidFill>
                  <a:srgbClr val="6E914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sv-SE"/>
              </a:p>
            </p:txBody>
          </p:sp>
          <p:sp>
            <p:nvSpPr>
              <p:cNvPr id="1124" name="Line 19">
                <a:extLst>
                  <a:ext uri="{FF2B5EF4-FFF2-40B4-BE49-F238E27FC236}">
                    <a16:creationId xmlns:a16="http://schemas.microsoft.com/office/drawing/2014/main" id="{61610123-6C76-4D50-980F-B7D6406CFCB2}"/>
                  </a:ext>
                </a:extLst>
              </p:cNvPr>
              <p:cNvSpPr>
                <a:spLocks noChangeShapeType="1"/>
              </p:cNvSpPr>
              <p:nvPr/>
            </p:nvSpPr>
            <p:spPr bwMode="auto">
              <a:xfrm flipH="1" flipV="1">
                <a:off x="7259646" y="3822702"/>
                <a:ext cx="19050" cy="60325"/>
              </a:xfrm>
              <a:prstGeom prst="line">
                <a:avLst/>
              </a:prstGeom>
              <a:noFill/>
              <a:ln w="42863">
                <a:solidFill>
                  <a:srgbClr val="6E914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sv-SE"/>
              </a:p>
            </p:txBody>
          </p:sp>
          <p:sp>
            <p:nvSpPr>
              <p:cNvPr id="1125" name="Line 20">
                <a:extLst>
                  <a:ext uri="{FF2B5EF4-FFF2-40B4-BE49-F238E27FC236}">
                    <a16:creationId xmlns:a16="http://schemas.microsoft.com/office/drawing/2014/main" id="{FF90CA5D-0A10-46F3-A260-655C1E1F0CF6}"/>
                  </a:ext>
                </a:extLst>
              </p:cNvPr>
              <p:cNvSpPr>
                <a:spLocks noChangeShapeType="1"/>
              </p:cNvSpPr>
              <p:nvPr/>
            </p:nvSpPr>
            <p:spPr bwMode="auto">
              <a:xfrm flipH="1" flipV="1">
                <a:off x="7231071" y="3741739"/>
                <a:ext cx="20638" cy="61913"/>
              </a:xfrm>
              <a:prstGeom prst="line">
                <a:avLst/>
              </a:prstGeom>
              <a:noFill/>
              <a:ln w="42863">
                <a:solidFill>
                  <a:srgbClr val="6E914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sv-SE"/>
              </a:p>
            </p:txBody>
          </p:sp>
          <p:sp>
            <p:nvSpPr>
              <p:cNvPr id="1126" name="Line 21">
                <a:extLst>
                  <a:ext uri="{FF2B5EF4-FFF2-40B4-BE49-F238E27FC236}">
                    <a16:creationId xmlns:a16="http://schemas.microsoft.com/office/drawing/2014/main" id="{16A0FC82-630D-4E6A-8E32-68E39BA8811C}"/>
                  </a:ext>
                </a:extLst>
              </p:cNvPr>
              <p:cNvSpPr>
                <a:spLocks noChangeShapeType="1"/>
              </p:cNvSpPr>
              <p:nvPr/>
            </p:nvSpPr>
            <p:spPr bwMode="auto">
              <a:xfrm flipH="1" flipV="1">
                <a:off x="7204083" y="3662364"/>
                <a:ext cx="20638" cy="60325"/>
              </a:xfrm>
              <a:prstGeom prst="line">
                <a:avLst/>
              </a:prstGeom>
              <a:noFill/>
              <a:ln w="42863">
                <a:solidFill>
                  <a:srgbClr val="6E914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sv-SE"/>
              </a:p>
            </p:txBody>
          </p:sp>
          <p:sp>
            <p:nvSpPr>
              <p:cNvPr id="1127" name="Line 22">
                <a:extLst>
                  <a:ext uri="{FF2B5EF4-FFF2-40B4-BE49-F238E27FC236}">
                    <a16:creationId xmlns:a16="http://schemas.microsoft.com/office/drawing/2014/main" id="{7FEB5630-86D4-40F5-A010-5C74D99B5A42}"/>
                  </a:ext>
                </a:extLst>
              </p:cNvPr>
              <p:cNvSpPr>
                <a:spLocks noChangeShapeType="1"/>
              </p:cNvSpPr>
              <p:nvPr/>
            </p:nvSpPr>
            <p:spPr bwMode="auto">
              <a:xfrm flipH="1" flipV="1">
                <a:off x="7177096" y="3581402"/>
                <a:ext cx="20638" cy="60325"/>
              </a:xfrm>
              <a:prstGeom prst="line">
                <a:avLst/>
              </a:prstGeom>
              <a:noFill/>
              <a:ln w="42863">
                <a:solidFill>
                  <a:srgbClr val="6E914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sv-SE"/>
              </a:p>
            </p:txBody>
          </p:sp>
          <p:sp>
            <p:nvSpPr>
              <p:cNvPr id="1128" name="Line 23">
                <a:extLst>
                  <a:ext uri="{FF2B5EF4-FFF2-40B4-BE49-F238E27FC236}">
                    <a16:creationId xmlns:a16="http://schemas.microsoft.com/office/drawing/2014/main" id="{FF66B5DC-691A-450D-AE82-B431893AC2D0}"/>
                  </a:ext>
                </a:extLst>
              </p:cNvPr>
              <p:cNvSpPr>
                <a:spLocks noChangeShapeType="1"/>
              </p:cNvSpPr>
              <p:nvPr/>
            </p:nvSpPr>
            <p:spPr bwMode="auto">
              <a:xfrm flipH="1" flipV="1">
                <a:off x="7148521" y="3500439"/>
                <a:ext cx="22225" cy="60325"/>
              </a:xfrm>
              <a:prstGeom prst="line">
                <a:avLst/>
              </a:prstGeom>
              <a:noFill/>
              <a:ln w="42863">
                <a:solidFill>
                  <a:srgbClr val="6E914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sv-SE"/>
              </a:p>
            </p:txBody>
          </p:sp>
          <p:sp>
            <p:nvSpPr>
              <p:cNvPr id="1130" name="Line 24">
                <a:extLst>
                  <a:ext uri="{FF2B5EF4-FFF2-40B4-BE49-F238E27FC236}">
                    <a16:creationId xmlns:a16="http://schemas.microsoft.com/office/drawing/2014/main" id="{2DB25F4F-9F4A-4C97-A0E2-9DB2AB2F951C}"/>
                  </a:ext>
                </a:extLst>
              </p:cNvPr>
              <p:cNvSpPr>
                <a:spLocks noChangeShapeType="1"/>
              </p:cNvSpPr>
              <p:nvPr/>
            </p:nvSpPr>
            <p:spPr bwMode="auto">
              <a:xfrm flipH="1" flipV="1">
                <a:off x="7132646" y="3446464"/>
                <a:ext cx="7938" cy="31750"/>
              </a:xfrm>
              <a:prstGeom prst="line">
                <a:avLst/>
              </a:prstGeom>
              <a:noFill/>
              <a:ln w="42863">
                <a:solidFill>
                  <a:srgbClr val="6E914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sv-SE"/>
              </a:p>
            </p:txBody>
          </p:sp>
          <p:sp>
            <p:nvSpPr>
              <p:cNvPr id="1131" name="Freeform 25">
                <a:extLst>
                  <a:ext uri="{FF2B5EF4-FFF2-40B4-BE49-F238E27FC236}">
                    <a16:creationId xmlns:a16="http://schemas.microsoft.com/office/drawing/2014/main" id="{5248D920-354C-4398-9C7B-5B80943B5F20}"/>
                  </a:ext>
                </a:extLst>
              </p:cNvPr>
              <p:cNvSpPr>
                <a:spLocks/>
              </p:cNvSpPr>
              <p:nvPr/>
            </p:nvSpPr>
            <p:spPr bwMode="auto">
              <a:xfrm>
                <a:off x="7023108" y="3273427"/>
                <a:ext cx="239713" cy="249238"/>
              </a:xfrm>
              <a:custGeom>
                <a:avLst/>
                <a:gdLst>
                  <a:gd name="T0" fmla="*/ 303 w 303"/>
                  <a:gd name="T1" fmla="*/ 212 h 314"/>
                  <a:gd name="T2" fmla="*/ 62 w 303"/>
                  <a:gd name="T3" fmla="*/ 0 h 314"/>
                  <a:gd name="T4" fmla="*/ 0 w 303"/>
                  <a:gd name="T5" fmla="*/ 314 h 314"/>
                  <a:gd name="T6" fmla="*/ 303 w 303"/>
                  <a:gd name="T7" fmla="*/ 212 h 314"/>
                </a:gdLst>
                <a:ahLst/>
                <a:cxnLst>
                  <a:cxn ang="0">
                    <a:pos x="T0" y="T1"/>
                  </a:cxn>
                  <a:cxn ang="0">
                    <a:pos x="T2" y="T3"/>
                  </a:cxn>
                  <a:cxn ang="0">
                    <a:pos x="T4" y="T5"/>
                  </a:cxn>
                  <a:cxn ang="0">
                    <a:pos x="T6" y="T7"/>
                  </a:cxn>
                </a:cxnLst>
                <a:rect l="0" t="0" r="r" b="b"/>
                <a:pathLst>
                  <a:path w="303" h="314">
                    <a:moveTo>
                      <a:pt x="303" y="212"/>
                    </a:moveTo>
                    <a:lnTo>
                      <a:pt x="62" y="0"/>
                    </a:lnTo>
                    <a:lnTo>
                      <a:pt x="0" y="314"/>
                    </a:lnTo>
                    <a:lnTo>
                      <a:pt x="303" y="212"/>
                    </a:lnTo>
                    <a:close/>
                  </a:path>
                </a:pathLst>
              </a:custGeom>
              <a:solidFill>
                <a:srgbClr val="6E9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grpSp>
        <p:grpSp>
          <p:nvGrpSpPr>
            <p:cNvPr id="1483" name="Grupp 1482">
              <a:extLst>
                <a:ext uri="{FF2B5EF4-FFF2-40B4-BE49-F238E27FC236}">
                  <a16:creationId xmlns:a16="http://schemas.microsoft.com/office/drawing/2014/main" id="{14AC54A0-1212-494F-AB51-E13AE68B26A2}"/>
                </a:ext>
              </a:extLst>
            </p:cNvPr>
            <p:cNvGrpSpPr/>
            <p:nvPr/>
          </p:nvGrpSpPr>
          <p:grpSpPr>
            <a:xfrm>
              <a:off x="9210685" y="3273427"/>
              <a:ext cx="493713" cy="1304925"/>
              <a:chOff x="9210685" y="3273427"/>
              <a:chExt cx="493713" cy="1304925"/>
            </a:xfrm>
          </p:grpSpPr>
          <p:sp>
            <p:nvSpPr>
              <p:cNvPr id="1132" name="Line 26">
                <a:extLst>
                  <a:ext uri="{FF2B5EF4-FFF2-40B4-BE49-F238E27FC236}">
                    <a16:creationId xmlns:a16="http://schemas.microsoft.com/office/drawing/2014/main" id="{6956FA9C-808D-42F8-B906-420659776E6B}"/>
                  </a:ext>
                </a:extLst>
              </p:cNvPr>
              <p:cNvSpPr>
                <a:spLocks noChangeShapeType="1"/>
              </p:cNvSpPr>
              <p:nvPr/>
            </p:nvSpPr>
            <p:spPr bwMode="auto">
              <a:xfrm flipV="1">
                <a:off x="9210685" y="4546602"/>
                <a:ext cx="11113" cy="31750"/>
              </a:xfrm>
              <a:prstGeom prst="line">
                <a:avLst/>
              </a:prstGeom>
              <a:noFill/>
              <a:ln w="42863">
                <a:solidFill>
                  <a:srgbClr val="6E914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sv-SE"/>
              </a:p>
            </p:txBody>
          </p:sp>
          <p:sp>
            <p:nvSpPr>
              <p:cNvPr id="1133" name="Line 27">
                <a:extLst>
                  <a:ext uri="{FF2B5EF4-FFF2-40B4-BE49-F238E27FC236}">
                    <a16:creationId xmlns:a16="http://schemas.microsoft.com/office/drawing/2014/main" id="{D5AB366E-4989-4CEA-8FAB-C3B0B9BF1B60}"/>
                  </a:ext>
                </a:extLst>
              </p:cNvPr>
              <p:cNvSpPr>
                <a:spLocks noChangeShapeType="1"/>
              </p:cNvSpPr>
              <p:nvPr/>
            </p:nvSpPr>
            <p:spPr bwMode="auto">
              <a:xfrm flipV="1">
                <a:off x="9228148" y="4467227"/>
                <a:ext cx="22225" cy="60325"/>
              </a:xfrm>
              <a:prstGeom prst="line">
                <a:avLst/>
              </a:prstGeom>
              <a:noFill/>
              <a:ln w="42863">
                <a:solidFill>
                  <a:srgbClr val="6E914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sv-SE"/>
              </a:p>
            </p:txBody>
          </p:sp>
          <p:sp>
            <p:nvSpPr>
              <p:cNvPr id="1134" name="Line 28">
                <a:extLst>
                  <a:ext uri="{FF2B5EF4-FFF2-40B4-BE49-F238E27FC236}">
                    <a16:creationId xmlns:a16="http://schemas.microsoft.com/office/drawing/2014/main" id="{0866ABCF-8380-4C73-832C-CA10415D9C1F}"/>
                  </a:ext>
                </a:extLst>
              </p:cNvPr>
              <p:cNvSpPr>
                <a:spLocks noChangeShapeType="1"/>
              </p:cNvSpPr>
              <p:nvPr/>
            </p:nvSpPr>
            <p:spPr bwMode="auto">
              <a:xfrm flipV="1">
                <a:off x="9256723" y="4386265"/>
                <a:ext cx="19050" cy="60325"/>
              </a:xfrm>
              <a:prstGeom prst="line">
                <a:avLst/>
              </a:prstGeom>
              <a:noFill/>
              <a:ln w="42863">
                <a:solidFill>
                  <a:srgbClr val="6E914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sv-SE"/>
              </a:p>
            </p:txBody>
          </p:sp>
          <p:sp>
            <p:nvSpPr>
              <p:cNvPr id="1135" name="Line 29">
                <a:extLst>
                  <a:ext uri="{FF2B5EF4-FFF2-40B4-BE49-F238E27FC236}">
                    <a16:creationId xmlns:a16="http://schemas.microsoft.com/office/drawing/2014/main" id="{9DC5C054-16B1-40CD-9637-F7757EDA4032}"/>
                  </a:ext>
                </a:extLst>
              </p:cNvPr>
              <p:cNvSpPr>
                <a:spLocks noChangeShapeType="1"/>
              </p:cNvSpPr>
              <p:nvPr/>
            </p:nvSpPr>
            <p:spPr bwMode="auto">
              <a:xfrm flipV="1">
                <a:off x="9283710" y="4305302"/>
                <a:ext cx="20638" cy="61913"/>
              </a:xfrm>
              <a:prstGeom prst="line">
                <a:avLst/>
              </a:prstGeom>
              <a:noFill/>
              <a:ln w="42863">
                <a:solidFill>
                  <a:srgbClr val="6E914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sv-SE"/>
              </a:p>
            </p:txBody>
          </p:sp>
          <p:sp>
            <p:nvSpPr>
              <p:cNvPr id="1136" name="Line 30">
                <a:extLst>
                  <a:ext uri="{FF2B5EF4-FFF2-40B4-BE49-F238E27FC236}">
                    <a16:creationId xmlns:a16="http://schemas.microsoft.com/office/drawing/2014/main" id="{C70D4EDD-7899-4C20-B3F2-23A4EC4444A6}"/>
                  </a:ext>
                </a:extLst>
              </p:cNvPr>
              <p:cNvSpPr>
                <a:spLocks noChangeShapeType="1"/>
              </p:cNvSpPr>
              <p:nvPr/>
            </p:nvSpPr>
            <p:spPr bwMode="auto">
              <a:xfrm flipV="1">
                <a:off x="9310698" y="4225927"/>
                <a:ext cx="22225" cy="58738"/>
              </a:xfrm>
              <a:prstGeom prst="line">
                <a:avLst/>
              </a:prstGeom>
              <a:noFill/>
              <a:ln w="42863">
                <a:solidFill>
                  <a:srgbClr val="6E914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sv-SE"/>
              </a:p>
            </p:txBody>
          </p:sp>
          <p:sp>
            <p:nvSpPr>
              <p:cNvPr id="1137" name="Line 31">
                <a:extLst>
                  <a:ext uri="{FF2B5EF4-FFF2-40B4-BE49-F238E27FC236}">
                    <a16:creationId xmlns:a16="http://schemas.microsoft.com/office/drawing/2014/main" id="{FEAD5202-C2DA-4681-AB12-B2D22367129C}"/>
                  </a:ext>
                </a:extLst>
              </p:cNvPr>
              <p:cNvSpPr>
                <a:spLocks noChangeShapeType="1"/>
              </p:cNvSpPr>
              <p:nvPr/>
            </p:nvSpPr>
            <p:spPr bwMode="auto">
              <a:xfrm flipV="1">
                <a:off x="9339273" y="4144965"/>
                <a:ext cx="19050" cy="60325"/>
              </a:xfrm>
              <a:prstGeom prst="line">
                <a:avLst/>
              </a:prstGeom>
              <a:noFill/>
              <a:ln w="42863">
                <a:solidFill>
                  <a:srgbClr val="6E914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sv-SE"/>
              </a:p>
            </p:txBody>
          </p:sp>
          <p:sp>
            <p:nvSpPr>
              <p:cNvPr id="1138" name="Line 32">
                <a:extLst>
                  <a:ext uri="{FF2B5EF4-FFF2-40B4-BE49-F238E27FC236}">
                    <a16:creationId xmlns:a16="http://schemas.microsoft.com/office/drawing/2014/main" id="{C8D31EC0-CD14-491B-8A1A-717D48C7A4A9}"/>
                  </a:ext>
                </a:extLst>
              </p:cNvPr>
              <p:cNvSpPr>
                <a:spLocks noChangeShapeType="1"/>
              </p:cNvSpPr>
              <p:nvPr/>
            </p:nvSpPr>
            <p:spPr bwMode="auto">
              <a:xfrm flipV="1">
                <a:off x="9364673" y="4065590"/>
                <a:ext cx="22225" cy="58738"/>
              </a:xfrm>
              <a:prstGeom prst="line">
                <a:avLst/>
              </a:prstGeom>
              <a:noFill/>
              <a:ln w="42863">
                <a:solidFill>
                  <a:srgbClr val="6E914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sv-SE"/>
              </a:p>
            </p:txBody>
          </p:sp>
          <p:sp>
            <p:nvSpPr>
              <p:cNvPr id="1139" name="Line 33">
                <a:extLst>
                  <a:ext uri="{FF2B5EF4-FFF2-40B4-BE49-F238E27FC236}">
                    <a16:creationId xmlns:a16="http://schemas.microsoft.com/office/drawing/2014/main" id="{E9692134-2BF8-4186-92DD-F5445E40EED1}"/>
                  </a:ext>
                </a:extLst>
              </p:cNvPr>
              <p:cNvSpPr>
                <a:spLocks noChangeShapeType="1"/>
              </p:cNvSpPr>
              <p:nvPr/>
            </p:nvSpPr>
            <p:spPr bwMode="auto">
              <a:xfrm flipV="1">
                <a:off x="9393248" y="3983039"/>
                <a:ext cx="20638" cy="60325"/>
              </a:xfrm>
              <a:prstGeom prst="line">
                <a:avLst/>
              </a:prstGeom>
              <a:noFill/>
              <a:ln w="42863">
                <a:solidFill>
                  <a:srgbClr val="6E914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sv-SE"/>
              </a:p>
            </p:txBody>
          </p:sp>
          <p:sp>
            <p:nvSpPr>
              <p:cNvPr id="1140" name="Line 34">
                <a:extLst>
                  <a:ext uri="{FF2B5EF4-FFF2-40B4-BE49-F238E27FC236}">
                    <a16:creationId xmlns:a16="http://schemas.microsoft.com/office/drawing/2014/main" id="{53A503B3-9A08-418F-A9DA-FE0FECE8E0C1}"/>
                  </a:ext>
                </a:extLst>
              </p:cNvPr>
              <p:cNvSpPr>
                <a:spLocks noChangeShapeType="1"/>
              </p:cNvSpPr>
              <p:nvPr/>
            </p:nvSpPr>
            <p:spPr bwMode="auto">
              <a:xfrm flipV="1">
                <a:off x="9420236" y="3902077"/>
                <a:ext cx="20638" cy="61913"/>
              </a:xfrm>
              <a:prstGeom prst="line">
                <a:avLst/>
              </a:prstGeom>
              <a:noFill/>
              <a:ln w="42863">
                <a:solidFill>
                  <a:srgbClr val="6E914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sv-SE"/>
              </a:p>
            </p:txBody>
          </p:sp>
          <p:sp>
            <p:nvSpPr>
              <p:cNvPr id="1141" name="Line 35">
                <a:extLst>
                  <a:ext uri="{FF2B5EF4-FFF2-40B4-BE49-F238E27FC236}">
                    <a16:creationId xmlns:a16="http://schemas.microsoft.com/office/drawing/2014/main" id="{5588F94F-96D0-48C4-BE44-668738BCB13C}"/>
                  </a:ext>
                </a:extLst>
              </p:cNvPr>
              <p:cNvSpPr>
                <a:spLocks noChangeShapeType="1"/>
              </p:cNvSpPr>
              <p:nvPr/>
            </p:nvSpPr>
            <p:spPr bwMode="auto">
              <a:xfrm flipV="1">
                <a:off x="9447223" y="3822702"/>
                <a:ext cx="20638" cy="60325"/>
              </a:xfrm>
              <a:prstGeom prst="line">
                <a:avLst/>
              </a:prstGeom>
              <a:noFill/>
              <a:ln w="42863">
                <a:solidFill>
                  <a:srgbClr val="6E914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sv-SE"/>
              </a:p>
            </p:txBody>
          </p:sp>
          <p:sp>
            <p:nvSpPr>
              <p:cNvPr id="1142" name="Line 36">
                <a:extLst>
                  <a:ext uri="{FF2B5EF4-FFF2-40B4-BE49-F238E27FC236}">
                    <a16:creationId xmlns:a16="http://schemas.microsoft.com/office/drawing/2014/main" id="{6D035130-75A9-403E-8012-FD7084A08C9B}"/>
                  </a:ext>
                </a:extLst>
              </p:cNvPr>
              <p:cNvSpPr>
                <a:spLocks noChangeShapeType="1"/>
              </p:cNvSpPr>
              <p:nvPr/>
            </p:nvSpPr>
            <p:spPr bwMode="auto">
              <a:xfrm flipV="1">
                <a:off x="9475798" y="3741739"/>
                <a:ext cx="20638" cy="61913"/>
              </a:xfrm>
              <a:prstGeom prst="line">
                <a:avLst/>
              </a:prstGeom>
              <a:noFill/>
              <a:ln w="42863">
                <a:solidFill>
                  <a:srgbClr val="6E914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sv-SE"/>
              </a:p>
            </p:txBody>
          </p:sp>
          <p:sp>
            <p:nvSpPr>
              <p:cNvPr id="1143" name="Line 37">
                <a:extLst>
                  <a:ext uri="{FF2B5EF4-FFF2-40B4-BE49-F238E27FC236}">
                    <a16:creationId xmlns:a16="http://schemas.microsoft.com/office/drawing/2014/main" id="{13D11606-0627-4925-85C1-4B2D68B63C97}"/>
                  </a:ext>
                </a:extLst>
              </p:cNvPr>
              <p:cNvSpPr>
                <a:spLocks noChangeShapeType="1"/>
              </p:cNvSpPr>
              <p:nvPr/>
            </p:nvSpPr>
            <p:spPr bwMode="auto">
              <a:xfrm flipV="1">
                <a:off x="9502786" y="3662364"/>
                <a:ext cx="20638" cy="60325"/>
              </a:xfrm>
              <a:prstGeom prst="line">
                <a:avLst/>
              </a:prstGeom>
              <a:noFill/>
              <a:ln w="42863">
                <a:solidFill>
                  <a:srgbClr val="6E914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sv-SE"/>
              </a:p>
            </p:txBody>
          </p:sp>
          <p:sp>
            <p:nvSpPr>
              <p:cNvPr id="1144" name="Line 38">
                <a:extLst>
                  <a:ext uri="{FF2B5EF4-FFF2-40B4-BE49-F238E27FC236}">
                    <a16:creationId xmlns:a16="http://schemas.microsoft.com/office/drawing/2014/main" id="{93812B2B-37C4-4469-A050-D212231DBDA7}"/>
                  </a:ext>
                </a:extLst>
              </p:cNvPr>
              <p:cNvSpPr>
                <a:spLocks noChangeShapeType="1"/>
              </p:cNvSpPr>
              <p:nvPr/>
            </p:nvSpPr>
            <p:spPr bwMode="auto">
              <a:xfrm flipV="1">
                <a:off x="9529773" y="3581402"/>
                <a:ext cx="20638" cy="60325"/>
              </a:xfrm>
              <a:prstGeom prst="line">
                <a:avLst/>
              </a:prstGeom>
              <a:noFill/>
              <a:ln w="42863">
                <a:solidFill>
                  <a:srgbClr val="6E914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sv-SE"/>
              </a:p>
            </p:txBody>
          </p:sp>
          <p:sp>
            <p:nvSpPr>
              <p:cNvPr id="1145" name="Line 39">
                <a:extLst>
                  <a:ext uri="{FF2B5EF4-FFF2-40B4-BE49-F238E27FC236}">
                    <a16:creationId xmlns:a16="http://schemas.microsoft.com/office/drawing/2014/main" id="{6B2DBB0B-811E-4405-B48F-B18034F4507C}"/>
                  </a:ext>
                </a:extLst>
              </p:cNvPr>
              <p:cNvSpPr>
                <a:spLocks noChangeShapeType="1"/>
              </p:cNvSpPr>
              <p:nvPr/>
            </p:nvSpPr>
            <p:spPr bwMode="auto">
              <a:xfrm flipV="1">
                <a:off x="9556761" y="3500439"/>
                <a:ext cx="20638" cy="60325"/>
              </a:xfrm>
              <a:prstGeom prst="line">
                <a:avLst/>
              </a:prstGeom>
              <a:noFill/>
              <a:ln w="42863">
                <a:solidFill>
                  <a:srgbClr val="6E914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sv-SE"/>
              </a:p>
            </p:txBody>
          </p:sp>
          <p:sp>
            <p:nvSpPr>
              <p:cNvPr id="1146" name="Line 40">
                <a:extLst>
                  <a:ext uri="{FF2B5EF4-FFF2-40B4-BE49-F238E27FC236}">
                    <a16:creationId xmlns:a16="http://schemas.microsoft.com/office/drawing/2014/main" id="{614D112F-67FE-4140-B5B3-326502415DE2}"/>
                  </a:ext>
                </a:extLst>
              </p:cNvPr>
              <p:cNvSpPr>
                <a:spLocks noChangeShapeType="1"/>
              </p:cNvSpPr>
              <p:nvPr/>
            </p:nvSpPr>
            <p:spPr bwMode="auto">
              <a:xfrm flipV="1">
                <a:off x="9585336" y="3446464"/>
                <a:ext cx="11113" cy="31750"/>
              </a:xfrm>
              <a:prstGeom prst="line">
                <a:avLst/>
              </a:prstGeom>
              <a:noFill/>
              <a:ln w="42863">
                <a:solidFill>
                  <a:srgbClr val="6E914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sv-SE"/>
              </a:p>
            </p:txBody>
          </p:sp>
          <p:sp>
            <p:nvSpPr>
              <p:cNvPr id="1147" name="Freeform 41">
                <a:extLst>
                  <a:ext uri="{FF2B5EF4-FFF2-40B4-BE49-F238E27FC236}">
                    <a16:creationId xmlns:a16="http://schemas.microsoft.com/office/drawing/2014/main" id="{4EA7A356-F891-49BB-AE1C-6AC0C084D1E5}"/>
                  </a:ext>
                </a:extLst>
              </p:cNvPr>
              <p:cNvSpPr>
                <a:spLocks/>
              </p:cNvSpPr>
              <p:nvPr/>
            </p:nvSpPr>
            <p:spPr bwMode="auto">
              <a:xfrm>
                <a:off x="9463098" y="3273427"/>
                <a:ext cx="241300" cy="249238"/>
              </a:xfrm>
              <a:custGeom>
                <a:avLst/>
                <a:gdLst>
                  <a:gd name="T0" fmla="*/ 303 w 303"/>
                  <a:gd name="T1" fmla="*/ 314 h 314"/>
                  <a:gd name="T2" fmla="*/ 241 w 303"/>
                  <a:gd name="T3" fmla="*/ 0 h 314"/>
                  <a:gd name="T4" fmla="*/ 0 w 303"/>
                  <a:gd name="T5" fmla="*/ 212 h 314"/>
                  <a:gd name="T6" fmla="*/ 303 w 303"/>
                  <a:gd name="T7" fmla="*/ 314 h 314"/>
                </a:gdLst>
                <a:ahLst/>
                <a:cxnLst>
                  <a:cxn ang="0">
                    <a:pos x="T0" y="T1"/>
                  </a:cxn>
                  <a:cxn ang="0">
                    <a:pos x="T2" y="T3"/>
                  </a:cxn>
                  <a:cxn ang="0">
                    <a:pos x="T4" y="T5"/>
                  </a:cxn>
                  <a:cxn ang="0">
                    <a:pos x="T6" y="T7"/>
                  </a:cxn>
                </a:cxnLst>
                <a:rect l="0" t="0" r="r" b="b"/>
                <a:pathLst>
                  <a:path w="303" h="314">
                    <a:moveTo>
                      <a:pt x="303" y="314"/>
                    </a:moveTo>
                    <a:lnTo>
                      <a:pt x="241" y="0"/>
                    </a:lnTo>
                    <a:lnTo>
                      <a:pt x="0" y="212"/>
                    </a:lnTo>
                    <a:lnTo>
                      <a:pt x="303" y="314"/>
                    </a:lnTo>
                    <a:close/>
                  </a:path>
                </a:pathLst>
              </a:custGeom>
              <a:solidFill>
                <a:srgbClr val="6E9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grpSp>
        <p:grpSp>
          <p:nvGrpSpPr>
            <p:cNvPr id="1478" name="Grupp 1477">
              <a:extLst>
                <a:ext uri="{FF2B5EF4-FFF2-40B4-BE49-F238E27FC236}">
                  <a16:creationId xmlns:a16="http://schemas.microsoft.com/office/drawing/2014/main" id="{A5F77A3A-02CF-4EFE-BB39-4472651D8376}"/>
                </a:ext>
              </a:extLst>
            </p:cNvPr>
            <p:cNvGrpSpPr/>
            <p:nvPr/>
          </p:nvGrpSpPr>
          <p:grpSpPr>
            <a:xfrm>
              <a:off x="6645283" y="2081214"/>
              <a:ext cx="977901" cy="1152525"/>
              <a:chOff x="6645283" y="2081214"/>
              <a:chExt cx="977901" cy="1152525"/>
            </a:xfrm>
          </p:grpSpPr>
          <p:sp>
            <p:nvSpPr>
              <p:cNvPr id="1148" name="Freeform 42">
                <a:extLst>
                  <a:ext uri="{FF2B5EF4-FFF2-40B4-BE49-F238E27FC236}">
                    <a16:creationId xmlns:a16="http://schemas.microsoft.com/office/drawing/2014/main" id="{0FEDF326-A286-4186-AC2C-6693F8F57A15}"/>
                  </a:ext>
                </a:extLst>
              </p:cNvPr>
              <p:cNvSpPr>
                <a:spLocks/>
              </p:cNvSpPr>
              <p:nvPr/>
            </p:nvSpPr>
            <p:spPr bwMode="auto">
              <a:xfrm>
                <a:off x="7258058" y="2784477"/>
                <a:ext cx="52388" cy="34925"/>
              </a:xfrm>
              <a:custGeom>
                <a:avLst/>
                <a:gdLst>
                  <a:gd name="T0" fmla="*/ 0 w 65"/>
                  <a:gd name="T1" fmla="*/ 43 h 45"/>
                  <a:gd name="T2" fmla="*/ 0 w 65"/>
                  <a:gd name="T3" fmla="*/ 43 h 45"/>
                  <a:gd name="T4" fmla="*/ 0 w 65"/>
                  <a:gd name="T5" fmla="*/ 45 h 45"/>
                  <a:gd name="T6" fmla="*/ 65 w 65"/>
                  <a:gd name="T7" fmla="*/ 45 h 45"/>
                  <a:gd name="T8" fmla="*/ 65 w 65"/>
                  <a:gd name="T9" fmla="*/ 45 h 45"/>
                  <a:gd name="T10" fmla="*/ 65 w 65"/>
                  <a:gd name="T11" fmla="*/ 43 h 45"/>
                  <a:gd name="T12" fmla="*/ 65 w 65"/>
                  <a:gd name="T13" fmla="*/ 1 h 45"/>
                  <a:gd name="T14" fmla="*/ 65 w 65"/>
                  <a:gd name="T15" fmla="*/ 1 h 45"/>
                  <a:gd name="T16" fmla="*/ 65 w 65"/>
                  <a:gd name="T17" fmla="*/ 0 h 45"/>
                  <a:gd name="T18" fmla="*/ 0 w 65"/>
                  <a:gd name="T19" fmla="*/ 0 h 45"/>
                  <a:gd name="T20" fmla="*/ 0 w 65"/>
                  <a:gd name="T21" fmla="*/ 0 h 45"/>
                  <a:gd name="T22" fmla="*/ 0 w 65"/>
                  <a:gd name="T23" fmla="*/ 1 h 45"/>
                  <a:gd name="T24" fmla="*/ 0 w 65"/>
                  <a:gd name="T25" fmla="*/ 43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5" h="45">
                    <a:moveTo>
                      <a:pt x="0" y="43"/>
                    </a:moveTo>
                    <a:lnTo>
                      <a:pt x="0" y="43"/>
                    </a:lnTo>
                    <a:lnTo>
                      <a:pt x="0" y="45"/>
                    </a:lnTo>
                    <a:lnTo>
                      <a:pt x="65" y="45"/>
                    </a:lnTo>
                    <a:lnTo>
                      <a:pt x="65" y="45"/>
                    </a:lnTo>
                    <a:lnTo>
                      <a:pt x="65" y="43"/>
                    </a:lnTo>
                    <a:lnTo>
                      <a:pt x="65" y="1"/>
                    </a:lnTo>
                    <a:lnTo>
                      <a:pt x="65" y="1"/>
                    </a:lnTo>
                    <a:lnTo>
                      <a:pt x="65" y="0"/>
                    </a:lnTo>
                    <a:lnTo>
                      <a:pt x="0" y="0"/>
                    </a:lnTo>
                    <a:lnTo>
                      <a:pt x="0" y="0"/>
                    </a:lnTo>
                    <a:lnTo>
                      <a:pt x="0" y="1"/>
                    </a:lnTo>
                    <a:lnTo>
                      <a:pt x="0" y="43"/>
                    </a:lnTo>
                    <a:close/>
                  </a:path>
                </a:pathLst>
              </a:custGeom>
              <a:solidFill>
                <a:srgbClr val="6E9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1149" name="Freeform 43">
                <a:extLst>
                  <a:ext uri="{FF2B5EF4-FFF2-40B4-BE49-F238E27FC236}">
                    <a16:creationId xmlns:a16="http://schemas.microsoft.com/office/drawing/2014/main" id="{93B103F0-C9F8-4CE2-97CE-C126CCFCB2FD}"/>
                  </a:ext>
                </a:extLst>
              </p:cNvPr>
              <p:cNvSpPr>
                <a:spLocks/>
              </p:cNvSpPr>
              <p:nvPr/>
            </p:nvSpPr>
            <p:spPr bwMode="auto">
              <a:xfrm>
                <a:off x="7278696" y="2879727"/>
                <a:ext cx="17463" cy="20638"/>
              </a:xfrm>
              <a:custGeom>
                <a:avLst/>
                <a:gdLst>
                  <a:gd name="T0" fmla="*/ 10 w 22"/>
                  <a:gd name="T1" fmla="*/ 0 h 27"/>
                  <a:gd name="T2" fmla="*/ 10 w 22"/>
                  <a:gd name="T3" fmla="*/ 0 h 27"/>
                  <a:gd name="T4" fmla="*/ 7 w 22"/>
                  <a:gd name="T5" fmla="*/ 2 h 27"/>
                  <a:gd name="T6" fmla="*/ 3 w 22"/>
                  <a:gd name="T7" fmla="*/ 3 h 27"/>
                  <a:gd name="T8" fmla="*/ 2 w 22"/>
                  <a:gd name="T9" fmla="*/ 7 h 27"/>
                  <a:gd name="T10" fmla="*/ 0 w 22"/>
                  <a:gd name="T11" fmla="*/ 10 h 27"/>
                  <a:gd name="T12" fmla="*/ 0 w 22"/>
                  <a:gd name="T13" fmla="*/ 27 h 27"/>
                  <a:gd name="T14" fmla="*/ 22 w 22"/>
                  <a:gd name="T15" fmla="*/ 0 h 27"/>
                  <a:gd name="T16" fmla="*/ 10 w 22"/>
                  <a:gd name="T17" fmla="*/ 0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2" h="27">
                    <a:moveTo>
                      <a:pt x="10" y="0"/>
                    </a:moveTo>
                    <a:lnTo>
                      <a:pt x="10" y="0"/>
                    </a:lnTo>
                    <a:lnTo>
                      <a:pt x="7" y="2"/>
                    </a:lnTo>
                    <a:lnTo>
                      <a:pt x="3" y="3"/>
                    </a:lnTo>
                    <a:lnTo>
                      <a:pt x="2" y="7"/>
                    </a:lnTo>
                    <a:lnTo>
                      <a:pt x="0" y="10"/>
                    </a:lnTo>
                    <a:lnTo>
                      <a:pt x="0" y="27"/>
                    </a:lnTo>
                    <a:lnTo>
                      <a:pt x="22" y="0"/>
                    </a:lnTo>
                    <a:lnTo>
                      <a:pt x="10" y="0"/>
                    </a:lnTo>
                    <a:close/>
                  </a:path>
                </a:pathLst>
              </a:custGeom>
              <a:solidFill>
                <a:srgbClr val="6E9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1150" name="Freeform 44">
                <a:extLst>
                  <a:ext uri="{FF2B5EF4-FFF2-40B4-BE49-F238E27FC236}">
                    <a16:creationId xmlns:a16="http://schemas.microsoft.com/office/drawing/2014/main" id="{76849379-E358-413A-8BD9-60749A5438CC}"/>
                  </a:ext>
                </a:extLst>
              </p:cNvPr>
              <p:cNvSpPr>
                <a:spLocks noEditPoints="1"/>
              </p:cNvSpPr>
              <p:nvPr/>
            </p:nvSpPr>
            <p:spPr bwMode="auto">
              <a:xfrm>
                <a:off x="6846895" y="2290764"/>
                <a:ext cx="608013" cy="715963"/>
              </a:xfrm>
              <a:custGeom>
                <a:avLst/>
                <a:gdLst>
                  <a:gd name="T0" fmla="*/ 462 w 765"/>
                  <a:gd name="T1" fmla="*/ 875 h 902"/>
                  <a:gd name="T2" fmla="*/ 355 w 765"/>
                  <a:gd name="T3" fmla="*/ 875 h 902"/>
                  <a:gd name="T4" fmla="*/ 355 w 765"/>
                  <a:gd name="T5" fmla="*/ 699 h 902"/>
                  <a:gd name="T6" fmla="*/ 355 w 765"/>
                  <a:gd name="T7" fmla="*/ 699 h 902"/>
                  <a:gd name="T8" fmla="*/ 355 w 765"/>
                  <a:gd name="T9" fmla="*/ 694 h 902"/>
                  <a:gd name="T10" fmla="*/ 351 w 765"/>
                  <a:gd name="T11" fmla="*/ 691 h 902"/>
                  <a:gd name="T12" fmla="*/ 348 w 765"/>
                  <a:gd name="T13" fmla="*/ 688 h 902"/>
                  <a:gd name="T14" fmla="*/ 343 w 765"/>
                  <a:gd name="T15" fmla="*/ 688 h 902"/>
                  <a:gd name="T16" fmla="*/ 146 w 765"/>
                  <a:gd name="T17" fmla="*/ 688 h 902"/>
                  <a:gd name="T18" fmla="*/ 146 w 765"/>
                  <a:gd name="T19" fmla="*/ 688 h 902"/>
                  <a:gd name="T20" fmla="*/ 141 w 765"/>
                  <a:gd name="T21" fmla="*/ 688 h 902"/>
                  <a:gd name="T22" fmla="*/ 137 w 765"/>
                  <a:gd name="T23" fmla="*/ 691 h 902"/>
                  <a:gd name="T24" fmla="*/ 134 w 765"/>
                  <a:gd name="T25" fmla="*/ 694 h 902"/>
                  <a:gd name="T26" fmla="*/ 134 w 765"/>
                  <a:gd name="T27" fmla="*/ 699 h 902"/>
                  <a:gd name="T28" fmla="*/ 134 w 765"/>
                  <a:gd name="T29" fmla="*/ 875 h 902"/>
                  <a:gd name="T30" fmla="*/ 25 w 765"/>
                  <a:gd name="T31" fmla="*/ 875 h 902"/>
                  <a:gd name="T32" fmla="*/ 25 w 765"/>
                  <a:gd name="T33" fmla="*/ 26 h 902"/>
                  <a:gd name="T34" fmla="*/ 464 w 765"/>
                  <a:gd name="T35" fmla="*/ 26 h 902"/>
                  <a:gd name="T36" fmla="*/ 464 w 765"/>
                  <a:gd name="T37" fmla="*/ 873 h 902"/>
                  <a:gd name="T38" fmla="*/ 489 w 765"/>
                  <a:gd name="T39" fmla="*/ 840 h 902"/>
                  <a:gd name="T40" fmla="*/ 489 w 765"/>
                  <a:gd name="T41" fmla="*/ 279 h 902"/>
                  <a:gd name="T42" fmla="*/ 740 w 765"/>
                  <a:gd name="T43" fmla="*/ 279 h 902"/>
                  <a:gd name="T44" fmla="*/ 740 w 765"/>
                  <a:gd name="T45" fmla="*/ 515 h 902"/>
                  <a:gd name="T46" fmla="*/ 765 w 765"/>
                  <a:gd name="T47" fmla="*/ 483 h 902"/>
                  <a:gd name="T48" fmla="*/ 765 w 765"/>
                  <a:gd name="T49" fmla="*/ 271 h 902"/>
                  <a:gd name="T50" fmla="*/ 765 w 765"/>
                  <a:gd name="T51" fmla="*/ 271 h 902"/>
                  <a:gd name="T52" fmla="*/ 763 w 765"/>
                  <a:gd name="T53" fmla="*/ 264 h 902"/>
                  <a:gd name="T54" fmla="*/ 760 w 765"/>
                  <a:gd name="T55" fmla="*/ 259 h 902"/>
                  <a:gd name="T56" fmla="*/ 760 w 765"/>
                  <a:gd name="T57" fmla="*/ 259 h 902"/>
                  <a:gd name="T58" fmla="*/ 755 w 765"/>
                  <a:gd name="T59" fmla="*/ 256 h 902"/>
                  <a:gd name="T60" fmla="*/ 748 w 765"/>
                  <a:gd name="T61" fmla="*/ 254 h 902"/>
                  <a:gd name="T62" fmla="*/ 489 w 765"/>
                  <a:gd name="T63" fmla="*/ 254 h 902"/>
                  <a:gd name="T64" fmla="*/ 489 w 765"/>
                  <a:gd name="T65" fmla="*/ 21 h 902"/>
                  <a:gd name="T66" fmla="*/ 489 w 765"/>
                  <a:gd name="T67" fmla="*/ 21 h 902"/>
                  <a:gd name="T68" fmla="*/ 489 w 765"/>
                  <a:gd name="T69" fmla="*/ 13 h 902"/>
                  <a:gd name="T70" fmla="*/ 484 w 765"/>
                  <a:gd name="T71" fmla="*/ 6 h 902"/>
                  <a:gd name="T72" fmla="*/ 484 w 765"/>
                  <a:gd name="T73" fmla="*/ 6 h 902"/>
                  <a:gd name="T74" fmla="*/ 484 w 765"/>
                  <a:gd name="T75" fmla="*/ 6 h 902"/>
                  <a:gd name="T76" fmla="*/ 477 w 765"/>
                  <a:gd name="T77" fmla="*/ 1 h 902"/>
                  <a:gd name="T78" fmla="*/ 469 w 765"/>
                  <a:gd name="T79" fmla="*/ 0 h 902"/>
                  <a:gd name="T80" fmla="*/ 20 w 765"/>
                  <a:gd name="T81" fmla="*/ 0 h 902"/>
                  <a:gd name="T82" fmla="*/ 20 w 765"/>
                  <a:gd name="T83" fmla="*/ 0 h 902"/>
                  <a:gd name="T84" fmla="*/ 12 w 765"/>
                  <a:gd name="T85" fmla="*/ 1 h 902"/>
                  <a:gd name="T86" fmla="*/ 5 w 765"/>
                  <a:gd name="T87" fmla="*/ 6 h 902"/>
                  <a:gd name="T88" fmla="*/ 5 w 765"/>
                  <a:gd name="T89" fmla="*/ 6 h 902"/>
                  <a:gd name="T90" fmla="*/ 2 w 765"/>
                  <a:gd name="T91" fmla="*/ 11 h 902"/>
                  <a:gd name="T92" fmla="*/ 0 w 765"/>
                  <a:gd name="T93" fmla="*/ 20 h 902"/>
                  <a:gd name="T94" fmla="*/ 0 w 765"/>
                  <a:gd name="T95" fmla="*/ 875 h 902"/>
                  <a:gd name="T96" fmla="*/ 0 w 765"/>
                  <a:gd name="T97" fmla="*/ 902 h 902"/>
                  <a:gd name="T98" fmla="*/ 442 w 765"/>
                  <a:gd name="T99" fmla="*/ 902 h 902"/>
                  <a:gd name="T100" fmla="*/ 462 w 765"/>
                  <a:gd name="T101" fmla="*/ 875 h 902"/>
                  <a:gd name="T102" fmla="*/ 331 w 765"/>
                  <a:gd name="T103" fmla="*/ 875 h 902"/>
                  <a:gd name="T104" fmla="*/ 157 w 765"/>
                  <a:gd name="T105" fmla="*/ 875 h 902"/>
                  <a:gd name="T106" fmla="*/ 157 w 765"/>
                  <a:gd name="T107" fmla="*/ 711 h 902"/>
                  <a:gd name="T108" fmla="*/ 331 w 765"/>
                  <a:gd name="T109" fmla="*/ 711 h 902"/>
                  <a:gd name="T110" fmla="*/ 331 w 765"/>
                  <a:gd name="T111" fmla="*/ 875 h 9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765" h="902">
                    <a:moveTo>
                      <a:pt x="462" y="875"/>
                    </a:moveTo>
                    <a:lnTo>
                      <a:pt x="355" y="875"/>
                    </a:lnTo>
                    <a:lnTo>
                      <a:pt x="355" y="699"/>
                    </a:lnTo>
                    <a:lnTo>
                      <a:pt x="355" y="699"/>
                    </a:lnTo>
                    <a:lnTo>
                      <a:pt x="355" y="694"/>
                    </a:lnTo>
                    <a:lnTo>
                      <a:pt x="351" y="691"/>
                    </a:lnTo>
                    <a:lnTo>
                      <a:pt x="348" y="688"/>
                    </a:lnTo>
                    <a:lnTo>
                      <a:pt x="343" y="688"/>
                    </a:lnTo>
                    <a:lnTo>
                      <a:pt x="146" y="688"/>
                    </a:lnTo>
                    <a:lnTo>
                      <a:pt x="146" y="688"/>
                    </a:lnTo>
                    <a:lnTo>
                      <a:pt x="141" y="688"/>
                    </a:lnTo>
                    <a:lnTo>
                      <a:pt x="137" y="691"/>
                    </a:lnTo>
                    <a:lnTo>
                      <a:pt x="134" y="694"/>
                    </a:lnTo>
                    <a:lnTo>
                      <a:pt x="134" y="699"/>
                    </a:lnTo>
                    <a:lnTo>
                      <a:pt x="134" y="875"/>
                    </a:lnTo>
                    <a:lnTo>
                      <a:pt x="25" y="875"/>
                    </a:lnTo>
                    <a:lnTo>
                      <a:pt x="25" y="26"/>
                    </a:lnTo>
                    <a:lnTo>
                      <a:pt x="464" y="26"/>
                    </a:lnTo>
                    <a:lnTo>
                      <a:pt x="464" y="873"/>
                    </a:lnTo>
                    <a:lnTo>
                      <a:pt x="489" y="840"/>
                    </a:lnTo>
                    <a:lnTo>
                      <a:pt x="489" y="279"/>
                    </a:lnTo>
                    <a:lnTo>
                      <a:pt x="740" y="279"/>
                    </a:lnTo>
                    <a:lnTo>
                      <a:pt x="740" y="515"/>
                    </a:lnTo>
                    <a:lnTo>
                      <a:pt x="765" y="483"/>
                    </a:lnTo>
                    <a:lnTo>
                      <a:pt x="765" y="271"/>
                    </a:lnTo>
                    <a:lnTo>
                      <a:pt x="765" y="271"/>
                    </a:lnTo>
                    <a:lnTo>
                      <a:pt x="763" y="264"/>
                    </a:lnTo>
                    <a:lnTo>
                      <a:pt x="760" y="259"/>
                    </a:lnTo>
                    <a:lnTo>
                      <a:pt x="760" y="259"/>
                    </a:lnTo>
                    <a:lnTo>
                      <a:pt x="755" y="256"/>
                    </a:lnTo>
                    <a:lnTo>
                      <a:pt x="748" y="254"/>
                    </a:lnTo>
                    <a:lnTo>
                      <a:pt x="489" y="254"/>
                    </a:lnTo>
                    <a:lnTo>
                      <a:pt x="489" y="21"/>
                    </a:lnTo>
                    <a:lnTo>
                      <a:pt x="489" y="21"/>
                    </a:lnTo>
                    <a:lnTo>
                      <a:pt x="489" y="13"/>
                    </a:lnTo>
                    <a:lnTo>
                      <a:pt x="484" y="6"/>
                    </a:lnTo>
                    <a:lnTo>
                      <a:pt x="484" y="6"/>
                    </a:lnTo>
                    <a:lnTo>
                      <a:pt x="484" y="6"/>
                    </a:lnTo>
                    <a:lnTo>
                      <a:pt x="477" y="1"/>
                    </a:lnTo>
                    <a:lnTo>
                      <a:pt x="469" y="0"/>
                    </a:lnTo>
                    <a:lnTo>
                      <a:pt x="20" y="0"/>
                    </a:lnTo>
                    <a:lnTo>
                      <a:pt x="20" y="0"/>
                    </a:lnTo>
                    <a:lnTo>
                      <a:pt x="12" y="1"/>
                    </a:lnTo>
                    <a:lnTo>
                      <a:pt x="5" y="6"/>
                    </a:lnTo>
                    <a:lnTo>
                      <a:pt x="5" y="6"/>
                    </a:lnTo>
                    <a:lnTo>
                      <a:pt x="2" y="11"/>
                    </a:lnTo>
                    <a:lnTo>
                      <a:pt x="0" y="20"/>
                    </a:lnTo>
                    <a:lnTo>
                      <a:pt x="0" y="875"/>
                    </a:lnTo>
                    <a:lnTo>
                      <a:pt x="0" y="902"/>
                    </a:lnTo>
                    <a:lnTo>
                      <a:pt x="442" y="902"/>
                    </a:lnTo>
                    <a:lnTo>
                      <a:pt x="462" y="875"/>
                    </a:lnTo>
                    <a:close/>
                    <a:moveTo>
                      <a:pt x="331" y="875"/>
                    </a:moveTo>
                    <a:lnTo>
                      <a:pt x="157" y="875"/>
                    </a:lnTo>
                    <a:lnTo>
                      <a:pt x="157" y="711"/>
                    </a:lnTo>
                    <a:lnTo>
                      <a:pt x="331" y="711"/>
                    </a:lnTo>
                    <a:lnTo>
                      <a:pt x="331" y="875"/>
                    </a:lnTo>
                    <a:close/>
                  </a:path>
                </a:pathLst>
              </a:custGeom>
              <a:solidFill>
                <a:srgbClr val="6E9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1151" name="Freeform 45">
                <a:extLst>
                  <a:ext uri="{FF2B5EF4-FFF2-40B4-BE49-F238E27FC236}">
                    <a16:creationId xmlns:a16="http://schemas.microsoft.com/office/drawing/2014/main" id="{08ACE654-F477-427E-83FC-F2138314CED2}"/>
                  </a:ext>
                </a:extLst>
              </p:cNvPr>
              <p:cNvSpPr>
                <a:spLocks/>
              </p:cNvSpPr>
              <p:nvPr/>
            </p:nvSpPr>
            <p:spPr bwMode="auto">
              <a:xfrm>
                <a:off x="7258058" y="2630489"/>
                <a:ext cx="52388" cy="34925"/>
              </a:xfrm>
              <a:custGeom>
                <a:avLst/>
                <a:gdLst>
                  <a:gd name="T0" fmla="*/ 0 w 65"/>
                  <a:gd name="T1" fmla="*/ 44 h 46"/>
                  <a:gd name="T2" fmla="*/ 0 w 65"/>
                  <a:gd name="T3" fmla="*/ 44 h 46"/>
                  <a:gd name="T4" fmla="*/ 0 w 65"/>
                  <a:gd name="T5" fmla="*/ 46 h 46"/>
                  <a:gd name="T6" fmla="*/ 65 w 65"/>
                  <a:gd name="T7" fmla="*/ 46 h 46"/>
                  <a:gd name="T8" fmla="*/ 65 w 65"/>
                  <a:gd name="T9" fmla="*/ 46 h 46"/>
                  <a:gd name="T10" fmla="*/ 65 w 65"/>
                  <a:gd name="T11" fmla="*/ 44 h 46"/>
                  <a:gd name="T12" fmla="*/ 65 w 65"/>
                  <a:gd name="T13" fmla="*/ 2 h 46"/>
                  <a:gd name="T14" fmla="*/ 65 w 65"/>
                  <a:gd name="T15" fmla="*/ 2 h 46"/>
                  <a:gd name="T16" fmla="*/ 65 w 65"/>
                  <a:gd name="T17" fmla="*/ 0 h 46"/>
                  <a:gd name="T18" fmla="*/ 0 w 65"/>
                  <a:gd name="T19" fmla="*/ 0 h 46"/>
                  <a:gd name="T20" fmla="*/ 0 w 65"/>
                  <a:gd name="T21" fmla="*/ 0 h 46"/>
                  <a:gd name="T22" fmla="*/ 0 w 65"/>
                  <a:gd name="T23" fmla="*/ 2 h 46"/>
                  <a:gd name="T24" fmla="*/ 0 w 65"/>
                  <a:gd name="T25" fmla="*/ 44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5" h="46">
                    <a:moveTo>
                      <a:pt x="0" y="44"/>
                    </a:moveTo>
                    <a:lnTo>
                      <a:pt x="0" y="44"/>
                    </a:lnTo>
                    <a:lnTo>
                      <a:pt x="0" y="46"/>
                    </a:lnTo>
                    <a:lnTo>
                      <a:pt x="65" y="46"/>
                    </a:lnTo>
                    <a:lnTo>
                      <a:pt x="65" y="46"/>
                    </a:lnTo>
                    <a:lnTo>
                      <a:pt x="65" y="44"/>
                    </a:lnTo>
                    <a:lnTo>
                      <a:pt x="65" y="2"/>
                    </a:lnTo>
                    <a:lnTo>
                      <a:pt x="65" y="2"/>
                    </a:lnTo>
                    <a:lnTo>
                      <a:pt x="65" y="0"/>
                    </a:lnTo>
                    <a:lnTo>
                      <a:pt x="0" y="0"/>
                    </a:lnTo>
                    <a:lnTo>
                      <a:pt x="0" y="0"/>
                    </a:lnTo>
                    <a:lnTo>
                      <a:pt x="0" y="2"/>
                    </a:lnTo>
                    <a:lnTo>
                      <a:pt x="0" y="44"/>
                    </a:lnTo>
                    <a:close/>
                  </a:path>
                </a:pathLst>
              </a:custGeom>
              <a:solidFill>
                <a:srgbClr val="6E9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1152" name="Freeform 46">
                <a:extLst>
                  <a:ext uri="{FF2B5EF4-FFF2-40B4-BE49-F238E27FC236}">
                    <a16:creationId xmlns:a16="http://schemas.microsoft.com/office/drawing/2014/main" id="{41F43DB4-A5A6-446E-808E-B5F473323E23}"/>
                  </a:ext>
                </a:extLst>
              </p:cNvPr>
              <p:cNvSpPr>
                <a:spLocks/>
              </p:cNvSpPr>
              <p:nvPr/>
            </p:nvSpPr>
            <p:spPr bwMode="auto">
              <a:xfrm>
                <a:off x="7258058" y="2706689"/>
                <a:ext cx="52388" cy="36513"/>
              </a:xfrm>
              <a:custGeom>
                <a:avLst/>
                <a:gdLst>
                  <a:gd name="T0" fmla="*/ 0 w 65"/>
                  <a:gd name="T1" fmla="*/ 44 h 46"/>
                  <a:gd name="T2" fmla="*/ 0 w 65"/>
                  <a:gd name="T3" fmla="*/ 44 h 46"/>
                  <a:gd name="T4" fmla="*/ 0 w 65"/>
                  <a:gd name="T5" fmla="*/ 46 h 46"/>
                  <a:gd name="T6" fmla="*/ 65 w 65"/>
                  <a:gd name="T7" fmla="*/ 46 h 46"/>
                  <a:gd name="T8" fmla="*/ 65 w 65"/>
                  <a:gd name="T9" fmla="*/ 46 h 46"/>
                  <a:gd name="T10" fmla="*/ 65 w 65"/>
                  <a:gd name="T11" fmla="*/ 44 h 46"/>
                  <a:gd name="T12" fmla="*/ 65 w 65"/>
                  <a:gd name="T13" fmla="*/ 2 h 46"/>
                  <a:gd name="T14" fmla="*/ 65 w 65"/>
                  <a:gd name="T15" fmla="*/ 2 h 46"/>
                  <a:gd name="T16" fmla="*/ 65 w 65"/>
                  <a:gd name="T17" fmla="*/ 0 h 46"/>
                  <a:gd name="T18" fmla="*/ 0 w 65"/>
                  <a:gd name="T19" fmla="*/ 0 h 46"/>
                  <a:gd name="T20" fmla="*/ 0 w 65"/>
                  <a:gd name="T21" fmla="*/ 0 h 46"/>
                  <a:gd name="T22" fmla="*/ 0 w 65"/>
                  <a:gd name="T23" fmla="*/ 2 h 46"/>
                  <a:gd name="T24" fmla="*/ 0 w 65"/>
                  <a:gd name="T25" fmla="*/ 44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5" h="46">
                    <a:moveTo>
                      <a:pt x="0" y="44"/>
                    </a:moveTo>
                    <a:lnTo>
                      <a:pt x="0" y="44"/>
                    </a:lnTo>
                    <a:lnTo>
                      <a:pt x="0" y="46"/>
                    </a:lnTo>
                    <a:lnTo>
                      <a:pt x="65" y="46"/>
                    </a:lnTo>
                    <a:lnTo>
                      <a:pt x="65" y="46"/>
                    </a:lnTo>
                    <a:lnTo>
                      <a:pt x="65" y="44"/>
                    </a:lnTo>
                    <a:lnTo>
                      <a:pt x="65" y="2"/>
                    </a:lnTo>
                    <a:lnTo>
                      <a:pt x="65" y="2"/>
                    </a:lnTo>
                    <a:lnTo>
                      <a:pt x="65" y="0"/>
                    </a:lnTo>
                    <a:lnTo>
                      <a:pt x="0" y="0"/>
                    </a:lnTo>
                    <a:lnTo>
                      <a:pt x="0" y="0"/>
                    </a:lnTo>
                    <a:lnTo>
                      <a:pt x="0" y="2"/>
                    </a:lnTo>
                    <a:lnTo>
                      <a:pt x="0" y="44"/>
                    </a:lnTo>
                    <a:close/>
                  </a:path>
                </a:pathLst>
              </a:custGeom>
              <a:solidFill>
                <a:srgbClr val="6E9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1153" name="Freeform 47">
                <a:extLst>
                  <a:ext uri="{FF2B5EF4-FFF2-40B4-BE49-F238E27FC236}">
                    <a16:creationId xmlns:a16="http://schemas.microsoft.com/office/drawing/2014/main" id="{0F599326-9962-458B-92B6-C24565384A6F}"/>
                  </a:ext>
                </a:extLst>
              </p:cNvPr>
              <p:cNvSpPr>
                <a:spLocks/>
              </p:cNvSpPr>
              <p:nvPr/>
            </p:nvSpPr>
            <p:spPr bwMode="auto">
              <a:xfrm>
                <a:off x="7108833" y="2606677"/>
                <a:ext cx="57150" cy="57150"/>
              </a:xfrm>
              <a:custGeom>
                <a:avLst/>
                <a:gdLst>
                  <a:gd name="T0" fmla="*/ 74 w 74"/>
                  <a:gd name="T1" fmla="*/ 2 h 74"/>
                  <a:gd name="T2" fmla="*/ 74 w 74"/>
                  <a:gd name="T3" fmla="*/ 2 h 74"/>
                  <a:gd name="T4" fmla="*/ 74 w 74"/>
                  <a:gd name="T5" fmla="*/ 0 h 74"/>
                  <a:gd name="T6" fmla="*/ 72 w 74"/>
                  <a:gd name="T7" fmla="*/ 0 h 74"/>
                  <a:gd name="T8" fmla="*/ 2 w 74"/>
                  <a:gd name="T9" fmla="*/ 0 h 74"/>
                  <a:gd name="T10" fmla="*/ 2 w 74"/>
                  <a:gd name="T11" fmla="*/ 0 h 74"/>
                  <a:gd name="T12" fmla="*/ 2 w 74"/>
                  <a:gd name="T13" fmla="*/ 0 h 74"/>
                  <a:gd name="T14" fmla="*/ 0 w 74"/>
                  <a:gd name="T15" fmla="*/ 0 h 74"/>
                  <a:gd name="T16" fmla="*/ 0 w 74"/>
                  <a:gd name="T17" fmla="*/ 2 h 74"/>
                  <a:gd name="T18" fmla="*/ 0 w 74"/>
                  <a:gd name="T19" fmla="*/ 72 h 74"/>
                  <a:gd name="T20" fmla="*/ 0 w 74"/>
                  <a:gd name="T21" fmla="*/ 72 h 74"/>
                  <a:gd name="T22" fmla="*/ 0 w 74"/>
                  <a:gd name="T23" fmla="*/ 74 h 74"/>
                  <a:gd name="T24" fmla="*/ 2 w 74"/>
                  <a:gd name="T25" fmla="*/ 74 h 74"/>
                  <a:gd name="T26" fmla="*/ 72 w 74"/>
                  <a:gd name="T27" fmla="*/ 74 h 74"/>
                  <a:gd name="T28" fmla="*/ 72 w 74"/>
                  <a:gd name="T29" fmla="*/ 74 h 74"/>
                  <a:gd name="T30" fmla="*/ 74 w 74"/>
                  <a:gd name="T31" fmla="*/ 74 h 74"/>
                  <a:gd name="T32" fmla="*/ 74 w 74"/>
                  <a:gd name="T33" fmla="*/ 72 h 74"/>
                  <a:gd name="T34" fmla="*/ 74 w 74"/>
                  <a:gd name="T35" fmla="*/ 2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4" h="74">
                    <a:moveTo>
                      <a:pt x="74" y="2"/>
                    </a:moveTo>
                    <a:lnTo>
                      <a:pt x="74" y="2"/>
                    </a:lnTo>
                    <a:lnTo>
                      <a:pt x="74" y="0"/>
                    </a:lnTo>
                    <a:lnTo>
                      <a:pt x="72" y="0"/>
                    </a:lnTo>
                    <a:lnTo>
                      <a:pt x="2" y="0"/>
                    </a:lnTo>
                    <a:lnTo>
                      <a:pt x="2" y="0"/>
                    </a:lnTo>
                    <a:lnTo>
                      <a:pt x="2" y="0"/>
                    </a:lnTo>
                    <a:lnTo>
                      <a:pt x="0" y="0"/>
                    </a:lnTo>
                    <a:lnTo>
                      <a:pt x="0" y="2"/>
                    </a:lnTo>
                    <a:lnTo>
                      <a:pt x="0" y="72"/>
                    </a:lnTo>
                    <a:lnTo>
                      <a:pt x="0" y="72"/>
                    </a:lnTo>
                    <a:lnTo>
                      <a:pt x="0" y="74"/>
                    </a:lnTo>
                    <a:lnTo>
                      <a:pt x="2" y="74"/>
                    </a:lnTo>
                    <a:lnTo>
                      <a:pt x="72" y="74"/>
                    </a:lnTo>
                    <a:lnTo>
                      <a:pt x="72" y="74"/>
                    </a:lnTo>
                    <a:lnTo>
                      <a:pt x="74" y="74"/>
                    </a:lnTo>
                    <a:lnTo>
                      <a:pt x="74" y="72"/>
                    </a:lnTo>
                    <a:lnTo>
                      <a:pt x="74" y="2"/>
                    </a:lnTo>
                    <a:close/>
                  </a:path>
                </a:pathLst>
              </a:custGeom>
              <a:solidFill>
                <a:srgbClr val="6E9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1154" name="Freeform 48">
                <a:extLst>
                  <a:ext uri="{FF2B5EF4-FFF2-40B4-BE49-F238E27FC236}">
                    <a16:creationId xmlns:a16="http://schemas.microsoft.com/office/drawing/2014/main" id="{FA7859C5-2A1B-4143-8468-3710AF369AEA}"/>
                  </a:ext>
                </a:extLst>
              </p:cNvPr>
              <p:cNvSpPr>
                <a:spLocks/>
              </p:cNvSpPr>
              <p:nvPr/>
            </p:nvSpPr>
            <p:spPr bwMode="auto">
              <a:xfrm>
                <a:off x="7345371" y="2630489"/>
                <a:ext cx="50800" cy="34925"/>
              </a:xfrm>
              <a:custGeom>
                <a:avLst/>
                <a:gdLst>
                  <a:gd name="T0" fmla="*/ 0 w 65"/>
                  <a:gd name="T1" fmla="*/ 44 h 46"/>
                  <a:gd name="T2" fmla="*/ 0 w 65"/>
                  <a:gd name="T3" fmla="*/ 44 h 46"/>
                  <a:gd name="T4" fmla="*/ 0 w 65"/>
                  <a:gd name="T5" fmla="*/ 46 h 46"/>
                  <a:gd name="T6" fmla="*/ 65 w 65"/>
                  <a:gd name="T7" fmla="*/ 46 h 46"/>
                  <a:gd name="T8" fmla="*/ 65 w 65"/>
                  <a:gd name="T9" fmla="*/ 46 h 46"/>
                  <a:gd name="T10" fmla="*/ 65 w 65"/>
                  <a:gd name="T11" fmla="*/ 44 h 46"/>
                  <a:gd name="T12" fmla="*/ 65 w 65"/>
                  <a:gd name="T13" fmla="*/ 2 h 46"/>
                  <a:gd name="T14" fmla="*/ 65 w 65"/>
                  <a:gd name="T15" fmla="*/ 2 h 46"/>
                  <a:gd name="T16" fmla="*/ 65 w 65"/>
                  <a:gd name="T17" fmla="*/ 0 h 46"/>
                  <a:gd name="T18" fmla="*/ 0 w 65"/>
                  <a:gd name="T19" fmla="*/ 0 h 46"/>
                  <a:gd name="T20" fmla="*/ 0 w 65"/>
                  <a:gd name="T21" fmla="*/ 0 h 46"/>
                  <a:gd name="T22" fmla="*/ 0 w 65"/>
                  <a:gd name="T23" fmla="*/ 2 h 46"/>
                  <a:gd name="T24" fmla="*/ 0 w 65"/>
                  <a:gd name="T25" fmla="*/ 44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5" h="46">
                    <a:moveTo>
                      <a:pt x="0" y="44"/>
                    </a:moveTo>
                    <a:lnTo>
                      <a:pt x="0" y="44"/>
                    </a:lnTo>
                    <a:lnTo>
                      <a:pt x="0" y="46"/>
                    </a:lnTo>
                    <a:lnTo>
                      <a:pt x="65" y="46"/>
                    </a:lnTo>
                    <a:lnTo>
                      <a:pt x="65" y="46"/>
                    </a:lnTo>
                    <a:lnTo>
                      <a:pt x="65" y="44"/>
                    </a:lnTo>
                    <a:lnTo>
                      <a:pt x="65" y="2"/>
                    </a:lnTo>
                    <a:lnTo>
                      <a:pt x="65" y="2"/>
                    </a:lnTo>
                    <a:lnTo>
                      <a:pt x="65" y="0"/>
                    </a:lnTo>
                    <a:lnTo>
                      <a:pt x="0" y="0"/>
                    </a:lnTo>
                    <a:lnTo>
                      <a:pt x="0" y="0"/>
                    </a:lnTo>
                    <a:lnTo>
                      <a:pt x="0" y="2"/>
                    </a:lnTo>
                    <a:lnTo>
                      <a:pt x="0" y="44"/>
                    </a:lnTo>
                    <a:close/>
                  </a:path>
                </a:pathLst>
              </a:custGeom>
              <a:solidFill>
                <a:srgbClr val="6E9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1155" name="Freeform 49">
                <a:extLst>
                  <a:ext uri="{FF2B5EF4-FFF2-40B4-BE49-F238E27FC236}">
                    <a16:creationId xmlns:a16="http://schemas.microsoft.com/office/drawing/2014/main" id="{3BD40B31-F89C-43FC-B56B-804F2EEC0692}"/>
                  </a:ext>
                </a:extLst>
              </p:cNvPr>
              <p:cNvSpPr>
                <a:spLocks/>
              </p:cNvSpPr>
              <p:nvPr/>
            </p:nvSpPr>
            <p:spPr bwMode="auto">
              <a:xfrm>
                <a:off x="7258058" y="2552702"/>
                <a:ext cx="52388" cy="36513"/>
              </a:xfrm>
              <a:custGeom>
                <a:avLst/>
                <a:gdLst>
                  <a:gd name="T0" fmla="*/ 65 w 65"/>
                  <a:gd name="T1" fmla="*/ 0 h 46"/>
                  <a:gd name="T2" fmla="*/ 0 w 65"/>
                  <a:gd name="T3" fmla="*/ 0 h 46"/>
                  <a:gd name="T4" fmla="*/ 0 w 65"/>
                  <a:gd name="T5" fmla="*/ 0 h 46"/>
                  <a:gd name="T6" fmla="*/ 0 w 65"/>
                  <a:gd name="T7" fmla="*/ 2 h 46"/>
                  <a:gd name="T8" fmla="*/ 0 w 65"/>
                  <a:gd name="T9" fmla="*/ 44 h 46"/>
                  <a:gd name="T10" fmla="*/ 0 w 65"/>
                  <a:gd name="T11" fmla="*/ 44 h 46"/>
                  <a:gd name="T12" fmla="*/ 0 w 65"/>
                  <a:gd name="T13" fmla="*/ 46 h 46"/>
                  <a:gd name="T14" fmla="*/ 65 w 65"/>
                  <a:gd name="T15" fmla="*/ 46 h 46"/>
                  <a:gd name="T16" fmla="*/ 65 w 65"/>
                  <a:gd name="T17" fmla="*/ 46 h 46"/>
                  <a:gd name="T18" fmla="*/ 65 w 65"/>
                  <a:gd name="T19" fmla="*/ 44 h 46"/>
                  <a:gd name="T20" fmla="*/ 65 w 65"/>
                  <a:gd name="T21" fmla="*/ 2 h 46"/>
                  <a:gd name="T22" fmla="*/ 65 w 65"/>
                  <a:gd name="T23" fmla="*/ 2 h 46"/>
                  <a:gd name="T24" fmla="*/ 65 w 65"/>
                  <a:gd name="T25" fmla="*/ 0 h 46"/>
                  <a:gd name="T26" fmla="*/ 65 w 65"/>
                  <a:gd name="T27" fmla="*/ 0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5" h="46">
                    <a:moveTo>
                      <a:pt x="65" y="0"/>
                    </a:moveTo>
                    <a:lnTo>
                      <a:pt x="0" y="0"/>
                    </a:lnTo>
                    <a:lnTo>
                      <a:pt x="0" y="0"/>
                    </a:lnTo>
                    <a:lnTo>
                      <a:pt x="0" y="2"/>
                    </a:lnTo>
                    <a:lnTo>
                      <a:pt x="0" y="44"/>
                    </a:lnTo>
                    <a:lnTo>
                      <a:pt x="0" y="44"/>
                    </a:lnTo>
                    <a:lnTo>
                      <a:pt x="0" y="46"/>
                    </a:lnTo>
                    <a:lnTo>
                      <a:pt x="65" y="46"/>
                    </a:lnTo>
                    <a:lnTo>
                      <a:pt x="65" y="46"/>
                    </a:lnTo>
                    <a:lnTo>
                      <a:pt x="65" y="44"/>
                    </a:lnTo>
                    <a:lnTo>
                      <a:pt x="65" y="2"/>
                    </a:lnTo>
                    <a:lnTo>
                      <a:pt x="65" y="2"/>
                    </a:lnTo>
                    <a:lnTo>
                      <a:pt x="65" y="0"/>
                    </a:lnTo>
                    <a:lnTo>
                      <a:pt x="65" y="0"/>
                    </a:lnTo>
                    <a:close/>
                  </a:path>
                </a:pathLst>
              </a:custGeom>
              <a:solidFill>
                <a:srgbClr val="6E9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1156" name="Freeform 50">
                <a:extLst>
                  <a:ext uri="{FF2B5EF4-FFF2-40B4-BE49-F238E27FC236}">
                    <a16:creationId xmlns:a16="http://schemas.microsoft.com/office/drawing/2014/main" id="{9E393CC7-B5F1-4654-9933-1B9F8A59EA53}"/>
                  </a:ext>
                </a:extLst>
              </p:cNvPr>
              <p:cNvSpPr>
                <a:spLocks/>
              </p:cNvSpPr>
              <p:nvPr/>
            </p:nvSpPr>
            <p:spPr bwMode="auto">
              <a:xfrm>
                <a:off x="7345371" y="2784477"/>
                <a:ext cx="25400" cy="34925"/>
              </a:xfrm>
              <a:custGeom>
                <a:avLst/>
                <a:gdLst>
                  <a:gd name="T0" fmla="*/ 0 w 33"/>
                  <a:gd name="T1" fmla="*/ 43 h 43"/>
                  <a:gd name="T2" fmla="*/ 33 w 33"/>
                  <a:gd name="T3" fmla="*/ 0 h 43"/>
                  <a:gd name="T4" fmla="*/ 0 w 33"/>
                  <a:gd name="T5" fmla="*/ 0 h 43"/>
                  <a:gd name="T6" fmla="*/ 0 w 33"/>
                  <a:gd name="T7" fmla="*/ 0 h 43"/>
                  <a:gd name="T8" fmla="*/ 0 w 33"/>
                  <a:gd name="T9" fmla="*/ 1 h 43"/>
                  <a:gd name="T10" fmla="*/ 0 w 33"/>
                  <a:gd name="T11" fmla="*/ 43 h 43"/>
                </a:gdLst>
                <a:ahLst/>
                <a:cxnLst>
                  <a:cxn ang="0">
                    <a:pos x="T0" y="T1"/>
                  </a:cxn>
                  <a:cxn ang="0">
                    <a:pos x="T2" y="T3"/>
                  </a:cxn>
                  <a:cxn ang="0">
                    <a:pos x="T4" y="T5"/>
                  </a:cxn>
                  <a:cxn ang="0">
                    <a:pos x="T6" y="T7"/>
                  </a:cxn>
                  <a:cxn ang="0">
                    <a:pos x="T8" y="T9"/>
                  </a:cxn>
                  <a:cxn ang="0">
                    <a:pos x="T10" y="T11"/>
                  </a:cxn>
                </a:cxnLst>
                <a:rect l="0" t="0" r="r" b="b"/>
                <a:pathLst>
                  <a:path w="33" h="43">
                    <a:moveTo>
                      <a:pt x="0" y="43"/>
                    </a:moveTo>
                    <a:lnTo>
                      <a:pt x="33" y="0"/>
                    </a:lnTo>
                    <a:lnTo>
                      <a:pt x="0" y="0"/>
                    </a:lnTo>
                    <a:lnTo>
                      <a:pt x="0" y="0"/>
                    </a:lnTo>
                    <a:lnTo>
                      <a:pt x="0" y="1"/>
                    </a:lnTo>
                    <a:lnTo>
                      <a:pt x="0" y="43"/>
                    </a:lnTo>
                    <a:close/>
                  </a:path>
                </a:pathLst>
              </a:custGeom>
              <a:solidFill>
                <a:srgbClr val="6E9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1157" name="Freeform 51">
                <a:extLst>
                  <a:ext uri="{FF2B5EF4-FFF2-40B4-BE49-F238E27FC236}">
                    <a16:creationId xmlns:a16="http://schemas.microsoft.com/office/drawing/2014/main" id="{2951CFD7-5910-4CAB-9F89-784E4CEDB199}"/>
                  </a:ext>
                </a:extLst>
              </p:cNvPr>
              <p:cNvSpPr>
                <a:spLocks/>
              </p:cNvSpPr>
              <p:nvPr/>
            </p:nvSpPr>
            <p:spPr bwMode="auto">
              <a:xfrm>
                <a:off x="7345371" y="2706689"/>
                <a:ext cx="50800" cy="36513"/>
              </a:xfrm>
              <a:custGeom>
                <a:avLst/>
                <a:gdLst>
                  <a:gd name="T0" fmla="*/ 0 w 65"/>
                  <a:gd name="T1" fmla="*/ 44 h 46"/>
                  <a:gd name="T2" fmla="*/ 0 w 65"/>
                  <a:gd name="T3" fmla="*/ 44 h 46"/>
                  <a:gd name="T4" fmla="*/ 0 w 65"/>
                  <a:gd name="T5" fmla="*/ 46 h 46"/>
                  <a:gd name="T6" fmla="*/ 65 w 65"/>
                  <a:gd name="T7" fmla="*/ 46 h 46"/>
                  <a:gd name="T8" fmla="*/ 65 w 65"/>
                  <a:gd name="T9" fmla="*/ 46 h 46"/>
                  <a:gd name="T10" fmla="*/ 65 w 65"/>
                  <a:gd name="T11" fmla="*/ 44 h 46"/>
                  <a:gd name="T12" fmla="*/ 65 w 65"/>
                  <a:gd name="T13" fmla="*/ 2 h 46"/>
                  <a:gd name="T14" fmla="*/ 65 w 65"/>
                  <a:gd name="T15" fmla="*/ 2 h 46"/>
                  <a:gd name="T16" fmla="*/ 65 w 65"/>
                  <a:gd name="T17" fmla="*/ 0 h 46"/>
                  <a:gd name="T18" fmla="*/ 0 w 65"/>
                  <a:gd name="T19" fmla="*/ 0 h 46"/>
                  <a:gd name="T20" fmla="*/ 0 w 65"/>
                  <a:gd name="T21" fmla="*/ 0 h 46"/>
                  <a:gd name="T22" fmla="*/ 0 w 65"/>
                  <a:gd name="T23" fmla="*/ 2 h 46"/>
                  <a:gd name="T24" fmla="*/ 0 w 65"/>
                  <a:gd name="T25" fmla="*/ 44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5" h="46">
                    <a:moveTo>
                      <a:pt x="0" y="44"/>
                    </a:moveTo>
                    <a:lnTo>
                      <a:pt x="0" y="44"/>
                    </a:lnTo>
                    <a:lnTo>
                      <a:pt x="0" y="46"/>
                    </a:lnTo>
                    <a:lnTo>
                      <a:pt x="65" y="46"/>
                    </a:lnTo>
                    <a:lnTo>
                      <a:pt x="65" y="46"/>
                    </a:lnTo>
                    <a:lnTo>
                      <a:pt x="65" y="44"/>
                    </a:lnTo>
                    <a:lnTo>
                      <a:pt x="65" y="2"/>
                    </a:lnTo>
                    <a:lnTo>
                      <a:pt x="65" y="2"/>
                    </a:lnTo>
                    <a:lnTo>
                      <a:pt x="65" y="0"/>
                    </a:lnTo>
                    <a:lnTo>
                      <a:pt x="0" y="0"/>
                    </a:lnTo>
                    <a:lnTo>
                      <a:pt x="0" y="0"/>
                    </a:lnTo>
                    <a:lnTo>
                      <a:pt x="0" y="2"/>
                    </a:lnTo>
                    <a:lnTo>
                      <a:pt x="0" y="44"/>
                    </a:lnTo>
                    <a:close/>
                  </a:path>
                </a:pathLst>
              </a:custGeom>
              <a:solidFill>
                <a:srgbClr val="6E9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1158" name="Freeform 52">
                <a:extLst>
                  <a:ext uri="{FF2B5EF4-FFF2-40B4-BE49-F238E27FC236}">
                    <a16:creationId xmlns:a16="http://schemas.microsoft.com/office/drawing/2014/main" id="{35549746-262A-43D9-9236-EFC3F77B88A9}"/>
                  </a:ext>
                </a:extLst>
              </p:cNvPr>
              <p:cNvSpPr>
                <a:spLocks/>
              </p:cNvSpPr>
              <p:nvPr/>
            </p:nvSpPr>
            <p:spPr bwMode="auto">
              <a:xfrm>
                <a:off x="7345371" y="2552702"/>
                <a:ext cx="50800" cy="36513"/>
              </a:xfrm>
              <a:custGeom>
                <a:avLst/>
                <a:gdLst>
                  <a:gd name="T0" fmla="*/ 65 w 65"/>
                  <a:gd name="T1" fmla="*/ 0 h 46"/>
                  <a:gd name="T2" fmla="*/ 0 w 65"/>
                  <a:gd name="T3" fmla="*/ 0 h 46"/>
                  <a:gd name="T4" fmla="*/ 0 w 65"/>
                  <a:gd name="T5" fmla="*/ 0 h 46"/>
                  <a:gd name="T6" fmla="*/ 0 w 65"/>
                  <a:gd name="T7" fmla="*/ 2 h 46"/>
                  <a:gd name="T8" fmla="*/ 0 w 65"/>
                  <a:gd name="T9" fmla="*/ 44 h 46"/>
                  <a:gd name="T10" fmla="*/ 0 w 65"/>
                  <a:gd name="T11" fmla="*/ 44 h 46"/>
                  <a:gd name="T12" fmla="*/ 0 w 65"/>
                  <a:gd name="T13" fmla="*/ 46 h 46"/>
                  <a:gd name="T14" fmla="*/ 65 w 65"/>
                  <a:gd name="T15" fmla="*/ 46 h 46"/>
                  <a:gd name="T16" fmla="*/ 65 w 65"/>
                  <a:gd name="T17" fmla="*/ 46 h 46"/>
                  <a:gd name="T18" fmla="*/ 65 w 65"/>
                  <a:gd name="T19" fmla="*/ 44 h 46"/>
                  <a:gd name="T20" fmla="*/ 65 w 65"/>
                  <a:gd name="T21" fmla="*/ 2 h 46"/>
                  <a:gd name="T22" fmla="*/ 65 w 65"/>
                  <a:gd name="T23" fmla="*/ 2 h 46"/>
                  <a:gd name="T24" fmla="*/ 65 w 65"/>
                  <a:gd name="T25" fmla="*/ 0 h 46"/>
                  <a:gd name="T26" fmla="*/ 65 w 65"/>
                  <a:gd name="T27" fmla="*/ 0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5" h="46">
                    <a:moveTo>
                      <a:pt x="65" y="0"/>
                    </a:moveTo>
                    <a:lnTo>
                      <a:pt x="0" y="0"/>
                    </a:lnTo>
                    <a:lnTo>
                      <a:pt x="0" y="0"/>
                    </a:lnTo>
                    <a:lnTo>
                      <a:pt x="0" y="2"/>
                    </a:lnTo>
                    <a:lnTo>
                      <a:pt x="0" y="44"/>
                    </a:lnTo>
                    <a:lnTo>
                      <a:pt x="0" y="44"/>
                    </a:lnTo>
                    <a:lnTo>
                      <a:pt x="0" y="46"/>
                    </a:lnTo>
                    <a:lnTo>
                      <a:pt x="65" y="46"/>
                    </a:lnTo>
                    <a:lnTo>
                      <a:pt x="65" y="46"/>
                    </a:lnTo>
                    <a:lnTo>
                      <a:pt x="65" y="44"/>
                    </a:lnTo>
                    <a:lnTo>
                      <a:pt x="65" y="2"/>
                    </a:lnTo>
                    <a:lnTo>
                      <a:pt x="65" y="2"/>
                    </a:lnTo>
                    <a:lnTo>
                      <a:pt x="65" y="0"/>
                    </a:lnTo>
                    <a:lnTo>
                      <a:pt x="65" y="0"/>
                    </a:lnTo>
                    <a:close/>
                  </a:path>
                </a:pathLst>
              </a:custGeom>
              <a:solidFill>
                <a:srgbClr val="6E9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1159" name="Freeform 53">
                <a:extLst>
                  <a:ext uri="{FF2B5EF4-FFF2-40B4-BE49-F238E27FC236}">
                    <a16:creationId xmlns:a16="http://schemas.microsoft.com/office/drawing/2014/main" id="{304E80DB-B92C-481A-95BB-977E6D350128}"/>
                  </a:ext>
                </a:extLst>
              </p:cNvPr>
              <p:cNvSpPr>
                <a:spLocks/>
              </p:cNvSpPr>
              <p:nvPr/>
            </p:nvSpPr>
            <p:spPr bwMode="auto">
              <a:xfrm>
                <a:off x="7011996" y="2363789"/>
                <a:ext cx="58738" cy="58738"/>
              </a:xfrm>
              <a:custGeom>
                <a:avLst/>
                <a:gdLst>
                  <a:gd name="T0" fmla="*/ 73 w 73"/>
                  <a:gd name="T1" fmla="*/ 1 h 73"/>
                  <a:gd name="T2" fmla="*/ 73 w 73"/>
                  <a:gd name="T3" fmla="*/ 1 h 73"/>
                  <a:gd name="T4" fmla="*/ 73 w 73"/>
                  <a:gd name="T5" fmla="*/ 0 h 73"/>
                  <a:gd name="T6" fmla="*/ 72 w 73"/>
                  <a:gd name="T7" fmla="*/ 0 h 73"/>
                  <a:gd name="T8" fmla="*/ 1 w 73"/>
                  <a:gd name="T9" fmla="*/ 0 h 73"/>
                  <a:gd name="T10" fmla="*/ 1 w 73"/>
                  <a:gd name="T11" fmla="*/ 0 h 73"/>
                  <a:gd name="T12" fmla="*/ 0 w 73"/>
                  <a:gd name="T13" fmla="*/ 0 h 73"/>
                  <a:gd name="T14" fmla="*/ 0 w 73"/>
                  <a:gd name="T15" fmla="*/ 1 h 73"/>
                  <a:gd name="T16" fmla="*/ 0 w 73"/>
                  <a:gd name="T17" fmla="*/ 72 h 73"/>
                  <a:gd name="T18" fmla="*/ 0 w 73"/>
                  <a:gd name="T19" fmla="*/ 72 h 73"/>
                  <a:gd name="T20" fmla="*/ 0 w 73"/>
                  <a:gd name="T21" fmla="*/ 73 h 73"/>
                  <a:gd name="T22" fmla="*/ 1 w 73"/>
                  <a:gd name="T23" fmla="*/ 73 h 73"/>
                  <a:gd name="T24" fmla="*/ 72 w 73"/>
                  <a:gd name="T25" fmla="*/ 73 h 73"/>
                  <a:gd name="T26" fmla="*/ 72 w 73"/>
                  <a:gd name="T27" fmla="*/ 73 h 73"/>
                  <a:gd name="T28" fmla="*/ 73 w 73"/>
                  <a:gd name="T29" fmla="*/ 73 h 73"/>
                  <a:gd name="T30" fmla="*/ 73 w 73"/>
                  <a:gd name="T31" fmla="*/ 72 h 73"/>
                  <a:gd name="T32" fmla="*/ 73 w 73"/>
                  <a:gd name="T33" fmla="*/ 1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73" h="73">
                    <a:moveTo>
                      <a:pt x="73" y="1"/>
                    </a:moveTo>
                    <a:lnTo>
                      <a:pt x="73" y="1"/>
                    </a:lnTo>
                    <a:lnTo>
                      <a:pt x="73" y="0"/>
                    </a:lnTo>
                    <a:lnTo>
                      <a:pt x="72" y="0"/>
                    </a:lnTo>
                    <a:lnTo>
                      <a:pt x="1" y="0"/>
                    </a:lnTo>
                    <a:lnTo>
                      <a:pt x="1" y="0"/>
                    </a:lnTo>
                    <a:lnTo>
                      <a:pt x="0" y="0"/>
                    </a:lnTo>
                    <a:lnTo>
                      <a:pt x="0" y="1"/>
                    </a:lnTo>
                    <a:lnTo>
                      <a:pt x="0" y="72"/>
                    </a:lnTo>
                    <a:lnTo>
                      <a:pt x="0" y="72"/>
                    </a:lnTo>
                    <a:lnTo>
                      <a:pt x="0" y="73"/>
                    </a:lnTo>
                    <a:lnTo>
                      <a:pt x="1" y="73"/>
                    </a:lnTo>
                    <a:lnTo>
                      <a:pt x="72" y="73"/>
                    </a:lnTo>
                    <a:lnTo>
                      <a:pt x="72" y="73"/>
                    </a:lnTo>
                    <a:lnTo>
                      <a:pt x="73" y="73"/>
                    </a:lnTo>
                    <a:lnTo>
                      <a:pt x="73" y="72"/>
                    </a:lnTo>
                    <a:lnTo>
                      <a:pt x="73" y="1"/>
                    </a:lnTo>
                    <a:close/>
                  </a:path>
                </a:pathLst>
              </a:custGeom>
              <a:solidFill>
                <a:srgbClr val="6E9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1160" name="Freeform 54">
                <a:extLst>
                  <a:ext uri="{FF2B5EF4-FFF2-40B4-BE49-F238E27FC236}">
                    <a16:creationId xmlns:a16="http://schemas.microsoft.com/office/drawing/2014/main" id="{062C62C3-C93E-48D5-AE97-7F276583A11C}"/>
                  </a:ext>
                </a:extLst>
              </p:cNvPr>
              <p:cNvSpPr>
                <a:spLocks/>
              </p:cNvSpPr>
              <p:nvPr/>
            </p:nvSpPr>
            <p:spPr bwMode="auto">
              <a:xfrm>
                <a:off x="6916745" y="2727327"/>
                <a:ext cx="58738" cy="58738"/>
              </a:xfrm>
              <a:custGeom>
                <a:avLst/>
                <a:gdLst>
                  <a:gd name="T0" fmla="*/ 2 w 74"/>
                  <a:gd name="T1" fmla="*/ 0 h 73"/>
                  <a:gd name="T2" fmla="*/ 2 w 74"/>
                  <a:gd name="T3" fmla="*/ 0 h 73"/>
                  <a:gd name="T4" fmla="*/ 0 w 74"/>
                  <a:gd name="T5" fmla="*/ 0 h 73"/>
                  <a:gd name="T6" fmla="*/ 0 w 74"/>
                  <a:gd name="T7" fmla="*/ 1 h 73"/>
                  <a:gd name="T8" fmla="*/ 0 w 74"/>
                  <a:gd name="T9" fmla="*/ 72 h 73"/>
                  <a:gd name="T10" fmla="*/ 0 w 74"/>
                  <a:gd name="T11" fmla="*/ 72 h 73"/>
                  <a:gd name="T12" fmla="*/ 0 w 74"/>
                  <a:gd name="T13" fmla="*/ 73 h 73"/>
                  <a:gd name="T14" fmla="*/ 2 w 74"/>
                  <a:gd name="T15" fmla="*/ 73 h 73"/>
                  <a:gd name="T16" fmla="*/ 72 w 74"/>
                  <a:gd name="T17" fmla="*/ 73 h 73"/>
                  <a:gd name="T18" fmla="*/ 72 w 74"/>
                  <a:gd name="T19" fmla="*/ 73 h 73"/>
                  <a:gd name="T20" fmla="*/ 74 w 74"/>
                  <a:gd name="T21" fmla="*/ 73 h 73"/>
                  <a:gd name="T22" fmla="*/ 74 w 74"/>
                  <a:gd name="T23" fmla="*/ 72 h 73"/>
                  <a:gd name="T24" fmla="*/ 74 w 74"/>
                  <a:gd name="T25" fmla="*/ 1 h 73"/>
                  <a:gd name="T26" fmla="*/ 74 w 74"/>
                  <a:gd name="T27" fmla="*/ 1 h 73"/>
                  <a:gd name="T28" fmla="*/ 74 w 74"/>
                  <a:gd name="T29" fmla="*/ 0 h 73"/>
                  <a:gd name="T30" fmla="*/ 72 w 74"/>
                  <a:gd name="T31" fmla="*/ 0 h 73"/>
                  <a:gd name="T32" fmla="*/ 2 w 74"/>
                  <a:gd name="T33" fmla="*/ 0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74" h="73">
                    <a:moveTo>
                      <a:pt x="2" y="0"/>
                    </a:moveTo>
                    <a:lnTo>
                      <a:pt x="2" y="0"/>
                    </a:lnTo>
                    <a:lnTo>
                      <a:pt x="0" y="0"/>
                    </a:lnTo>
                    <a:lnTo>
                      <a:pt x="0" y="1"/>
                    </a:lnTo>
                    <a:lnTo>
                      <a:pt x="0" y="72"/>
                    </a:lnTo>
                    <a:lnTo>
                      <a:pt x="0" y="72"/>
                    </a:lnTo>
                    <a:lnTo>
                      <a:pt x="0" y="73"/>
                    </a:lnTo>
                    <a:lnTo>
                      <a:pt x="2" y="73"/>
                    </a:lnTo>
                    <a:lnTo>
                      <a:pt x="72" y="73"/>
                    </a:lnTo>
                    <a:lnTo>
                      <a:pt x="72" y="73"/>
                    </a:lnTo>
                    <a:lnTo>
                      <a:pt x="74" y="73"/>
                    </a:lnTo>
                    <a:lnTo>
                      <a:pt x="74" y="72"/>
                    </a:lnTo>
                    <a:lnTo>
                      <a:pt x="74" y="1"/>
                    </a:lnTo>
                    <a:lnTo>
                      <a:pt x="74" y="1"/>
                    </a:lnTo>
                    <a:lnTo>
                      <a:pt x="74" y="0"/>
                    </a:lnTo>
                    <a:lnTo>
                      <a:pt x="72" y="0"/>
                    </a:lnTo>
                    <a:lnTo>
                      <a:pt x="2" y="0"/>
                    </a:lnTo>
                    <a:close/>
                  </a:path>
                </a:pathLst>
              </a:custGeom>
              <a:solidFill>
                <a:srgbClr val="6E9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1161" name="Freeform 55">
                <a:extLst>
                  <a:ext uri="{FF2B5EF4-FFF2-40B4-BE49-F238E27FC236}">
                    <a16:creationId xmlns:a16="http://schemas.microsoft.com/office/drawing/2014/main" id="{D28F473E-A6A3-417E-9D5F-1B13A4A4726E}"/>
                  </a:ext>
                </a:extLst>
              </p:cNvPr>
              <p:cNvSpPr>
                <a:spLocks/>
              </p:cNvSpPr>
              <p:nvPr/>
            </p:nvSpPr>
            <p:spPr bwMode="auto">
              <a:xfrm>
                <a:off x="6916745" y="2606677"/>
                <a:ext cx="58738" cy="57150"/>
              </a:xfrm>
              <a:custGeom>
                <a:avLst/>
                <a:gdLst>
                  <a:gd name="T0" fmla="*/ 74 w 74"/>
                  <a:gd name="T1" fmla="*/ 2 h 74"/>
                  <a:gd name="T2" fmla="*/ 74 w 74"/>
                  <a:gd name="T3" fmla="*/ 2 h 74"/>
                  <a:gd name="T4" fmla="*/ 74 w 74"/>
                  <a:gd name="T5" fmla="*/ 0 h 74"/>
                  <a:gd name="T6" fmla="*/ 72 w 74"/>
                  <a:gd name="T7" fmla="*/ 0 h 74"/>
                  <a:gd name="T8" fmla="*/ 2 w 74"/>
                  <a:gd name="T9" fmla="*/ 0 h 74"/>
                  <a:gd name="T10" fmla="*/ 2 w 74"/>
                  <a:gd name="T11" fmla="*/ 0 h 74"/>
                  <a:gd name="T12" fmla="*/ 2 w 74"/>
                  <a:gd name="T13" fmla="*/ 0 h 74"/>
                  <a:gd name="T14" fmla="*/ 0 w 74"/>
                  <a:gd name="T15" fmla="*/ 0 h 74"/>
                  <a:gd name="T16" fmla="*/ 0 w 74"/>
                  <a:gd name="T17" fmla="*/ 2 h 74"/>
                  <a:gd name="T18" fmla="*/ 0 w 74"/>
                  <a:gd name="T19" fmla="*/ 72 h 74"/>
                  <a:gd name="T20" fmla="*/ 0 w 74"/>
                  <a:gd name="T21" fmla="*/ 72 h 74"/>
                  <a:gd name="T22" fmla="*/ 0 w 74"/>
                  <a:gd name="T23" fmla="*/ 74 h 74"/>
                  <a:gd name="T24" fmla="*/ 2 w 74"/>
                  <a:gd name="T25" fmla="*/ 74 h 74"/>
                  <a:gd name="T26" fmla="*/ 72 w 74"/>
                  <a:gd name="T27" fmla="*/ 74 h 74"/>
                  <a:gd name="T28" fmla="*/ 72 w 74"/>
                  <a:gd name="T29" fmla="*/ 74 h 74"/>
                  <a:gd name="T30" fmla="*/ 74 w 74"/>
                  <a:gd name="T31" fmla="*/ 74 h 74"/>
                  <a:gd name="T32" fmla="*/ 74 w 74"/>
                  <a:gd name="T33" fmla="*/ 72 h 74"/>
                  <a:gd name="T34" fmla="*/ 74 w 74"/>
                  <a:gd name="T35" fmla="*/ 2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4" h="74">
                    <a:moveTo>
                      <a:pt x="74" y="2"/>
                    </a:moveTo>
                    <a:lnTo>
                      <a:pt x="74" y="2"/>
                    </a:lnTo>
                    <a:lnTo>
                      <a:pt x="74" y="0"/>
                    </a:lnTo>
                    <a:lnTo>
                      <a:pt x="72" y="0"/>
                    </a:lnTo>
                    <a:lnTo>
                      <a:pt x="2" y="0"/>
                    </a:lnTo>
                    <a:lnTo>
                      <a:pt x="2" y="0"/>
                    </a:lnTo>
                    <a:lnTo>
                      <a:pt x="2" y="0"/>
                    </a:lnTo>
                    <a:lnTo>
                      <a:pt x="0" y="0"/>
                    </a:lnTo>
                    <a:lnTo>
                      <a:pt x="0" y="2"/>
                    </a:lnTo>
                    <a:lnTo>
                      <a:pt x="0" y="72"/>
                    </a:lnTo>
                    <a:lnTo>
                      <a:pt x="0" y="72"/>
                    </a:lnTo>
                    <a:lnTo>
                      <a:pt x="0" y="74"/>
                    </a:lnTo>
                    <a:lnTo>
                      <a:pt x="2" y="74"/>
                    </a:lnTo>
                    <a:lnTo>
                      <a:pt x="72" y="74"/>
                    </a:lnTo>
                    <a:lnTo>
                      <a:pt x="72" y="74"/>
                    </a:lnTo>
                    <a:lnTo>
                      <a:pt x="74" y="74"/>
                    </a:lnTo>
                    <a:lnTo>
                      <a:pt x="74" y="72"/>
                    </a:lnTo>
                    <a:lnTo>
                      <a:pt x="74" y="2"/>
                    </a:lnTo>
                    <a:close/>
                  </a:path>
                </a:pathLst>
              </a:custGeom>
              <a:solidFill>
                <a:srgbClr val="6E9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1162" name="Freeform 56">
                <a:extLst>
                  <a:ext uri="{FF2B5EF4-FFF2-40B4-BE49-F238E27FC236}">
                    <a16:creationId xmlns:a16="http://schemas.microsoft.com/office/drawing/2014/main" id="{B7FD93D4-14FF-4052-89AD-E125DA759127}"/>
                  </a:ext>
                </a:extLst>
              </p:cNvPr>
              <p:cNvSpPr>
                <a:spLocks/>
              </p:cNvSpPr>
              <p:nvPr/>
            </p:nvSpPr>
            <p:spPr bwMode="auto">
              <a:xfrm>
                <a:off x="6916745" y="2484439"/>
                <a:ext cx="58738" cy="58738"/>
              </a:xfrm>
              <a:custGeom>
                <a:avLst/>
                <a:gdLst>
                  <a:gd name="T0" fmla="*/ 74 w 74"/>
                  <a:gd name="T1" fmla="*/ 2 h 74"/>
                  <a:gd name="T2" fmla="*/ 74 w 74"/>
                  <a:gd name="T3" fmla="*/ 2 h 74"/>
                  <a:gd name="T4" fmla="*/ 74 w 74"/>
                  <a:gd name="T5" fmla="*/ 0 h 74"/>
                  <a:gd name="T6" fmla="*/ 72 w 74"/>
                  <a:gd name="T7" fmla="*/ 0 h 74"/>
                  <a:gd name="T8" fmla="*/ 2 w 74"/>
                  <a:gd name="T9" fmla="*/ 0 h 74"/>
                  <a:gd name="T10" fmla="*/ 2 w 74"/>
                  <a:gd name="T11" fmla="*/ 0 h 74"/>
                  <a:gd name="T12" fmla="*/ 0 w 74"/>
                  <a:gd name="T13" fmla="*/ 0 h 74"/>
                  <a:gd name="T14" fmla="*/ 0 w 74"/>
                  <a:gd name="T15" fmla="*/ 2 h 74"/>
                  <a:gd name="T16" fmla="*/ 0 w 74"/>
                  <a:gd name="T17" fmla="*/ 72 h 74"/>
                  <a:gd name="T18" fmla="*/ 0 w 74"/>
                  <a:gd name="T19" fmla="*/ 72 h 74"/>
                  <a:gd name="T20" fmla="*/ 0 w 74"/>
                  <a:gd name="T21" fmla="*/ 74 h 74"/>
                  <a:gd name="T22" fmla="*/ 2 w 74"/>
                  <a:gd name="T23" fmla="*/ 74 h 74"/>
                  <a:gd name="T24" fmla="*/ 72 w 74"/>
                  <a:gd name="T25" fmla="*/ 74 h 74"/>
                  <a:gd name="T26" fmla="*/ 72 w 74"/>
                  <a:gd name="T27" fmla="*/ 74 h 74"/>
                  <a:gd name="T28" fmla="*/ 74 w 74"/>
                  <a:gd name="T29" fmla="*/ 74 h 74"/>
                  <a:gd name="T30" fmla="*/ 74 w 74"/>
                  <a:gd name="T31" fmla="*/ 72 h 74"/>
                  <a:gd name="T32" fmla="*/ 74 w 74"/>
                  <a:gd name="T33" fmla="*/ 2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74" h="74">
                    <a:moveTo>
                      <a:pt x="74" y="2"/>
                    </a:moveTo>
                    <a:lnTo>
                      <a:pt x="74" y="2"/>
                    </a:lnTo>
                    <a:lnTo>
                      <a:pt x="74" y="0"/>
                    </a:lnTo>
                    <a:lnTo>
                      <a:pt x="72" y="0"/>
                    </a:lnTo>
                    <a:lnTo>
                      <a:pt x="2" y="0"/>
                    </a:lnTo>
                    <a:lnTo>
                      <a:pt x="2" y="0"/>
                    </a:lnTo>
                    <a:lnTo>
                      <a:pt x="0" y="0"/>
                    </a:lnTo>
                    <a:lnTo>
                      <a:pt x="0" y="2"/>
                    </a:lnTo>
                    <a:lnTo>
                      <a:pt x="0" y="72"/>
                    </a:lnTo>
                    <a:lnTo>
                      <a:pt x="0" y="72"/>
                    </a:lnTo>
                    <a:lnTo>
                      <a:pt x="0" y="74"/>
                    </a:lnTo>
                    <a:lnTo>
                      <a:pt x="2" y="74"/>
                    </a:lnTo>
                    <a:lnTo>
                      <a:pt x="72" y="74"/>
                    </a:lnTo>
                    <a:lnTo>
                      <a:pt x="72" y="74"/>
                    </a:lnTo>
                    <a:lnTo>
                      <a:pt x="74" y="74"/>
                    </a:lnTo>
                    <a:lnTo>
                      <a:pt x="74" y="72"/>
                    </a:lnTo>
                    <a:lnTo>
                      <a:pt x="74" y="2"/>
                    </a:lnTo>
                    <a:close/>
                  </a:path>
                </a:pathLst>
              </a:custGeom>
              <a:solidFill>
                <a:srgbClr val="6E9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1163" name="Freeform 57">
                <a:extLst>
                  <a:ext uri="{FF2B5EF4-FFF2-40B4-BE49-F238E27FC236}">
                    <a16:creationId xmlns:a16="http://schemas.microsoft.com/office/drawing/2014/main" id="{1A41C227-45A8-457F-8E4E-FB361EEA9CC6}"/>
                  </a:ext>
                </a:extLst>
              </p:cNvPr>
              <p:cNvSpPr>
                <a:spLocks/>
              </p:cNvSpPr>
              <p:nvPr/>
            </p:nvSpPr>
            <p:spPr bwMode="auto">
              <a:xfrm>
                <a:off x="6916745" y="2363789"/>
                <a:ext cx="58738" cy="58738"/>
              </a:xfrm>
              <a:custGeom>
                <a:avLst/>
                <a:gdLst>
                  <a:gd name="T0" fmla="*/ 74 w 74"/>
                  <a:gd name="T1" fmla="*/ 1 h 73"/>
                  <a:gd name="T2" fmla="*/ 74 w 74"/>
                  <a:gd name="T3" fmla="*/ 1 h 73"/>
                  <a:gd name="T4" fmla="*/ 74 w 74"/>
                  <a:gd name="T5" fmla="*/ 0 h 73"/>
                  <a:gd name="T6" fmla="*/ 72 w 74"/>
                  <a:gd name="T7" fmla="*/ 0 h 73"/>
                  <a:gd name="T8" fmla="*/ 2 w 74"/>
                  <a:gd name="T9" fmla="*/ 0 h 73"/>
                  <a:gd name="T10" fmla="*/ 2 w 74"/>
                  <a:gd name="T11" fmla="*/ 0 h 73"/>
                  <a:gd name="T12" fmla="*/ 0 w 74"/>
                  <a:gd name="T13" fmla="*/ 0 h 73"/>
                  <a:gd name="T14" fmla="*/ 0 w 74"/>
                  <a:gd name="T15" fmla="*/ 1 h 73"/>
                  <a:gd name="T16" fmla="*/ 0 w 74"/>
                  <a:gd name="T17" fmla="*/ 72 h 73"/>
                  <a:gd name="T18" fmla="*/ 0 w 74"/>
                  <a:gd name="T19" fmla="*/ 72 h 73"/>
                  <a:gd name="T20" fmla="*/ 0 w 74"/>
                  <a:gd name="T21" fmla="*/ 73 h 73"/>
                  <a:gd name="T22" fmla="*/ 2 w 74"/>
                  <a:gd name="T23" fmla="*/ 73 h 73"/>
                  <a:gd name="T24" fmla="*/ 72 w 74"/>
                  <a:gd name="T25" fmla="*/ 73 h 73"/>
                  <a:gd name="T26" fmla="*/ 72 w 74"/>
                  <a:gd name="T27" fmla="*/ 73 h 73"/>
                  <a:gd name="T28" fmla="*/ 74 w 74"/>
                  <a:gd name="T29" fmla="*/ 73 h 73"/>
                  <a:gd name="T30" fmla="*/ 74 w 74"/>
                  <a:gd name="T31" fmla="*/ 72 h 73"/>
                  <a:gd name="T32" fmla="*/ 74 w 74"/>
                  <a:gd name="T33" fmla="*/ 1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74" h="73">
                    <a:moveTo>
                      <a:pt x="74" y="1"/>
                    </a:moveTo>
                    <a:lnTo>
                      <a:pt x="74" y="1"/>
                    </a:lnTo>
                    <a:lnTo>
                      <a:pt x="74" y="0"/>
                    </a:lnTo>
                    <a:lnTo>
                      <a:pt x="72" y="0"/>
                    </a:lnTo>
                    <a:lnTo>
                      <a:pt x="2" y="0"/>
                    </a:lnTo>
                    <a:lnTo>
                      <a:pt x="2" y="0"/>
                    </a:lnTo>
                    <a:lnTo>
                      <a:pt x="0" y="0"/>
                    </a:lnTo>
                    <a:lnTo>
                      <a:pt x="0" y="1"/>
                    </a:lnTo>
                    <a:lnTo>
                      <a:pt x="0" y="72"/>
                    </a:lnTo>
                    <a:lnTo>
                      <a:pt x="0" y="72"/>
                    </a:lnTo>
                    <a:lnTo>
                      <a:pt x="0" y="73"/>
                    </a:lnTo>
                    <a:lnTo>
                      <a:pt x="2" y="73"/>
                    </a:lnTo>
                    <a:lnTo>
                      <a:pt x="72" y="73"/>
                    </a:lnTo>
                    <a:lnTo>
                      <a:pt x="72" y="73"/>
                    </a:lnTo>
                    <a:lnTo>
                      <a:pt x="74" y="73"/>
                    </a:lnTo>
                    <a:lnTo>
                      <a:pt x="74" y="72"/>
                    </a:lnTo>
                    <a:lnTo>
                      <a:pt x="74" y="1"/>
                    </a:lnTo>
                    <a:close/>
                  </a:path>
                </a:pathLst>
              </a:custGeom>
              <a:solidFill>
                <a:srgbClr val="6E9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1164" name="Freeform 58">
                <a:extLst>
                  <a:ext uri="{FF2B5EF4-FFF2-40B4-BE49-F238E27FC236}">
                    <a16:creationId xmlns:a16="http://schemas.microsoft.com/office/drawing/2014/main" id="{5C866887-7F4D-45C4-A409-39184203CDE2}"/>
                  </a:ext>
                </a:extLst>
              </p:cNvPr>
              <p:cNvSpPr>
                <a:spLocks/>
              </p:cNvSpPr>
              <p:nvPr/>
            </p:nvSpPr>
            <p:spPr bwMode="auto">
              <a:xfrm>
                <a:off x="7011996" y="2606677"/>
                <a:ext cx="58738" cy="57150"/>
              </a:xfrm>
              <a:custGeom>
                <a:avLst/>
                <a:gdLst>
                  <a:gd name="T0" fmla="*/ 73 w 73"/>
                  <a:gd name="T1" fmla="*/ 2 h 74"/>
                  <a:gd name="T2" fmla="*/ 73 w 73"/>
                  <a:gd name="T3" fmla="*/ 2 h 74"/>
                  <a:gd name="T4" fmla="*/ 73 w 73"/>
                  <a:gd name="T5" fmla="*/ 0 h 74"/>
                  <a:gd name="T6" fmla="*/ 72 w 73"/>
                  <a:gd name="T7" fmla="*/ 0 h 74"/>
                  <a:gd name="T8" fmla="*/ 1 w 73"/>
                  <a:gd name="T9" fmla="*/ 0 h 74"/>
                  <a:gd name="T10" fmla="*/ 1 w 73"/>
                  <a:gd name="T11" fmla="*/ 0 h 74"/>
                  <a:gd name="T12" fmla="*/ 1 w 73"/>
                  <a:gd name="T13" fmla="*/ 0 h 74"/>
                  <a:gd name="T14" fmla="*/ 1 w 73"/>
                  <a:gd name="T15" fmla="*/ 0 h 74"/>
                  <a:gd name="T16" fmla="*/ 0 w 73"/>
                  <a:gd name="T17" fmla="*/ 0 h 74"/>
                  <a:gd name="T18" fmla="*/ 0 w 73"/>
                  <a:gd name="T19" fmla="*/ 2 h 74"/>
                  <a:gd name="T20" fmla="*/ 0 w 73"/>
                  <a:gd name="T21" fmla="*/ 72 h 74"/>
                  <a:gd name="T22" fmla="*/ 0 w 73"/>
                  <a:gd name="T23" fmla="*/ 72 h 74"/>
                  <a:gd name="T24" fmla="*/ 0 w 73"/>
                  <a:gd name="T25" fmla="*/ 74 h 74"/>
                  <a:gd name="T26" fmla="*/ 1 w 73"/>
                  <a:gd name="T27" fmla="*/ 74 h 74"/>
                  <a:gd name="T28" fmla="*/ 72 w 73"/>
                  <a:gd name="T29" fmla="*/ 74 h 74"/>
                  <a:gd name="T30" fmla="*/ 72 w 73"/>
                  <a:gd name="T31" fmla="*/ 74 h 74"/>
                  <a:gd name="T32" fmla="*/ 73 w 73"/>
                  <a:gd name="T33" fmla="*/ 74 h 74"/>
                  <a:gd name="T34" fmla="*/ 73 w 73"/>
                  <a:gd name="T35" fmla="*/ 72 h 74"/>
                  <a:gd name="T36" fmla="*/ 73 w 73"/>
                  <a:gd name="T37" fmla="*/ 2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3" h="74">
                    <a:moveTo>
                      <a:pt x="73" y="2"/>
                    </a:moveTo>
                    <a:lnTo>
                      <a:pt x="73" y="2"/>
                    </a:lnTo>
                    <a:lnTo>
                      <a:pt x="73" y="0"/>
                    </a:lnTo>
                    <a:lnTo>
                      <a:pt x="72" y="0"/>
                    </a:lnTo>
                    <a:lnTo>
                      <a:pt x="1" y="0"/>
                    </a:lnTo>
                    <a:lnTo>
                      <a:pt x="1" y="0"/>
                    </a:lnTo>
                    <a:lnTo>
                      <a:pt x="1" y="0"/>
                    </a:lnTo>
                    <a:lnTo>
                      <a:pt x="1" y="0"/>
                    </a:lnTo>
                    <a:lnTo>
                      <a:pt x="0" y="0"/>
                    </a:lnTo>
                    <a:lnTo>
                      <a:pt x="0" y="2"/>
                    </a:lnTo>
                    <a:lnTo>
                      <a:pt x="0" y="72"/>
                    </a:lnTo>
                    <a:lnTo>
                      <a:pt x="0" y="72"/>
                    </a:lnTo>
                    <a:lnTo>
                      <a:pt x="0" y="74"/>
                    </a:lnTo>
                    <a:lnTo>
                      <a:pt x="1" y="74"/>
                    </a:lnTo>
                    <a:lnTo>
                      <a:pt x="72" y="74"/>
                    </a:lnTo>
                    <a:lnTo>
                      <a:pt x="72" y="74"/>
                    </a:lnTo>
                    <a:lnTo>
                      <a:pt x="73" y="74"/>
                    </a:lnTo>
                    <a:lnTo>
                      <a:pt x="73" y="72"/>
                    </a:lnTo>
                    <a:lnTo>
                      <a:pt x="73" y="2"/>
                    </a:lnTo>
                    <a:close/>
                  </a:path>
                </a:pathLst>
              </a:custGeom>
              <a:solidFill>
                <a:srgbClr val="6E9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1165" name="Freeform 59">
                <a:extLst>
                  <a:ext uri="{FF2B5EF4-FFF2-40B4-BE49-F238E27FC236}">
                    <a16:creationId xmlns:a16="http://schemas.microsoft.com/office/drawing/2014/main" id="{88F690E5-2D4A-4BFD-A9C1-192687F1EDE2}"/>
                  </a:ext>
                </a:extLst>
              </p:cNvPr>
              <p:cNvSpPr>
                <a:spLocks/>
              </p:cNvSpPr>
              <p:nvPr/>
            </p:nvSpPr>
            <p:spPr bwMode="auto">
              <a:xfrm>
                <a:off x="7011996" y="2484439"/>
                <a:ext cx="58738" cy="58738"/>
              </a:xfrm>
              <a:custGeom>
                <a:avLst/>
                <a:gdLst>
                  <a:gd name="T0" fmla="*/ 73 w 73"/>
                  <a:gd name="T1" fmla="*/ 2 h 74"/>
                  <a:gd name="T2" fmla="*/ 73 w 73"/>
                  <a:gd name="T3" fmla="*/ 2 h 74"/>
                  <a:gd name="T4" fmla="*/ 73 w 73"/>
                  <a:gd name="T5" fmla="*/ 0 h 74"/>
                  <a:gd name="T6" fmla="*/ 72 w 73"/>
                  <a:gd name="T7" fmla="*/ 0 h 74"/>
                  <a:gd name="T8" fmla="*/ 1 w 73"/>
                  <a:gd name="T9" fmla="*/ 0 h 74"/>
                  <a:gd name="T10" fmla="*/ 1 w 73"/>
                  <a:gd name="T11" fmla="*/ 0 h 74"/>
                  <a:gd name="T12" fmla="*/ 0 w 73"/>
                  <a:gd name="T13" fmla="*/ 0 h 74"/>
                  <a:gd name="T14" fmla="*/ 0 w 73"/>
                  <a:gd name="T15" fmla="*/ 2 h 74"/>
                  <a:gd name="T16" fmla="*/ 0 w 73"/>
                  <a:gd name="T17" fmla="*/ 72 h 74"/>
                  <a:gd name="T18" fmla="*/ 0 w 73"/>
                  <a:gd name="T19" fmla="*/ 72 h 74"/>
                  <a:gd name="T20" fmla="*/ 0 w 73"/>
                  <a:gd name="T21" fmla="*/ 74 h 74"/>
                  <a:gd name="T22" fmla="*/ 1 w 73"/>
                  <a:gd name="T23" fmla="*/ 74 h 74"/>
                  <a:gd name="T24" fmla="*/ 72 w 73"/>
                  <a:gd name="T25" fmla="*/ 74 h 74"/>
                  <a:gd name="T26" fmla="*/ 72 w 73"/>
                  <a:gd name="T27" fmla="*/ 74 h 74"/>
                  <a:gd name="T28" fmla="*/ 73 w 73"/>
                  <a:gd name="T29" fmla="*/ 74 h 74"/>
                  <a:gd name="T30" fmla="*/ 73 w 73"/>
                  <a:gd name="T31" fmla="*/ 72 h 74"/>
                  <a:gd name="T32" fmla="*/ 73 w 73"/>
                  <a:gd name="T33" fmla="*/ 2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73" h="74">
                    <a:moveTo>
                      <a:pt x="73" y="2"/>
                    </a:moveTo>
                    <a:lnTo>
                      <a:pt x="73" y="2"/>
                    </a:lnTo>
                    <a:lnTo>
                      <a:pt x="73" y="0"/>
                    </a:lnTo>
                    <a:lnTo>
                      <a:pt x="72" y="0"/>
                    </a:lnTo>
                    <a:lnTo>
                      <a:pt x="1" y="0"/>
                    </a:lnTo>
                    <a:lnTo>
                      <a:pt x="1" y="0"/>
                    </a:lnTo>
                    <a:lnTo>
                      <a:pt x="0" y="0"/>
                    </a:lnTo>
                    <a:lnTo>
                      <a:pt x="0" y="2"/>
                    </a:lnTo>
                    <a:lnTo>
                      <a:pt x="0" y="72"/>
                    </a:lnTo>
                    <a:lnTo>
                      <a:pt x="0" y="72"/>
                    </a:lnTo>
                    <a:lnTo>
                      <a:pt x="0" y="74"/>
                    </a:lnTo>
                    <a:lnTo>
                      <a:pt x="1" y="74"/>
                    </a:lnTo>
                    <a:lnTo>
                      <a:pt x="72" y="74"/>
                    </a:lnTo>
                    <a:lnTo>
                      <a:pt x="72" y="74"/>
                    </a:lnTo>
                    <a:lnTo>
                      <a:pt x="73" y="74"/>
                    </a:lnTo>
                    <a:lnTo>
                      <a:pt x="73" y="72"/>
                    </a:lnTo>
                    <a:lnTo>
                      <a:pt x="73" y="2"/>
                    </a:lnTo>
                    <a:close/>
                  </a:path>
                </a:pathLst>
              </a:custGeom>
              <a:solidFill>
                <a:srgbClr val="6E9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1166" name="Freeform 60">
                <a:extLst>
                  <a:ext uri="{FF2B5EF4-FFF2-40B4-BE49-F238E27FC236}">
                    <a16:creationId xmlns:a16="http://schemas.microsoft.com/office/drawing/2014/main" id="{D5553E15-1D26-468F-99EA-E1FF528AE63B}"/>
                  </a:ext>
                </a:extLst>
              </p:cNvPr>
              <p:cNvSpPr>
                <a:spLocks/>
              </p:cNvSpPr>
              <p:nvPr/>
            </p:nvSpPr>
            <p:spPr bwMode="auto">
              <a:xfrm>
                <a:off x="7108833" y="2484439"/>
                <a:ext cx="57150" cy="58738"/>
              </a:xfrm>
              <a:custGeom>
                <a:avLst/>
                <a:gdLst>
                  <a:gd name="T0" fmla="*/ 74 w 74"/>
                  <a:gd name="T1" fmla="*/ 2 h 74"/>
                  <a:gd name="T2" fmla="*/ 74 w 74"/>
                  <a:gd name="T3" fmla="*/ 2 h 74"/>
                  <a:gd name="T4" fmla="*/ 74 w 74"/>
                  <a:gd name="T5" fmla="*/ 0 h 74"/>
                  <a:gd name="T6" fmla="*/ 72 w 74"/>
                  <a:gd name="T7" fmla="*/ 0 h 74"/>
                  <a:gd name="T8" fmla="*/ 2 w 74"/>
                  <a:gd name="T9" fmla="*/ 0 h 74"/>
                  <a:gd name="T10" fmla="*/ 2 w 74"/>
                  <a:gd name="T11" fmla="*/ 0 h 74"/>
                  <a:gd name="T12" fmla="*/ 0 w 74"/>
                  <a:gd name="T13" fmla="*/ 0 h 74"/>
                  <a:gd name="T14" fmla="*/ 0 w 74"/>
                  <a:gd name="T15" fmla="*/ 2 h 74"/>
                  <a:gd name="T16" fmla="*/ 0 w 74"/>
                  <a:gd name="T17" fmla="*/ 72 h 74"/>
                  <a:gd name="T18" fmla="*/ 0 w 74"/>
                  <a:gd name="T19" fmla="*/ 72 h 74"/>
                  <a:gd name="T20" fmla="*/ 0 w 74"/>
                  <a:gd name="T21" fmla="*/ 74 h 74"/>
                  <a:gd name="T22" fmla="*/ 2 w 74"/>
                  <a:gd name="T23" fmla="*/ 74 h 74"/>
                  <a:gd name="T24" fmla="*/ 72 w 74"/>
                  <a:gd name="T25" fmla="*/ 74 h 74"/>
                  <a:gd name="T26" fmla="*/ 72 w 74"/>
                  <a:gd name="T27" fmla="*/ 74 h 74"/>
                  <a:gd name="T28" fmla="*/ 74 w 74"/>
                  <a:gd name="T29" fmla="*/ 74 h 74"/>
                  <a:gd name="T30" fmla="*/ 74 w 74"/>
                  <a:gd name="T31" fmla="*/ 72 h 74"/>
                  <a:gd name="T32" fmla="*/ 74 w 74"/>
                  <a:gd name="T33" fmla="*/ 2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74" h="74">
                    <a:moveTo>
                      <a:pt x="74" y="2"/>
                    </a:moveTo>
                    <a:lnTo>
                      <a:pt x="74" y="2"/>
                    </a:lnTo>
                    <a:lnTo>
                      <a:pt x="74" y="0"/>
                    </a:lnTo>
                    <a:lnTo>
                      <a:pt x="72" y="0"/>
                    </a:lnTo>
                    <a:lnTo>
                      <a:pt x="2" y="0"/>
                    </a:lnTo>
                    <a:lnTo>
                      <a:pt x="2" y="0"/>
                    </a:lnTo>
                    <a:lnTo>
                      <a:pt x="0" y="0"/>
                    </a:lnTo>
                    <a:lnTo>
                      <a:pt x="0" y="2"/>
                    </a:lnTo>
                    <a:lnTo>
                      <a:pt x="0" y="72"/>
                    </a:lnTo>
                    <a:lnTo>
                      <a:pt x="0" y="72"/>
                    </a:lnTo>
                    <a:lnTo>
                      <a:pt x="0" y="74"/>
                    </a:lnTo>
                    <a:lnTo>
                      <a:pt x="2" y="74"/>
                    </a:lnTo>
                    <a:lnTo>
                      <a:pt x="72" y="74"/>
                    </a:lnTo>
                    <a:lnTo>
                      <a:pt x="72" y="74"/>
                    </a:lnTo>
                    <a:lnTo>
                      <a:pt x="74" y="74"/>
                    </a:lnTo>
                    <a:lnTo>
                      <a:pt x="74" y="72"/>
                    </a:lnTo>
                    <a:lnTo>
                      <a:pt x="74" y="2"/>
                    </a:lnTo>
                    <a:close/>
                  </a:path>
                </a:pathLst>
              </a:custGeom>
              <a:solidFill>
                <a:srgbClr val="6E9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1167" name="Freeform 61">
                <a:extLst>
                  <a:ext uri="{FF2B5EF4-FFF2-40B4-BE49-F238E27FC236}">
                    <a16:creationId xmlns:a16="http://schemas.microsoft.com/office/drawing/2014/main" id="{933A016F-8A96-427F-84A0-304383622E93}"/>
                  </a:ext>
                </a:extLst>
              </p:cNvPr>
              <p:cNvSpPr>
                <a:spLocks/>
              </p:cNvSpPr>
              <p:nvPr/>
            </p:nvSpPr>
            <p:spPr bwMode="auto">
              <a:xfrm>
                <a:off x="7108833" y="2363789"/>
                <a:ext cx="57150" cy="58738"/>
              </a:xfrm>
              <a:custGeom>
                <a:avLst/>
                <a:gdLst>
                  <a:gd name="T0" fmla="*/ 74 w 74"/>
                  <a:gd name="T1" fmla="*/ 1 h 73"/>
                  <a:gd name="T2" fmla="*/ 74 w 74"/>
                  <a:gd name="T3" fmla="*/ 1 h 73"/>
                  <a:gd name="T4" fmla="*/ 74 w 74"/>
                  <a:gd name="T5" fmla="*/ 0 h 73"/>
                  <a:gd name="T6" fmla="*/ 72 w 74"/>
                  <a:gd name="T7" fmla="*/ 0 h 73"/>
                  <a:gd name="T8" fmla="*/ 2 w 74"/>
                  <a:gd name="T9" fmla="*/ 0 h 73"/>
                  <a:gd name="T10" fmla="*/ 2 w 74"/>
                  <a:gd name="T11" fmla="*/ 0 h 73"/>
                  <a:gd name="T12" fmla="*/ 0 w 74"/>
                  <a:gd name="T13" fmla="*/ 0 h 73"/>
                  <a:gd name="T14" fmla="*/ 0 w 74"/>
                  <a:gd name="T15" fmla="*/ 1 h 73"/>
                  <a:gd name="T16" fmla="*/ 0 w 74"/>
                  <a:gd name="T17" fmla="*/ 72 h 73"/>
                  <a:gd name="T18" fmla="*/ 0 w 74"/>
                  <a:gd name="T19" fmla="*/ 72 h 73"/>
                  <a:gd name="T20" fmla="*/ 0 w 74"/>
                  <a:gd name="T21" fmla="*/ 73 h 73"/>
                  <a:gd name="T22" fmla="*/ 2 w 74"/>
                  <a:gd name="T23" fmla="*/ 73 h 73"/>
                  <a:gd name="T24" fmla="*/ 72 w 74"/>
                  <a:gd name="T25" fmla="*/ 73 h 73"/>
                  <a:gd name="T26" fmla="*/ 72 w 74"/>
                  <a:gd name="T27" fmla="*/ 73 h 73"/>
                  <a:gd name="T28" fmla="*/ 74 w 74"/>
                  <a:gd name="T29" fmla="*/ 73 h 73"/>
                  <a:gd name="T30" fmla="*/ 74 w 74"/>
                  <a:gd name="T31" fmla="*/ 72 h 73"/>
                  <a:gd name="T32" fmla="*/ 74 w 74"/>
                  <a:gd name="T33" fmla="*/ 1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74" h="73">
                    <a:moveTo>
                      <a:pt x="74" y="1"/>
                    </a:moveTo>
                    <a:lnTo>
                      <a:pt x="74" y="1"/>
                    </a:lnTo>
                    <a:lnTo>
                      <a:pt x="74" y="0"/>
                    </a:lnTo>
                    <a:lnTo>
                      <a:pt x="72" y="0"/>
                    </a:lnTo>
                    <a:lnTo>
                      <a:pt x="2" y="0"/>
                    </a:lnTo>
                    <a:lnTo>
                      <a:pt x="2" y="0"/>
                    </a:lnTo>
                    <a:lnTo>
                      <a:pt x="0" y="0"/>
                    </a:lnTo>
                    <a:lnTo>
                      <a:pt x="0" y="1"/>
                    </a:lnTo>
                    <a:lnTo>
                      <a:pt x="0" y="72"/>
                    </a:lnTo>
                    <a:lnTo>
                      <a:pt x="0" y="72"/>
                    </a:lnTo>
                    <a:lnTo>
                      <a:pt x="0" y="73"/>
                    </a:lnTo>
                    <a:lnTo>
                      <a:pt x="2" y="73"/>
                    </a:lnTo>
                    <a:lnTo>
                      <a:pt x="72" y="73"/>
                    </a:lnTo>
                    <a:lnTo>
                      <a:pt x="72" y="73"/>
                    </a:lnTo>
                    <a:lnTo>
                      <a:pt x="74" y="73"/>
                    </a:lnTo>
                    <a:lnTo>
                      <a:pt x="74" y="72"/>
                    </a:lnTo>
                    <a:lnTo>
                      <a:pt x="74" y="1"/>
                    </a:lnTo>
                    <a:close/>
                  </a:path>
                </a:pathLst>
              </a:custGeom>
              <a:solidFill>
                <a:srgbClr val="6E9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1168" name="Freeform 62">
                <a:extLst>
                  <a:ext uri="{FF2B5EF4-FFF2-40B4-BE49-F238E27FC236}">
                    <a16:creationId xmlns:a16="http://schemas.microsoft.com/office/drawing/2014/main" id="{66ECF548-1BB1-4AEB-939E-93CD54D3EF2A}"/>
                  </a:ext>
                </a:extLst>
              </p:cNvPr>
              <p:cNvSpPr>
                <a:spLocks/>
              </p:cNvSpPr>
              <p:nvPr/>
            </p:nvSpPr>
            <p:spPr bwMode="auto">
              <a:xfrm>
                <a:off x="7011996" y="2727327"/>
                <a:ext cx="58738" cy="58738"/>
              </a:xfrm>
              <a:custGeom>
                <a:avLst/>
                <a:gdLst>
                  <a:gd name="T0" fmla="*/ 1 w 73"/>
                  <a:gd name="T1" fmla="*/ 0 h 73"/>
                  <a:gd name="T2" fmla="*/ 1 w 73"/>
                  <a:gd name="T3" fmla="*/ 0 h 73"/>
                  <a:gd name="T4" fmla="*/ 0 w 73"/>
                  <a:gd name="T5" fmla="*/ 0 h 73"/>
                  <a:gd name="T6" fmla="*/ 0 w 73"/>
                  <a:gd name="T7" fmla="*/ 1 h 73"/>
                  <a:gd name="T8" fmla="*/ 0 w 73"/>
                  <a:gd name="T9" fmla="*/ 72 h 73"/>
                  <a:gd name="T10" fmla="*/ 0 w 73"/>
                  <a:gd name="T11" fmla="*/ 72 h 73"/>
                  <a:gd name="T12" fmla="*/ 0 w 73"/>
                  <a:gd name="T13" fmla="*/ 73 h 73"/>
                  <a:gd name="T14" fmla="*/ 1 w 73"/>
                  <a:gd name="T15" fmla="*/ 73 h 73"/>
                  <a:gd name="T16" fmla="*/ 72 w 73"/>
                  <a:gd name="T17" fmla="*/ 73 h 73"/>
                  <a:gd name="T18" fmla="*/ 72 w 73"/>
                  <a:gd name="T19" fmla="*/ 73 h 73"/>
                  <a:gd name="T20" fmla="*/ 73 w 73"/>
                  <a:gd name="T21" fmla="*/ 73 h 73"/>
                  <a:gd name="T22" fmla="*/ 73 w 73"/>
                  <a:gd name="T23" fmla="*/ 72 h 73"/>
                  <a:gd name="T24" fmla="*/ 73 w 73"/>
                  <a:gd name="T25" fmla="*/ 1 h 73"/>
                  <a:gd name="T26" fmla="*/ 73 w 73"/>
                  <a:gd name="T27" fmla="*/ 1 h 73"/>
                  <a:gd name="T28" fmla="*/ 73 w 73"/>
                  <a:gd name="T29" fmla="*/ 0 h 73"/>
                  <a:gd name="T30" fmla="*/ 72 w 73"/>
                  <a:gd name="T31" fmla="*/ 0 h 73"/>
                  <a:gd name="T32" fmla="*/ 1 w 73"/>
                  <a:gd name="T33" fmla="*/ 0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73" h="73">
                    <a:moveTo>
                      <a:pt x="1" y="0"/>
                    </a:moveTo>
                    <a:lnTo>
                      <a:pt x="1" y="0"/>
                    </a:lnTo>
                    <a:lnTo>
                      <a:pt x="0" y="0"/>
                    </a:lnTo>
                    <a:lnTo>
                      <a:pt x="0" y="1"/>
                    </a:lnTo>
                    <a:lnTo>
                      <a:pt x="0" y="72"/>
                    </a:lnTo>
                    <a:lnTo>
                      <a:pt x="0" y="72"/>
                    </a:lnTo>
                    <a:lnTo>
                      <a:pt x="0" y="73"/>
                    </a:lnTo>
                    <a:lnTo>
                      <a:pt x="1" y="73"/>
                    </a:lnTo>
                    <a:lnTo>
                      <a:pt x="72" y="73"/>
                    </a:lnTo>
                    <a:lnTo>
                      <a:pt x="72" y="73"/>
                    </a:lnTo>
                    <a:lnTo>
                      <a:pt x="73" y="73"/>
                    </a:lnTo>
                    <a:lnTo>
                      <a:pt x="73" y="72"/>
                    </a:lnTo>
                    <a:lnTo>
                      <a:pt x="73" y="1"/>
                    </a:lnTo>
                    <a:lnTo>
                      <a:pt x="73" y="1"/>
                    </a:lnTo>
                    <a:lnTo>
                      <a:pt x="73" y="0"/>
                    </a:lnTo>
                    <a:lnTo>
                      <a:pt x="72" y="0"/>
                    </a:lnTo>
                    <a:lnTo>
                      <a:pt x="1" y="0"/>
                    </a:lnTo>
                    <a:close/>
                  </a:path>
                </a:pathLst>
              </a:custGeom>
              <a:solidFill>
                <a:srgbClr val="6E9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1169" name="Freeform 63">
                <a:extLst>
                  <a:ext uri="{FF2B5EF4-FFF2-40B4-BE49-F238E27FC236}">
                    <a16:creationId xmlns:a16="http://schemas.microsoft.com/office/drawing/2014/main" id="{B37587E6-2906-41C4-8BC4-0858B84BCD25}"/>
                  </a:ext>
                </a:extLst>
              </p:cNvPr>
              <p:cNvSpPr>
                <a:spLocks/>
              </p:cNvSpPr>
              <p:nvPr/>
            </p:nvSpPr>
            <p:spPr bwMode="auto">
              <a:xfrm>
                <a:off x="7108833" y="2727327"/>
                <a:ext cx="57150" cy="58738"/>
              </a:xfrm>
              <a:custGeom>
                <a:avLst/>
                <a:gdLst>
                  <a:gd name="T0" fmla="*/ 2 w 74"/>
                  <a:gd name="T1" fmla="*/ 0 h 73"/>
                  <a:gd name="T2" fmla="*/ 2 w 74"/>
                  <a:gd name="T3" fmla="*/ 0 h 73"/>
                  <a:gd name="T4" fmla="*/ 0 w 74"/>
                  <a:gd name="T5" fmla="*/ 0 h 73"/>
                  <a:gd name="T6" fmla="*/ 0 w 74"/>
                  <a:gd name="T7" fmla="*/ 1 h 73"/>
                  <a:gd name="T8" fmla="*/ 0 w 74"/>
                  <a:gd name="T9" fmla="*/ 72 h 73"/>
                  <a:gd name="T10" fmla="*/ 0 w 74"/>
                  <a:gd name="T11" fmla="*/ 72 h 73"/>
                  <a:gd name="T12" fmla="*/ 0 w 74"/>
                  <a:gd name="T13" fmla="*/ 73 h 73"/>
                  <a:gd name="T14" fmla="*/ 2 w 74"/>
                  <a:gd name="T15" fmla="*/ 73 h 73"/>
                  <a:gd name="T16" fmla="*/ 72 w 74"/>
                  <a:gd name="T17" fmla="*/ 73 h 73"/>
                  <a:gd name="T18" fmla="*/ 72 w 74"/>
                  <a:gd name="T19" fmla="*/ 73 h 73"/>
                  <a:gd name="T20" fmla="*/ 74 w 74"/>
                  <a:gd name="T21" fmla="*/ 73 h 73"/>
                  <a:gd name="T22" fmla="*/ 74 w 74"/>
                  <a:gd name="T23" fmla="*/ 72 h 73"/>
                  <a:gd name="T24" fmla="*/ 74 w 74"/>
                  <a:gd name="T25" fmla="*/ 1 h 73"/>
                  <a:gd name="T26" fmla="*/ 74 w 74"/>
                  <a:gd name="T27" fmla="*/ 1 h 73"/>
                  <a:gd name="T28" fmla="*/ 74 w 74"/>
                  <a:gd name="T29" fmla="*/ 0 h 73"/>
                  <a:gd name="T30" fmla="*/ 72 w 74"/>
                  <a:gd name="T31" fmla="*/ 0 h 73"/>
                  <a:gd name="T32" fmla="*/ 2 w 74"/>
                  <a:gd name="T33" fmla="*/ 0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74" h="73">
                    <a:moveTo>
                      <a:pt x="2" y="0"/>
                    </a:moveTo>
                    <a:lnTo>
                      <a:pt x="2" y="0"/>
                    </a:lnTo>
                    <a:lnTo>
                      <a:pt x="0" y="0"/>
                    </a:lnTo>
                    <a:lnTo>
                      <a:pt x="0" y="1"/>
                    </a:lnTo>
                    <a:lnTo>
                      <a:pt x="0" y="72"/>
                    </a:lnTo>
                    <a:lnTo>
                      <a:pt x="0" y="72"/>
                    </a:lnTo>
                    <a:lnTo>
                      <a:pt x="0" y="73"/>
                    </a:lnTo>
                    <a:lnTo>
                      <a:pt x="2" y="73"/>
                    </a:lnTo>
                    <a:lnTo>
                      <a:pt x="72" y="73"/>
                    </a:lnTo>
                    <a:lnTo>
                      <a:pt x="72" y="73"/>
                    </a:lnTo>
                    <a:lnTo>
                      <a:pt x="74" y="73"/>
                    </a:lnTo>
                    <a:lnTo>
                      <a:pt x="74" y="72"/>
                    </a:lnTo>
                    <a:lnTo>
                      <a:pt x="74" y="1"/>
                    </a:lnTo>
                    <a:lnTo>
                      <a:pt x="74" y="1"/>
                    </a:lnTo>
                    <a:lnTo>
                      <a:pt x="74" y="0"/>
                    </a:lnTo>
                    <a:lnTo>
                      <a:pt x="72" y="0"/>
                    </a:lnTo>
                    <a:lnTo>
                      <a:pt x="2" y="0"/>
                    </a:lnTo>
                    <a:close/>
                  </a:path>
                </a:pathLst>
              </a:custGeom>
              <a:solidFill>
                <a:srgbClr val="6E9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1170" name="Freeform 64">
                <a:extLst>
                  <a:ext uri="{FF2B5EF4-FFF2-40B4-BE49-F238E27FC236}">
                    <a16:creationId xmlns:a16="http://schemas.microsoft.com/office/drawing/2014/main" id="{9D2BE81E-11A4-4D96-8196-7EC726AEAC3B}"/>
                  </a:ext>
                </a:extLst>
              </p:cNvPr>
              <p:cNvSpPr>
                <a:spLocks/>
              </p:cNvSpPr>
              <p:nvPr/>
            </p:nvSpPr>
            <p:spPr bwMode="auto">
              <a:xfrm>
                <a:off x="6645283" y="2081214"/>
                <a:ext cx="977901" cy="1152525"/>
              </a:xfrm>
              <a:custGeom>
                <a:avLst/>
                <a:gdLst>
                  <a:gd name="T0" fmla="*/ 679 w 1232"/>
                  <a:gd name="T1" fmla="*/ 1378 h 1453"/>
                  <a:gd name="T2" fmla="*/ 684 w 1232"/>
                  <a:gd name="T3" fmla="*/ 1378 h 1453"/>
                  <a:gd name="T4" fmla="*/ 684 w 1232"/>
                  <a:gd name="T5" fmla="*/ 1393 h 1453"/>
                  <a:gd name="T6" fmla="*/ 681 w 1232"/>
                  <a:gd name="T7" fmla="*/ 1453 h 1453"/>
                  <a:gd name="T8" fmla="*/ 88 w 1232"/>
                  <a:gd name="T9" fmla="*/ 1453 h 1453"/>
                  <a:gd name="T10" fmla="*/ 55 w 1232"/>
                  <a:gd name="T11" fmla="*/ 1445 h 1453"/>
                  <a:gd name="T12" fmla="*/ 26 w 1232"/>
                  <a:gd name="T13" fmla="*/ 1426 h 1453"/>
                  <a:gd name="T14" fmla="*/ 8 w 1232"/>
                  <a:gd name="T15" fmla="*/ 1399 h 1453"/>
                  <a:gd name="T16" fmla="*/ 0 w 1232"/>
                  <a:gd name="T17" fmla="*/ 1364 h 1453"/>
                  <a:gd name="T18" fmla="*/ 0 w 1232"/>
                  <a:gd name="T19" fmla="*/ 89 h 1453"/>
                  <a:gd name="T20" fmla="*/ 8 w 1232"/>
                  <a:gd name="T21" fmla="*/ 55 h 1453"/>
                  <a:gd name="T22" fmla="*/ 26 w 1232"/>
                  <a:gd name="T23" fmla="*/ 27 h 1453"/>
                  <a:gd name="T24" fmla="*/ 55 w 1232"/>
                  <a:gd name="T25" fmla="*/ 9 h 1453"/>
                  <a:gd name="T26" fmla="*/ 88 w 1232"/>
                  <a:gd name="T27" fmla="*/ 0 h 1453"/>
                  <a:gd name="T28" fmla="*/ 1144 w 1232"/>
                  <a:gd name="T29" fmla="*/ 0 h 1453"/>
                  <a:gd name="T30" fmla="*/ 1178 w 1232"/>
                  <a:gd name="T31" fmla="*/ 9 h 1453"/>
                  <a:gd name="T32" fmla="*/ 1206 w 1232"/>
                  <a:gd name="T33" fmla="*/ 27 h 1453"/>
                  <a:gd name="T34" fmla="*/ 1225 w 1232"/>
                  <a:gd name="T35" fmla="*/ 55 h 1453"/>
                  <a:gd name="T36" fmla="*/ 1232 w 1232"/>
                  <a:gd name="T37" fmla="*/ 89 h 1453"/>
                  <a:gd name="T38" fmla="*/ 1232 w 1232"/>
                  <a:gd name="T39" fmla="*/ 752 h 1453"/>
                  <a:gd name="T40" fmla="*/ 1230 w 1232"/>
                  <a:gd name="T41" fmla="*/ 773 h 1453"/>
                  <a:gd name="T42" fmla="*/ 1225 w 1232"/>
                  <a:gd name="T43" fmla="*/ 770 h 1453"/>
                  <a:gd name="T44" fmla="*/ 1193 w 1232"/>
                  <a:gd name="T45" fmla="*/ 750 h 1453"/>
                  <a:gd name="T46" fmla="*/ 1156 w 1232"/>
                  <a:gd name="T47" fmla="*/ 738 h 1453"/>
                  <a:gd name="T48" fmla="*/ 1156 w 1232"/>
                  <a:gd name="T49" fmla="*/ 89 h 1453"/>
                  <a:gd name="T50" fmla="*/ 1153 w 1232"/>
                  <a:gd name="T51" fmla="*/ 80 h 1453"/>
                  <a:gd name="T52" fmla="*/ 1144 w 1232"/>
                  <a:gd name="T53" fmla="*/ 77 h 1453"/>
                  <a:gd name="T54" fmla="*/ 88 w 1232"/>
                  <a:gd name="T55" fmla="*/ 77 h 1453"/>
                  <a:gd name="T56" fmla="*/ 80 w 1232"/>
                  <a:gd name="T57" fmla="*/ 80 h 1453"/>
                  <a:gd name="T58" fmla="*/ 77 w 1232"/>
                  <a:gd name="T59" fmla="*/ 84 h 1453"/>
                  <a:gd name="T60" fmla="*/ 77 w 1232"/>
                  <a:gd name="T61" fmla="*/ 1364 h 1453"/>
                  <a:gd name="T62" fmla="*/ 77 w 1232"/>
                  <a:gd name="T63" fmla="*/ 1369 h 1453"/>
                  <a:gd name="T64" fmla="*/ 80 w 1232"/>
                  <a:gd name="T65" fmla="*/ 1373 h 1453"/>
                  <a:gd name="T66" fmla="*/ 88 w 1232"/>
                  <a:gd name="T67" fmla="*/ 1376 h 14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232" h="1453">
                    <a:moveTo>
                      <a:pt x="679" y="1378"/>
                    </a:moveTo>
                    <a:lnTo>
                      <a:pt x="679" y="1378"/>
                    </a:lnTo>
                    <a:lnTo>
                      <a:pt x="684" y="1378"/>
                    </a:lnTo>
                    <a:lnTo>
                      <a:pt x="684" y="1378"/>
                    </a:lnTo>
                    <a:lnTo>
                      <a:pt x="684" y="1393"/>
                    </a:lnTo>
                    <a:lnTo>
                      <a:pt x="684" y="1393"/>
                    </a:lnTo>
                    <a:lnTo>
                      <a:pt x="681" y="1425"/>
                    </a:lnTo>
                    <a:lnTo>
                      <a:pt x="681" y="1453"/>
                    </a:lnTo>
                    <a:lnTo>
                      <a:pt x="88" y="1453"/>
                    </a:lnTo>
                    <a:lnTo>
                      <a:pt x="88" y="1453"/>
                    </a:lnTo>
                    <a:lnTo>
                      <a:pt x="72" y="1451"/>
                    </a:lnTo>
                    <a:lnTo>
                      <a:pt x="55" y="1445"/>
                    </a:lnTo>
                    <a:lnTo>
                      <a:pt x="40" y="1438"/>
                    </a:lnTo>
                    <a:lnTo>
                      <a:pt x="26" y="1426"/>
                    </a:lnTo>
                    <a:lnTo>
                      <a:pt x="16" y="1413"/>
                    </a:lnTo>
                    <a:lnTo>
                      <a:pt x="8" y="1399"/>
                    </a:lnTo>
                    <a:lnTo>
                      <a:pt x="3" y="1383"/>
                    </a:lnTo>
                    <a:lnTo>
                      <a:pt x="0" y="1364"/>
                    </a:lnTo>
                    <a:lnTo>
                      <a:pt x="0" y="89"/>
                    </a:lnTo>
                    <a:lnTo>
                      <a:pt x="0" y="89"/>
                    </a:lnTo>
                    <a:lnTo>
                      <a:pt x="1" y="72"/>
                    </a:lnTo>
                    <a:lnTo>
                      <a:pt x="8" y="55"/>
                    </a:lnTo>
                    <a:lnTo>
                      <a:pt x="15" y="40"/>
                    </a:lnTo>
                    <a:lnTo>
                      <a:pt x="26" y="27"/>
                    </a:lnTo>
                    <a:lnTo>
                      <a:pt x="40" y="15"/>
                    </a:lnTo>
                    <a:lnTo>
                      <a:pt x="55" y="9"/>
                    </a:lnTo>
                    <a:lnTo>
                      <a:pt x="72" y="2"/>
                    </a:lnTo>
                    <a:lnTo>
                      <a:pt x="88" y="0"/>
                    </a:lnTo>
                    <a:lnTo>
                      <a:pt x="1144" y="0"/>
                    </a:lnTo>
                    <a:lnTo>
                      <a:pt x="1144" y="0"/>
                    </a:lnTo>
                    <a:lnTo>
                      <a:pt x="1161" y="3"/>
                    </a:lnTo>
                    <a:lnTo>
                      <a:pt x="1178" y="9"/>
                    </a:lnTo>
                    <a:lnTo>
                      <a:pt x="1193" y="15"/>
                    </a:lnTo>
                    <a:lnTo>
                      <a:pt x="1206" y="27"/>
                    </a:lnTo>
                    <a:lnTo>
                      <a:pt x="1216" y="40"/>
                    </a:lnTo>
                    <a:lnTo>
                      <a:pt x="1225" y="55"/>
                    </a:lnTo>
                    <a:lnTo>
                      <a:pt x="1230" y="72"/>
                    </a:lnTo>
                    <a:lnTo>
                      <a:pt x="1232" y="89"/>
                    </a:lnTo>
                    <a:lnTo>
                      <a:pt x="1232" y="752"/>
                    </a:lnTo>
                    <a:lnTo>
                      <a:pt x="1232" y="752"/>
                    </a:lnTo>
                    <a:lnTo>
                      <a:pt x="1232" y="762"/>
                    </a:lnTo>
                    <a:lnTo>
                      <a:pt x="1230" y="773"/>
                    </a:lnTo>
                    <a:lnTo>
                      <a:pt x="1225" y="770"/>
                    </a:lnTo>
                    <a:lnTo>
                      <a:pt x="1225" y="770"/>
                    </a:lnTo>
                    <a:lnTo>
                      <a:pt x="1210" y="758"/>
                    </a:lnTo>
                    <a:lnTo>
                      <a:pt x="1193" y="750"/>
                    </a:lnTo>
                    <a:lnTo>
                      <a:pt x="1175" y="743"/>
                    </a:lnTo>
                    <a:lnTo>
                      <a:pt x="1156" y="738"/>
                    </a:lnTo>
                    <a:lnTo>
                      <a:pt x="1156" y="89"/>
                    </a:lnTo>
                    <a:lnTo>
                      <a:pt x="1156" y="89"/>
                    </a:lnTo>
                    <a:lnTo>
                      <a:pt x="1156" y="84"/>
                    </a:lnTo>
                    <a:lnTo>
                      <a:pt x="1153" y="80"/>
                    </a:lnTo>
                    <a:lnTo>
                      <a:pt x="1150" y="77"/>
                    </a:lnTo>
                    <a:lnTo>
                      <a:pt x="1144" y="77"/>
                    </a:lnTo>
                    <a:lnTo>
                      <a:pt x="88" y="77"/>
                    </a:lnTo>
                    <a:lnTo>
                      <a:pt x="88" y="77"/>
                    </a:lnTo>
                    <a:lnTo>
                      <a:pt x="83" y="77"/>
                    </a:lnTo>
                    <a:lnTo>
                      <a:pt x="80" y="80"/>
                    </a:lnTo>
                    <a:lnTo>
                      <a:pt x="80" y="80"/>
                    </a:lnTo>
                    <a:lnTo>
                      <a:pt x="77" y="84"/>
                    </a:lnTo>
                    <a:lnTo>
                      <a:pt x="77" y="89"/>
                    </a:lnTo>
                    <a:lnTo>
                      <a:pt x="77" y="1364"/>
                    </a:lnTo>
                    <a:lnTo>
                      <a:pt x="77" y="1364"/>
                    </a:lnTo>
                    <a:lnTo>
                      <a:pt x="77" y="1369"/>
                    </a:lnTo>
                    <a:lnTo>
                      <a:pt x="80" y="1373"/>
                    </a:lnTo>
                    <a:lnTo>
                      <a:pt x="80" y="1373"/>
                    </a:lnTo>
                    <a:lnTo>
                      <a:pt x="83" y="1376"/>
                    </a:lnTo>
                    <a:lnTo>
                      <a:pt x="88" y="1376"/>
                    </a:lnTo>
                    <a:lnTo>
                      <a:pt x="679" y="1378"/>
                    </a:lnTo>
                    <a:close/>
                  </a:path>
                </a:pathLst>
              </a:custGeom>
              <a:solidFill>
                <a:srgbClr val="6E9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1171" name="Freeform 65">
                <a:extLst>
                  <a:ext uri="{FF2B5EF4-FFF2-40B4-BE49-F238E27FC236}">
                    <a16:creationId xmlns:a16="http://schemas.microsoft.com/office/drawing/2014/main" id="{5F3D0FEF-A867-4C01-B38D-E7D848CFA4E4}"/>
                  </a:ext>
                </a:extLst>
              </p:cNvPr>
              <p:cNvSpPr>
                <a:spLocks/>
              </p:cNvSpPr>
              <p:nvPr/>
            </p:nvSpPr>
            <p:spPr bwMode="auto">
              <a:xfrm>
                <a:off x="7231071" y="2762252"/>
                <a:ext cx="392113" cy="428625"/>
              </a:xfrm>
              <a:custGeom>
                <a:avLst/>
                <a:gdLst>
                  <a:gd name="T0" fmla="*/ 75 w 496"/>
                  <a:gd name="T1" fmla="*/ 323 h 541"/>
                  <a:gd name="T2" fmla="*/ 40 w 496"/>
                  <a:gd name="T3" fmla="*/ 342 h 541"/>
                  <a:gd name="T4" fmla="*/ 12 w 496"/>
                  <a:gd name="T5" fmla="*/ 375 h 541"/>
                  <a:gd name="T6" fmla="*/ 2 w 496"/>
                  <a:gd name="T7" fmla="*/ 403 h 541"/>
                  <a:gd name="T8" fmla="*/ 2 w 496"/>
                  <a:gd name="T9" fmla="*/ 440 h 541"/>
                  <a:gd name="T10" fmla="*/ 13 w 496"/>
                  <a:gd name="T11" fmla="*/ 479 h 541"/>
                  <a:gd name="T12" fmla="*/ 27 w 496"/>
                  <a:gd name="T13" fmla="*/ 469 h 541"/>
                  <a:gd name="T14" fmla="*/ 60 w 496"/>
                  <a:gd name="T15" fmla="*/ 427 h 541"/>
                  <a:gd name="T16" fmla="*/ 100 w 496"/>
                  <a:gd name="T17" fmla="*/ 420 h 541"/>
                  <a:gd name="T18" fmla="*/ 132 w 496"/>
                  <a:gd name="T19" fmla="*/ 440 h 541"/>
                  <a:gd name="T20" fmla="*/ 142 w 496"/>
                  <a:gd name="T21" fmla="*/ 482 h 541"/>
                  <a:gd name="T22" fmla="*/ 117 w 496"/>
                  <a:gd name="T23" fmla="*/ 541 h 541"/>
                  <a:gd name="T24" fmla="*/ 142 w 496"/>
                  <a:gd name="T25" fmla="*/ 537 h 541"/>
                  <a:gd name="T26" fmla="*/ 172 w 496"/>
                  <a:gd name="T27" fmla="*/ 526 h 541"/>
                  <a:gd name="T28" fmla="*/ 198 w 496"/>
                  <a:gd name="T29" fmla="*/ 506 h 541"/>
                  <a:gd name="T30" fmla="*/ 219 w 496"/>
                  <a:gd name="T31" fmla="*/ 469 h 541"/>
                  <a:gd name="T32" fmla="*/ 228 w 496"/>
                  <a:gd name="T33" fmla="*/ 422 h 541"/>
                  <a:gd name="T34" fmla="*/ 236 w 496"/>
                  <a:gd name="T35" fmla="*/ 362 h 541"/>
                  <a:gd name="T36" fmla="*/ 249 w 496"/>
                  <a:gd name="T37" fmla="*/ 340 h 541"/>
                  <a:gd name="T38" fmla="*/ 281 w 496"/>
                  <a:gd name="T39" fmla="*/ 301 h 541"/>
                  <a:gd name="T40" fmla="*/ 325 w 496"/>
                  <a:gd name="T41" fmla="*/ 253 h 541"/>
                  <a:gd name="T42" fmla="*/ 357 w 496"/>
                  <a:gd name="T43" fmla="*/ 236 h 541"/>
                  <a:gd name="T44" fmla="*/ 420 w 496"/>
                  <a:gd name="T45" fmla="*/ 219 h 541"/>
                  <a:gd name="T46" fmla="*/ 457 w 496"/>
                  <a:gd name="T47" fmla="*/ 201 h 541"/>
                  <a:gd name="T48" fmla="*/ 484 w 496"/>
                  <a:gd name="T49" fmla="*/ 167 h 541"/>
                  <a:gd name="T50" fmla="*/ 494 w 496"/>
                  <a:gd name="T51" fmla="*/ 139 h 541"/>
                  <a:gd name="T52" fmla="*/ 494 w 496"/>
                  <a:gd name="T53" fmla="*/ 101 h 541"/>
                  <a:gd name="T54" fmla="*/ 482 w 496"/>
                  <a:gd name="T55" fmla="*/ 64 h 541"/>
                  <a:gd name="T56" fmla="*/ 469 w 496"/>
                  <a:gd name="T57" fmla="*/ 74 h 541"/>
                  <a:gd name="T58" fmla="*/ 435 w 496"/>
                  <a:gd name="T59" fmla="*/ 114 h 541"/>
                  <a:gd name="T60" fmla="*/ 397 w 496"/>
                  <a:gd name="T61" fmla="*/ 122 h 541"/>
                  <a:gd name="T62" fmla="*/ 363 w 496"/>
                  <a:gd name="T63" fmla="*/ 102 h 541"/>
                  <a:gd name="T64" fmla="*/ 353 w 496"/>
                  <a:gd name="T65" fmla="*/ 60 h 541"/>
                  <a:gd name="T66" fmla="*/ 378 w 496"/>
                  <a:gd name="T67" fmla="*/ 0 h 541"/>
                  <a:gd name="T68" fmla="*/ 355 w 496"/>
                  <a:gd name="T69" fmla="*/ 3 h 541"/>
                  <a:gd name="T70" fmla="*/ 323 w 496"/>
                  <a:gd name="T71" fmla="*/ 15 h 541"/>
                  <a:gd name="T72" fmla="*/ 298 w 496"/>
                  <a:gd name="T73" fmla="*/ 37 h 541"/>
                  <a:gd name="T74" fmla="*/ 276 w 496"/>
                  <a:gd name="T75" fmla="*/ 74 h 541"/>
                  <a:gd name="T76" fmla="*/ 268 w 496"/>
                  <a:gd name="T77" fmla="*/ 119 h 541"/>
                  <a:gd name="T78" fmla="*/ 265 w 496"/>
                  <a:gd name="T79" fmla="*/ 171 h 541"/>
                  <a:gd name="T80" fmla="*/ 244 w 496"/>
                  <a:gd name="T81" fmla="*/ 206 h 541"/>
                  <a:gd name="T82" fmla="*/ 183 w 496"/>
                  <a:gd name="T83" fmla="*/ 278 h 541"/>
                  <a:gd name="T84" fmla="*/ 161 w 496"/>
                  <a:gd name="T85" fmla="*/ 298 h 541"/>
                  <a:gd name="T86" fmla="*/ 89 w 496"/>
                  <a:gd name="T87" fmla="*/ 320 h 5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496" h="541">
                    <a:moveTo>
                      <a:pt x="89" y="320"/>
                    </a:moveTo>
                    <a:lnTo>
                      <a:pt x="89" y="320"/>
                    </a:lnTo>
                    <a:lnTo>
                      <a:pt x="75" y="323"/>
                    </a:lnTo>
                    <a:lnTo>
                      <a:pt x="64" y="328"/>
                    </a:lnTo>
                    <a:lnTo>
                      <a:pt x="50" y="333"/>
                    </a:lnTo>
                    <a:lnTo>
                      <a:pt x="40" y="342"/>
                    </a:lnTo>
                    <a:lnTo>
                      <a:pt x="29" y="350"/>
                    </a:lnTo>
                    <a:lnTo>
                      <a:pt x="20" y="362"/>
                    </a:lnTo>
                    <a:lnTo>
                      <a:pt x="12" y="375"/>
                    </a:lnTo>
                    <a:lnTo>
                      <a:pt x="5" y="392"/>
                    </a:lnTo>
                    <a:lnTo>
                      <a:pt x="5" y="392"/>
                    </a:lnTo>
                    <a:lnTo>
                      <a:pt x="2" y="403"/>
                    </a:lnTo>
                    <a:lnTo>
                      <a:pt x="2" y="415"/>
                    </a:lnTo>
                    <a:lnTo>
                      <a:pt x="0" y="429"/>
                    </a:lnTo>
                    <a:lnTo>
                      <a:pt x="2" y="440"/>
                    </a:lnTo>
                    <a:lnTo>
                      <a:pt x="5" y="454"/>
                    </a:lnTo>
                    <a:lnTo>
                      <a:pt x="8" y="467"/>
                    </a:lnTo>
                    <a:lnTo>
                      <a:pt x="13" y="479"/>
                    </a:lnTo>
                    <a:lnTo>
                      <a:pt x="18" y="491"/>
                    </a:lnTo>
                    <a:lnTo>
                      <a:pt x="18" y="491"/>
                    </a:lnTo>
                    <a:lnTo>
                      <a:pt x="27" y="469"/>
                    </a:lnTo>
                    <a:lnTo>
                      <a:pt x="35" y="450"/>
                    </a:lnTo>
                    <a:lnTo>
                      <a:pt x="47" y="437"/>
                    </a:lnTo>
                    <a:lnTo>
                      <a:pt x="60" y="427"/>
                    </a:lnTo>
                    <a:lnTo>
                      <a:pt x="74" y="422"/>
                    </a:lnTo>
                    <a:lnTo>
                      <a:pt x="87" y="419"/>
                    </a:lnTo>
                    <a:lnTo>
                      <a:pt x="100" y="420"/>
                    </a:lnTo>
                    <a:lnTo>
                      <a:pt x="112" y="424"/>
                    </a:lnTo>
                    <a:lnTo>
                      <a:pt x="122" y="430"/>
                    </a:lnTo>
                    <a:lnTo>
                      <a:pt x="132" y="440"/>
                    </a:lnTo>
                    <a:lnTo>
                      <a:pt x="139" y="452"/>
                    </a:lnTo>
                    <a:lnTo>
                      <a:pt x="142" y="465"/>
                    </a:lnTo>
                    <a:lnTo>
                      <a:pt x="142" y="482"/>
                    </a:lnTo>
                    <a:lnTo>
                      <a:pt x="139" y="501"/>
                    </a:lnTo>
                    <a:lnTo>
                      <a:pt x="131" y="521"/>
                    </a:lnTo>
                    <a:lnTo>
                      <a:pt x="117" y="541"/>
                    </a:lnTo>
                    <a:lnTo>
                      <a:pt x="117" y="541"/>
                    </a:lnTo>
                    <a:lnTo>
                      <a:pt x="129" y="541"/>
                    </a:lnTo>
                    <a:lnTo>
                      <a:pt x="142" y="537"/>
                    </a:lnTo>
                    <a:lnTo>
                      <a:pt x="152" y="536"/>
                    </a:lnTo>
                    <a:lnTo>
                      <a:pt x="162" y="531"/>
                    </a:lnTo>
                    <a:lnTo>
                      <a:pt x="172" y="526"/>
                    </a:lnTo>
                    <a:lnTo>
                      <a:pt x="183" y="521"/>
                    </a:lnTo>
                    <a:lnTo>
                      <a:pt x="191" y="514"/>
                    </a:lnTo>
                    <a:lnTo>
                      <a:pt x="198" y="506"/>
                    </a:lnTo>
                    <a:lnTo>
                      <a:pt x="204" y="497"/>
                    </a:lnTo>
                    <a:lnTo>
                      <a:pt x="209" y="489"/>
                    </a:lnTo>
                    <a:lnTo>
                      <a:pt x="219" y="469"/>
                    </a:lnTo>
                    <a:lnTo>
                      <a:pt x="226" y="447"/>
                    </a:lnTo>
                    <a:lnTo>
                      <a:pt x="228" y="422"/>
                    </a:lnTo>
                    <a:lnTo>
                      <a:pt x="228" y="422"/>
                    </a:lnTo>
                    <a:lnTo>
                      <a:pt x="229" y="385"/>
                    </a:lnTo>
                    <a:lnTo>
                      <a:pt x="233" y="372"/>
                    </a:lnTo>
                    <a:lnTo>
                      <a:pt x="236" y="362"/>
                    </a:lnTo>
                    <a:lnTo>
                      <a:pt x="236" y="362"/>
                    </a:lnTo>
                    <a:lnTo>
                      <a:pt x="241" y="350"/>
                    </a:lnTo>
                    <a:lnTo>
                      <a:pt x="249" y="340"/>
                    </a:lnTo>
                    <a:lnTo>
                      <a:pt x="249" y="340"/>
                    </a:lnTo>
                    <a:lnTo>
                      <a:pt x="265" y="320"/>
                    </a:lnTo>
                    <a:lnTo>
                      <a:pt x="281" y="301"/>
                    </a:lnTo>
                    <a:lnTo>
                      <a:pt x="316" y="263"/>
                    </a:lnTo>
                    <a:lnTo>
                      <a:pt x="316" y="263"/>
                    </a:lnTo>
                    <a:lnTo>
                      <a:pt x="325" y="253"/>
                    </a:lnTo>
                    <a:lnTo>
                      <a:pt x="335" y="246"/>
                    </a:lnTo>
                    <a:lnTo>
                      <a:pt x="345" y="241"/>
                    </a:lnTo>
                    <a:lnTo>
                      <a:pt x="357" y="236"/>
                    </a:lnTo>
                    <a:lnTo>
                      <a:pt x="382" y="229"/>
                    </a:lnTo>
                    <a:lnTo>
                      <a:pt x="408" y="223"/>
                    </a:lnTo>
                    <a:lnTo>
                      <a:pt x="420" y="219"/>
                    </a:lnTo>
                    <a:lnTo>
                      <a:pt x="434" y="214"/>
                    </a:lnTo>
                    <a:lnTo>
                      <a:pt x="445" y="209"/>
                    </a:lnTo>
                    <a:lnTo>
                      <a:pt x="457" y="201"/>
                    </a:lnTo>
                    <a:lnTo>
                      <a:pt x="467" y="193"/>
                    </a:lnTo>
                    <a:lnTo>
                      <a:pt x="475" y="181"/>
                    </a:lnTo>
                    <a:lnTo>
                      <a:pt x="484" y="167"/>
                    </a:lnTo>
                    <a:lnTo>
                      <a:pt x="490" y="151"/>
                    </a:lnTo>
                    <a:lnTo>
                      <a:pt x="490" y="151"/>
                    </a:lnTo>
                    <a:lnTo>
                      <a:pt x="494" y="139"/>
                    </a:lnTo>
                    <a:lnTo>
                      <a:pt x="496" y="126"/>
                    </a:lnTo>
                    <a:lnTo>
                      <a:pt x="496" y="114"/>
                    </a:lnTo>
                    <a:lnTo>
                      <a:pt x="494" y="101"/>
                    </a:lnTo>
                    <a:lnTo>
                      <a:pt x="492" y="89"/>
                    </a:lnTo>
                    <a:lnTo>
                      <a:pt x="487" y="75"/>
                    </a:lnTo>
                    <a:lnTo>
                      <a:pt x="482" y="64"/>
                    </a:lnTo>
                    <a:lnTo>
                      <a:pt x="477" y="50"/>
                    </a:lnTo>
                    <a:lnTo>
                      <a:pt x="477" y="50"/>
                    </a:lnTo>
                    <a:lnTo>
                      <a:pt x="469" y="74"/>
                    </a:lnTo>
                    <a:lnTo>
                      <a:pt x="460" y="90"/>
                    </a:lnTo>
                    <a:lnTo>
                      <a:pt x="449" y="104"/>
                    </a:lnTo>
                    <a:lnTo>
                      <a:pt x="435" y="114"/>
                    </a:lnTo>
                    <a:lnTo>
                      <a:pt x="424" y="121"/>
                    </a:lnTo>
                    <a:lnTo>
                      <a:pt x="408" y="122"/>
                    </a:lnTo>
                    <a:lnTo>
                      <a:pt x="397" y="122"/>
                    </a:lnTo>
                    <a:lnTo>
                      <a:pt x="383" y="117"/>
                    </a:lnTo>
                    <a:lnTo>
                      <a:pt x="373" y="111"/>
                    </a:lnTo>
                    <a:lnTo>
                      <a:pt x="363" y="102"/>
                    </a:lnTo>
                    <a:lnTo>
                      <a:pt x="357" y="90"/>
                    </a:lnTo>
                    <a:lnTo>
                      <a:pt x="353" y="75"/>
                    </a:lnTo>
                    <a:lnTo>
                      <a:pt x="353" y="60"/>
                    </a:lnTo>
                    <a:lnTo>
                      <a:pt x="357" y="42"/>
                    </a:lnTo>
                    <a:lnTo>
                      <a:pt x="365" y="22"/>
                    </a:lnTo>
                    <a:lnTo>
                      <a:pt x="378" y="0"/>
                    </a:lnTo>
                    <a:lnTo>
                      <a:pt x="378" y="0"/>
                    </a:lnTo>
                    <a:lnTo>
                      <a:pt x="367" y="2"/>
                    </a:lnTo>
                    <a:lnTo>
                      <a:pt x="355" y="3"/>
                    </a:lnTo>
                    <a:lnTo>
                      <a:pt x="343" y="7"/>
                    </a:lnTo>
                    <a:lnTo>
                      <a:pt x="333" y="10"/>
                    </a:lnTo>
                    <a:lnTo>
                      <a:pt x="323" y="15"/>
                    </a:lnTo>
                    <a:lnTo>
                      <a:pt x="315" y="22"/>
                    </a:lnTo>
                    <a:lnTo>
                      <a:pt x="306" y="29"/>
                    </a:lnTo>
                    <a:lnTo>
                      <a:pt x="298" y="37"/>
                    </a:lnTo>
                    <a:lnTo>
                      <a:pt x="291" y="44"/>
                    </a:lnTo>
                    <a:lnTo>
                      <a:pt x="286" y="54"/>
                    </a:lnTo>
                    <a:lnTo>
                      <a:pt x="276" y="74"/>
                    </a:lnTo>
                    <a:lnTo>
                      <a:pt x="271" y="96"/>
                    </a:lnTo>
                    <a:lnTo>
                      <a:pt x="268" y="119"/>
                    </a:lnTo>
                    <a:lnTo>
                      <a:pt x="268" y="119"/>
                    </a:lnTo>
                    <a:lnTo>
                      <a:pt x="268" y="141"/>
                    </a:lnTo>
                    <a:lnTo>
                      <a:pt x="268" y="161"/>
                    </a:lnTo>
                    <a:lnTo>
                      <a:pt x="265" y="171"/>
                    </a:lnTo>
                    <a:lnTo>
                      <a:pt x="261" y="183"/>
                    </a:lnTo>
                    <a:lnTo>
                      <a:pt x="254" y="194"/>
                    </a:lnTo>
                    <a:lnTo>
                      <a:pt x="244" y="206"/>
                    </a:lnTo>
                    <a:lnTo>
                      <a:pt x="244" y="206"/>
                    </a:lnTo>
                    <a:lnTo>
                      <a:pt x="183" y="278"/>
                    </a:lnTo>
                    <a:lnTo>
                      <a:pt x="183" y="278"/>
                    </a:lnTo>
                    <a:lnTo>
                      <a:pt x="171" y="290"/>
                    </a:lnTo>
                    <a:lnTo>
                      <a:pt x="161" y="298"/>
                    </a:lnTo>
                    <a:lnTo>
                      <a:pt x="161" y="298"/>
                    </a:lnTo>
                    <a:lnTo>
                      <a:pt x="149" y="303"/>
                    </a:lnTo>
                    <a:lnTo>
                      <a:pt x="136" y="308"/>
                    </a:lnTo>
                    <a:lnTo>
                      <a:pt x="89" y="320"/>
                    </a:lnTo>
                    <a:lnTo>
                      <a:pt x="89" y="320"/>
                    </a:lnTo>
                    <a:lnTo>
                      <a:pt x="89" y="320"/>
                    </a:lnTo>
                    <a:close/>
                  </a:path>
                </a:pathLst>
              </a:custGeom>
              <a:solidFill>
                <a:srgbClr val="6E9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grpSp>
        <p:grpSp>
          <p:nvGrpSpPr>
            <p:cNvPr id="1479" name="Grupp 1478">
              <a:extLst>
                <a:ext uri="{FF2B5EF4-FFF2-40B4-BE49-F238E27FC236}">
                  <a16:creationId xmlns:a16="http://schemas.microsoft.com/office/drawing/2014/main" id="{16C3ED08-712A-41A9-963A-C220B62A1EA2}"/>
                </a:ext>
              </a:extLst>
            </p:cNvPr>
            <p:cNvGrpSpPr/>
            <p:nvPr/>
          </p:nvGrpSpPr>
          <p:grpSpPr>
            <a:xfrm>
              <a:off x="7950209" y="1617664"/>
              <a:ext cx="977901" cy="1152525"/>
              <a:chOff x="7950209" y="1617664"/>
              <a:chExt cx="977901" cy="1152525"/>
            </a:xfrm>
          </p:grpSpPr>
          <p:sp>
            <p:nvSpPr>
              <p:cNvPr id="1172" name="Freeform 66">
                <a:extLst>
                  <a:ext uri="{FF2B5EF4-FFF2-40B4-BE49-F238E27FC236}">
                    <a16:creationId xmlns:a16="http://schemas.microsoft.com/office/drawing/2014/main" id="{8B4E61B0-9322-41D9-8ADF-337ED2BBF9E7}"/>
                  </a:ext>
                </a:extLst>
              </p:cNvPr>
              <p:cNvSpPr>
                <a:spLocks/>
              </p:cNvSpPr>
              <p:nvPr/>
            </p:nvSpPr>
            <p:spPr bwMode="auto">
              <a:xfrm>
                <a:off x="8410585" y="2366964"/>
                <a:ext cx="15875" cy="15875"/>
              </a:xfrm>
              <a:custGeom>
                <a:avLst/>
                <a:gdLst>
                  <a:gd name="T0" fmla="*/ 11 w 21"/>
                  <a:gd name="T1" fmla="*/ 0 h 20"/>
                  <a:gd name="T2" fmla="*/ 11 w 21"/>
                  <a:gd name="T3" fmla="*/ 0 h 20"/>
                  <a:gd name="T4" fmla="*/ 7 w 21"/>
                  <a:gd name="T5" fmla="*/ 2 h 20"/>
                  <a:gd name="T6" fmla="*/ 4 w 21"/>
                  <a:gd name="T7" fmla="*/ 3 h 20"/>
                  <a:gd name="T8" fmla="*/ 0 w 21"/>
                  <a:gd name="T9" fmla="*/ 7 h 20"/>
                  <a:gd name="T10" fmla="*/ 0 w 21"/>
                  <a:gd name="T11" fmla="*/ 10 h 20"/>
                  <a:gd name="T12" fmla="*/ 0 w 21"/>
                  <a:gd name="T13" fmla="*/ 10 h 20"/>
                  <a:gd name="T14" fmla="*/ 0 w 21"/>
                  <a:gd name="T15" fmla="*/ 15 h 20"/>
                  <a:gd name="T16" fmla="*/ 4 w 21"/>
                  <a:gd name="T17" fmla="*/ 17 h 20"/>
                  <a:gd name="T18" fmla="*/ 7 w 21"/>
                  <a:gd name="T19" fmla="*/ 20 h 20"/>
                  <a:gd name="T20" fmla="*/ 11 w 21"/>
                  <a:gd name="T21" fmla="*/ 20 h 20"/>
                  <a:gd name="T22" fmla="*/ 11 w 21"/>
                  <a:gd name="T23" fmla="*/ 20 h 20"/>
                  <a:gd name="T24" fmla="*/ 14 w 21"/>
                  <a:gd name="T25" fmla="*/ 20 h 20"/>
                  <a:gd name="T26" fmla="*/ 17 w 21"/>
                  <a:gd name="T27" fmla="*/ 17 h 20"/>
                  <a:gd name="T28" fmla="*/ 19 w 21"/>
                  <a:gd name="T29" fmla="*/ 15 h 20"/>
                  <a:gd name="T30" fmla="*/ 21 w 21"/>
                  <a:gd name="T31" fmla="*/ 10 h 20"/>
                  <a:gd name="T32" fmla="*/ 21 w 21"/>
                  <a:gd name="T33" fmla="*/ 10 h 20"/>
                  <a:gd name="T34" fmla="*/ 19 w 21"/>
                  <a:gd name="T35" fmla="*/ 7 h 20"/>
                  <a:gd name="T36" fmla="*/ 17 w 21"/>
                  <a:gd name="T37" fmla="*/ 3 h 20"/>
                  <a:gd name="T38" fmla="*/ 14 w 21"/>
                  <a:gd name="T39" fmla="*/ 2 h 20"/>
                  <a:gd name="T40" fmla="*/ 11 w 21"/>
                  <a:gd name="T41" fmla="*/ 0 h 20"/>
                  <a:gd name="T42" fmla="*/ 11 w 21"/>
                  <a:gd name="T43" fmla="*/ 0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1" h="20">
                    <a:moveTo>
                      <a:pt x="11" y="0"/>
                    </a:moveTo>
                    <a:lnTo>
                      <a:pt x="11" y="0"/>
                    </a:lnTo>
                    <a:lnTo>
                      <a:pt x="7" y="2"/>
                    </a:lnTo>
                    <a:lnTo>
                      <a:pt x="4" y="3"/>
                    </a:lnTo>
                    <a:lnTo>
                      <a:pt x="0" y="7"/>
                    </a:lnTo>
                    <a:lnTo>
                      <a:pt x="0" y="10"/>
                    </a:lnTo>
                    <a:lnTo>
                      <a:pt x="0" y="10"/>
                    </a:lnTo>
                    <a:lnTo>
                      <a:pt x="0" y="15"/>
                    </a:lnTo>
                    <a:lnTo>
                      <a:pt x="4" y="17"/>
                    </a:lnTo>
                    <a:lnTo>
                      <a:pt x="7" y="20"/>
                    </a:lnTo>
                    <a:lnTo>
                      <a:pt x="11" y="20"/>
                    </a:lnTo>
                    <a:lnTo>
                      <a:pt x="11" y="20"/>
                    </a:lnTo>
                    <a:lnTo>
                      <a:pt x="14" y="20"/>
                    </a:lnTo>
                    <a:lnTo>
                      <a:pt x="17" y="17"/>
                    </a:lnTo>
                    <a:lnTo>
                      <a:pt x="19" y="15"/>
                    </a:lnTo>
                    <a:lnTo>
                      <a:pt x="21" y="10"/>
                    </a:lnTo>
                    <a:lnTo>
                      <a:pt x="21" y="10"/>
                    </a:lnTo>
                    <a:lnTo>
                      <a:pt x="19" y="7"/>
                    </a:lnTo>
                    <a:lnTo>
                      <a:pt x="17" y="3"/>
                    </a:lnTo>
                    <a:lnTo>
                      <a:pt x="14" y="2"/>
                    </a:lnTo>
                    <a:lnTo>
                      <a:pt x="11" y="0"/>
                    </a:lnTo>
                    <a:lnTo>
                      <a:pt x="11" y="0"/>
                    </a:lnTo>
                    <a:close/>
                  </a:path>
                </a:pathLst>
              </a:custGeom>
              <a:solidFill>
                <a:srgbClr val="6E9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1173" name="Freeform 67">
                <a:extLst>
                  <a:ext uri="{FF2B5EF4-FFF2-40B4-BE49-F238E27FC236}">
                    <a16:creationId xmlns:a16="http://schemas.microsoft.com/office/drawing/2014/main" id="{F4895A82-63CE-412D-BF69-4E68025E358A}"/>
                  </a:ext>
                </a:extLst>
              </p:cNvPr>
              <p:cNvSpPr>
                <a:spLocks noEditPoints="1"/>
              </p:cNvSpPr>
              <p:nvPr/>
            </p:nvSpPr>
            <p:spPr bwMode="auto">
              <a:xfrm>
                <a:off x="8575685" y="2138364"/>
                <a:ext cx="90488" cy="103188"/>
              </a:xfrm>
              <a:custGeom>
                <a:avLst/>
                <a:gdLst>
                  <a:gd name="T0" fmla="*/ 102 w 116"/>
                  <a:gd name="T1" fmla="*/ 0 h 131"/>
                  <a:gd name="T2" fmla="*/ 12 w 116"/>
                  <a:gd name="T3" fmla="*/ 0 h 131"/>
                  <a:gd name="T4" fmla="*/ 12 w 116"/>
                  <a:gd name="T5" fmla="*/ 0 h 131"/>
                  <a:gd name="T6" fmla="*/ 7 w 116"/>
                  <a:gd name="T7" fmla="*/ 2 h 131"/>
                  <a:gd name="T8" fmla="*/ 3 w 116"/>
                  <a:gd name="T9" fmla="*/ 5 h 131"/>
                  <a:gd name="T10" fmla="*/ 0 w 116"/>
                  <a:gd name="T11" fmla="*/ 8 h 131"/>
                  <a:gd name="T12" fmla="*/ 0 w 116"/>
                  <a:gd name="T13" fmla="*/ 14 h 131"/>
                  <a:gd name="T14" fmla="*/ 0 w 116"/>
                  <a:gd name="T15" fmla="*/ 117 h 131"/>
                  <a:gd name="T16" fmla="*/ 0 w 116"/>
                  <a:gd name="T17" fmla="*/ 117 h 131"/>
                  <a:gd name="T18" fmla="*/ 0 w 116"/>
                  <a:gd name="T19" fmla="*/ 122 h 131"/>
                  <a:gd name="T20" fmla="*/ 3 w 116"/>
                  <a:gd name="T21" fmla="*/ 127 h 131"/>
                  <a:gd name="T22" fmla="*/ 7 w 116"/>
                  <a:gd name="T23" fmla="*/ 129 h 131"/>
                  <a:gd name="T24" fmla="*/ 12 w 116"/>
                  <a:gd name="T25" fmla="*/ 131 h 131"/>
                  <a:gd name="T26" fmla="*/ 102 w 116"/>
                  <a:gd name="T27" fmla="*/ 131 h 131"/>
                  <a:gd name="T28" fmla="*/ 102 w 116"/>
                  <a:gd name="T29" fmla="*/ 131 h 131"/>
                  <a:gd name="T30" fmla="*/ 107 w 116"/>
                  <a:gd name="T31" fmla="*/ 129 h 131"/>
                  <a:gd name="T32" fmla="*/ 111 w 116"/>
                  <a:gd name="T33" fmla="*/ 127 h 131"/>
                  <a:gd name="T34" fmla="*/ 114 w 116"/>
                  <a:gd name="T35" fmla="*/ 122 h 131"/>
                  <a:gd name="T36" fmla="*/ 116 w 116"/>
                  <a:gd name="T37" fmla="*/ 117 h 131"/>
                  <a:gd name="T38" fmla="*/ 116 w 116"/>
                  <a:gd name="T39" fmla="*/ 14 h 131"/>
                  <a:gd name="T40" fmla="*/ 116 w 116"/>
                  <a:gd name="T41" fmla="*/ 14 h 131"/>
                  <a:gd name="T42" fmla="*/ 114 w 116"/>
                  <a:gd name="T43" fmla="*/ 8 h 131"/>
                  <a:gd name="T44" fmla="*/ 111 w 116"/>
                  <a:gd name="T45" fmla="*/ 5 h 131"/>
                  <a:gd name="T46" fmla="*/ 107 w 116"/>
                  <a:gd name="T47" fmla="*/ 2 h 131"/>
                  <a:gd name="T48" fmla="*/ 102 w 116"/>
                  <a:gd name="T49" fmla="*/ 0 h 131"/>
                  <a:gd name="T50" fmla="*/ 102 w 116"/>
                  <a:gd name="T51" fmla="*/ 0 h 131"/>
                  <a:gd name="T52" fmla="*/ 89 w 116"/>
                  <a:gd name="T53" fmla="*/ 106 h 131"/>
                  <a:gd name="T54" fmla="*/ 25 w 116"/>
                  <a:gd name="T55" fmla="*/ 106 h 131"/>
                  <a:gd name="T56" fmla="*/ 25 w 116"/>
                  <a:gd name="T57" fmla="*/ 27 h 131"/>
                  <a:gd name="T58" fmla="*/ 89 w 116"/>
                  <a:gd name="T59" fmla="*/ 27 h 131"/>
                  <a:gd name="T60" fmla="*/ 89 w 116"/>
                  <a:gd name="T61" fmla="*/ 27 h 131"/>
                  <a:gd name="T62" fmla="*/ 89 w 116"/>
                  <a:gd name="T63" fmla="*/ 106 h 1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16" h="131">
                    <a:moveTo>
                      <a:pt x="102" y="0"/>
                    </a:moveTo>
                    <a:lnTo>
                      <a:pt x="12" y="0"/>
                    </a:lnTo>
                    <a:lnTo>
                      <a:pt x="12" y="0"/>
                    </a:lnTo>
                    <a:lnTo>
                      <a:pt x="7" y="2"/>
                    </a:lnTo>
                    <a:lnTo>
                      <a:pt x="3" y="5"/>
                    </a:lnTo>
                    <a:lnTo>
                      <a:pt x="0" y="8"/>
                    </a:lnTo>
                    <a:lnTo>
                      <a:pt x="0" y="14"/>
                    </a:lnTo>
                    <a:lnTo>
                      <a:pt x="0" y="117"/>
                    </a:lnTo>
                    <a:lnTo>
                      <a:pt x="0" y="117"/>
                    </a:lnTo>
                    <a:lnTo>
                      <a:pt x="0" y="122"/>
                    </a:lnTo>
                    <a:lnTo>
                      <a:pt x="3" y="127"/>
                    </a:lnTo>
                    <a:lnTo>
                      <a:pt x="7" y="129"/>
                    </a:lnTo>
                    <a:lnTo>
                      <a:pt x="12" y="131"/>
                    </a:lnTo>
                    <a:lnTo>
                      <a:pt x="102" y="131"/>
                    </a:lnTo>
                    <a:lnTo>
                      <a:pt x="102" y="131"/>
                    </a:lnTo>
                    <a:lnTo>
                      <a:pt x="107" y="129"/>
                    </a:lnTo>
                    <a:lnTo>
                      <a:pt x="111" y="127"/>
                    </a:lnTo>
                    <a:lnTo>
                      <a:pt x="114" y="122"/>
                    </a:lnTo>
                    <a:lnTo>
                      <a:pt x="116" y="117"/>
                    </a:lnTo>
                    <a:lnTo>
                      <a:pt x="116" y="14"/>
                    </a:lnTo>
                    <a:lnTo>
                      <a:pt x="116" y="14"/>
                    </a:lnTo>
                    <a:lnTo>
                      <a:pt x="114" y="8"/>
                    </a:lnTo>
                    <a:lnTo>
                      <a:pt x="111" y="5"/>
                    </a:lnTo>
                    <a:lnTo>
                      <a:pt x="107" y="2"/>
                    </a:lnTo>
                    <a:lnTo>
                      <a:pt x="102" y="0"/>
                    </a:lnTo>
                    <a:lnTo>
                      <a:pt x="102" y="0"/>
                    </a:lnTo>
                    <a:close/>
                    <a:moveTo>
                      <a:pt x="89" y="106"/>
                    </a:moveTo>
                    <a:lnTo>
                      <a:pt x="25" y="106"/>
                    </a:lnTo>
                    <a:lnTo>
                      <a:pt x="25" y="27"/>
                    </a:lnTo>
                    <a:lnTo>
                      <a:pt x="89" y="27"/>
                    </a:lnTo>
                    <a:lnTo>
                      <a:pt x="89" y="27"/>
                    </a:lnTo>
                    <a:lnTo>
                      <a:pt x="89" y="106"/>
                    </a:lnTo>
                    <a:close/>
                  </a:path>
                </a:pathLst>
              </a:custGeom>
              <a:solidFill>
                <a:srgbClr val="6E9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1174" name="Freeform 68">
                <a:extLst>
                  <a:ext uri="{FF2B5EF4-FFF2-40B4-BE49-F238E27FC236}">
                    <a16:creationId xmlns:a16="http://schemas.microsoft.com/office/drawing/2014/main" id="{C174CC85-2FBE-4FF8-AC2A-CB9D1836D2E3}"/>
                  </a:ext>
                </a:extLst>
              </p:cNvPr>
              <p:cNvSpPr>
                <a:spLocks/>
              </p:cNvSpPr>
              <p:nvPr/>
            </p:nvSpPr>
            <p:spPr bwMode="auto">
              <a:xfrm>
                <a:off x="8575685" y="2289177"/>
                <a:ext cx="90488" cy="101600"/>
              </a:xfrm>
              <a:custGeom>
                <a:avLst/>
                <a:gdLst>
                  <a:gd name="T0" fmla="*/ 25 w 116"/>
                  <a:gd name="T1" fmla="*/ 104 h 129"/>
                  <a:gd name="T2" fmla="*/ 25 w 116"/>
                  <a:gd name="T3" fmla="*/ 25 h 129"/>
                  <a:gd name="T4" fmla="*/ 89 w 116"/>
                  <a:gd name="T5" fmla="*/ 25 h 129"/>
                  <a:gd name="T6" fmla="*/ 89 w 116"/>
                  <a:gd name="T7" fmla="*/ 25 h 129"/>
                  <a:gd name="T8" fmla="*/ 89 w 116"/>
                  <a:gd name="T9" fmla="*/ 86 h 129"/>
                  <a:gd name="T10" fmla="*/ 116 w 116"/>
                  <a:gd name="T11" fmla="*/ 52 h 129"/>
                  <a:gd name="T12" fmla="*/ 116 w 116"/>
                  <a:gd name="T13" fmla="*/ 12 h 129"/>
                  <a:gd name="T14" fmla="*/ 116 w 116"/>
                  <a:gd name="T15" fmla="*/ 12 h 129"/>
                  <a:gd name="T16" fmla="*/ 114 w 116"/>
                  <a:gd name="T17" fmla="*/ 7 h 129"/>
                  <a:gd name="T18" fmla="*/ 111 w 116"/>
                  <a:gd name="T19" fmla="*/ 4 h 129"/>
                  <a:gd name="T20" fmla="*/ 107 w 116"/>
                  <a:gd name="T21" fmla="*/ 0 h 129"/>
                  <a:gd name="T22" fmla="*/ 102 w 116"/>
                  <a:gd name="T23" fmla="*/ 0 h 129"/>
                  <a:gd name="T24" fmla="*/ 12 w 116"/>
                  <a:gd name="T25" fmla="*/ 0 h 129"/>
                  <a:gd name="T26" fmla="*/ 12 w 116"/>
                  <a:gd name="T27" fmla="*/ 0 h 129"/>
                  <a:gd name="T28" fmla="*/ 7 w 116"/>
                  <a:gd name="T29" fmla="*/ 0 h 129"/>
                  <a:gd name="T30" fmla="*/ 3 w 116"/>
                  <a:gd name="T31" fmla="*/ 4 h 129"/>
                  <a:gd name="T32" fmla="*/ 0 w 116"/>
                  <a:gd name="T33" fmla="*/ 7 h 129"/>
                  <a:gd name="T34" fmla="*/ 0 w 116"/>
                  <a:gd name="T35" fmla="*/ 12 h 129"/>
                  <a:gd name="T36" fmla="*/ 0 w 116"/>
                  <a:gd name="T37" fmla="*/ 117 h 129"/>
                  <a:gd name="T38" fmla="*/ 0 w 116"/>
                  <a:gd name="T39" fmla="*/ 117 h 129"/>
                  <a:gd name="T40" fmla="*/ 0 w 116"/>
                  <a:gd name="T41" fmla="*/ 122 h 129"/>
                  <a:gd name="T42" fmla="*/ 3 w 116"/>
                  <a:gd name="T43" fmla="*/ 126 h 129"/>
                  <a:gd name="T44" fmla="*/ 7 w 116"/>
                  <a:gd name="T45" fmla="*/ 129 h 129"/>
                  <a:gd name="T46" fmla="*/ 12 w 116"/>
                  <a:gd name="T47" fmla="*/ 129 h 129"/>
                  <a:gd name="T48" fmla="*/ 55 w 116"/>
                  <a:gd name="T49" fmla="*/ 129 h 129"/>
                  <a:gd name="T50" fmla="*/ 75 w 116"/>
                  <a:gd name="T51" fmla="*/ 104 h 129"/>
                  <a:gd name="T52" fmla="*/ 25 w 116"/>
                  <a:gd name="T53" fmla="*/ 104 h 1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16" h="129">
                    <a:moveTo>
                      <a:pt x="25" y="104"/>
                    </a:moveTo>
                    <a:lnTo>
                      <a:pt x="25" y="25"/>
                    </a:lnTo>
                    <a:lnTo>
                      <a:pt x="89" y="25"/>
                    </a:lnTo>
                    <a:lnTo>
                      <a:pt x="89" y="25"/>
                    </a:lnTo>
                    <a:lnTo>
                      <a:pt x="89" y="86"/>
                    </a:lnTo>
                    <a:lnTo>
                      <a:pt x="116" y="52"/>
                    </a:lnTo>
                    <a:lnTo>
                      <a:pt x="116" y="12"/>
                    </a:lnTo>
                    <a:lnTo>
                      <a:pt x="116" y="12"/>
                    </a:lnTo>
                    <a:lnTo>
                      <a:pt x="114" y="7"/>
                    </a:lnTo>
                    <a:lnTo>
                      <a:pt x="111" y="4"/>
                    </a:lnTo>
                    <a:lnTo>
                      <a:pt x="107" y="0"/>
                    </a:lnTo>
                    <a:lnTo>
                      <a:pt x="102" y="0"/>
                    </a:lnTo>
                    <a:lnTo>
                      <a:pt x="12" y="0"/>
                    </a:lnTo>
                    <a:lnTo>
                      <a:pt x="12" y="0"/>
                    </a:lnTo>
                    <a:lnTo>
                      <a:pt x="7" y="0"/>
                    </a:lnTo>
                    <a:lnTo>
                      <a:pt x="3" y="4"/>
                    </a:lnTo>
                    <a:lnTo>
                      <a:pt x="0" y="7"/>
                    </a:lnTo>
                    <a:lnTo>
                      <a:pt x="0" y="12"/>
                    </a:lnTo>
                    <a:lnTo>
                      <a:pt x="0" y="117"/>
                    </a:lnTo>
                    <a:lnTo>
                      <a:pt x="0" y="117"/>
                    </a:lnTo>
                    <a:lnTo>
                      <a:pt x="0" y="122"/>
                    </a:lnTo>
                    <a:lnTo>
                      <a:pt x="3" y="126"/>
                    </a:lnTo>
                    <a:lnTo>
                      <a:pt x="7" y="129"/>
                    </a:lnTo>
                    <a:lnTo>
                      <a:pt x="12" y="129"/>
                    </a:lnTo>
                    <a:lnTo>
                      <a:pt x="55" y="129"/>
                    </a:lnTo>
                    <a:lnTo>
                      <a:pt x="75" y="104"/>
                    </a:lnTo>
                    <a:lnTo>
                      <a:pt x="25" y="104"/>
                    </a:lnTo>
                    <a:close/>
                  </a:path>
                </a:pathLst>
              </a:custGeom>
              <a:solidFill>
                <a:srgbClr val="6E9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1175" name="Freeform 69">
                <a:extLst>
                  <a:ext uri="{FF2B5EF4-FFF2-40B4-BE49-F238E27FC236}">
                    <a16:creationId xmlns:a16="http://schemas.microsoft.com/office/drawing/2014/main" id="{C043F775-AE72-4D7F-877D-0FA96824DE68}"/>
                  </a:ext>
                </a:extLst>
              </p:cNvPr>
              <p:cNvSpPr>
                <a:spLocks noEditPoints="1"/>
              </p:cNvSpPr>
              <p:nvPr/>
            </p:nvSpPr>
            <p:spPr bwMode="auto">
              <a:xfrm>
                <a:off x="8159759" y="1903414"/>
                <a:ext cx="592138" cy="573088"/>
              </a:xfrm>
              <a:custGeom>
                <a:avLst/>
                <a:gdLst>
                  <a:gd name="T0" fmla="*/ 472 w 747"/>
                  <a:gd name="T1" fmla="*/ 698 h 723"/>
                  <a:gd name="T2" fmla="*/ 472 w 747"/>
                  <a:gd name="T3" fmla="*/ 502 h 723"/>
                  <a:gd name="T4" fmla="*/ 457 w 747"/>
                  <a:gd name="T5" fmla="*/ 474 h 723"/>
                  <a:gd name="T6" fmla="*/ 439 w 747"/>
                  <a:gd name="T7" fmla="*/ 462 h 723"/>
                  <a:gd name="T8" fmla="*/ 328 w 747"/>
                  <a:gd name="T9" fmla="*/ 458 h 723"/>
                  <a:gd name="T10" fmla="*/ 306 w 747"/>
                  <a:gd name="T11" fmla="*/ 462 h 723"/>
                  <a:gd name="T12" fmla="*/ 290 w 747"/>
                  <a:gd name="T13" fmla="*/ 474 h 723"/>
                  <a:gd name="T14" fmla="*/ 275 w 747"/>
                  <a:gd name="T15" fmla="*/ 502 h 723"/>
                  <a:gd name="T16" fmla="*/ 67 w 747"/>
                  <a:gd name="T17" fmla="*/ 698 h 723"/>
                  <a:gd name="T18" fmla="*/ 678 w 747"/>
                  <a:gd name="T19" fmla="*/ 485 h 723"/>
                  <a:gd name="T20" fmla="*/ 718 w 747"/>
                  <a:gd name="T21" fmla="*/ 229 h 723"/>
                  <a:gd name="T22" fmla="*/ 735 w 747"/>
                  <a:gd name="T23" fmla="*/ 224 h 723"/>
                  <a:gd name="T24" fmla="*/ 743 w 747"/>
                  <a:gd name="T25" fmla="*/ 217 h 723"/>
                  <a:gd name="T26" fmla="*/ 747 w 747"/>
                  <a:gd name="T27" fmla="*/ 206 h 723"/>
                  <a:gd name="T28" fmla="*/ 745 w 747"/>
                  <a:gd name="T29" fmla="*/ 196 h 723"/>
                  <a:gd name="T30" fmla="*/ 633 w 747"/>
                  <a:gd name="T31" fmla="*/ 17 h 723"/>
                  <a:gd name="T32" fmla="*/ 628 w 747"/>
                  <a:gd name="T33" fmla="*/ 12 h 723"/>
                  <a:gd name="T34" fmla="*/ 609 w 747"/>
                  <a:gd name="T35" fmla="*/ 0 h 723"/>
                  <a:gd name="T36" fmla="*/ 129 w 747"/>
                  <a:gd name="T37" fmla="*/ 2 h 723"/>
                  <a:gd name="T38" fmla="*/ 114 w 747"/>
                  <a:gd name="T39" fmla="*/ 17 h 723"/>
                  <a:gd name="T40" fmla="*/ 2 w 747"/>
                  <a:gd name="T41" fmla="*/ 196 h 723"/>
                  <a:gd name="T42" fmla="*/ 0 w 747"/>
                  <a:gd name="T43" fmla="*/ 206 h 723"/>
                  <a:gd name="T44" fmla="*/ 3 w 747"/>
                  <a:gd name="T45" fmla="*/ 217 h 723"/>
                  <a:gd name="T46" fmla="*/ 12 w 747"/>
                  <a:gd name="T47" fmla="*/ 224 h 723"/>
                  <a:gd name="T48" fmla="*/ 42 w 747"/>
                  <a:gd name="T49" fmla="*/ 229 h 723"/>
                  <a:gd name="T50" fmla="*/ 44 w 747"/>
                  <a:gd name="T51" fmla="*/ 715 h 723"/>
                  <a:gd name="T52" fmla="*/ 55 w 747"/>
                  <a:gd name="T53" fmla="*/ 723 h 723"/>
                  <a:gd name="T54" fmla="*/ 496 w 747"/>
                  <a:gd name="T55" fmla="*/ 723 h 723"/>
                  <a:gd name="T56" fmla="*/ 27 w 747"/>
                  <a:gd name="T57" fmla="*/ 204 h 723"/>
                  <a:gd name="T58" fmla="*/ 136 w 747"/>
                  <a:gd name="T59" fmla="*/ 30 h 723"/>
                  <a:gd name="T60" fmla="*/ 137 w 747"/>
                  <a:gd name="T61" fmla="*/ 25 h 723"/>
                  <a:gd name="T62" fmla="*/ 609 w 747"/>
                  <a:gd name="T63" fmla="*/ 28 h 723"/>
                  <a:gd name="T64" fmla="*/ 613 w 747"/>
                  <a:gd name="T65" fmla="*/ 33 h 723"/>
                  <a:gd name="T66" fmla="*/ 720 w 747"/>
                  <a:gd name="T67" fmla="*/ 204 h 723"/>
                  <a:gd name="T68" fmla="*/ 55 w 747"/>
                  <a:gd name="T69" fmla="*/ 204 h 723"/>
                  <a:gd name="T70" fmla="*/ 300 w 747"/>
                  <a:gd name="T71" fmla="*/ 698 h 723"/>
                  <a:gd name="T72" fmla="*/ 300 w 747"/>
                  <a:gd name="T73" fmla="*/ 507 h 723"/>
                  <a:gd name="T74" fmla="*/ 308 w 747"/>
                  <a:gd name="T75" fmla="*/ 492 h 723"/>
                  <a:gd name="T76" fmla="*/ 316 w 747"/>
                  <a:gd name="T77" fmla="*/ 485 h 723"/>
                  <a:gd name="T78" fmla="*/ 419 w 747"/>
                  <a:gd name="T79" fmla="*/ 484 h 723"/>
                  <a:gd name="T80" fmla="*/ 430 w 747"/>
                  <a:gd name="T81" fmla="*/ 485 h 723"/>
                  <a:gd name="T82" fmla="*/ 439 w 747"/>
                  <a:gd name="T83" fmla="*/ 492 h 723"/>
                  <a:gd name="T84" fmla="*/ 447 w 747"/>
                  <a:gd name="T85" fmla="*/ 507 h 7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747" h="723">
                    <a:moveTo>
                      <a:pt x="496" y="723"/>
                    </a:moveTo>
                    <a:lnTo>
                      <a:pt x="516" y="698"/>
                    </a:lnTo>
                    <a:lnTo>
                      <a:pt x="472" y="698"/>
                    </a:lnTo>
                    <a:lnTo>
                      <a:pt x="472" y="512"/>
                    </a:lnTo>
                    <a:lnTo>
                      <a:pt x="472" y="512"/>
                    </a:lnTo>
                    <a:lnTo>
                      <a:pt x="472" y="502"/>
                    </a:lnTo>
                    <a:lnTo>
                      <a:pt x="469" y="492"/>
                    </a:lnTo>
                    <a:lnTo>
                      <a:pt x="464" y="482"/>
                    </a:lnTo>
                    <a:lnTo>
                      <a:pt x="457" y="474"/>
                    </a:lnTo>
                    <a:lnTo>
                      <a:pt x="457" y="474"/>
                    </a:lnTo>
                    <a:lnTo>
                      <a:pt x="449" y="467"/>
                    </a:lnTo>
                    <a:lnTo>
                      <a:pt x="439" y="462"/>
                    </a:lnTo>
                    <a:lnTo>
                      <a:pt x="429" y="458"/>
                    </a:lnTo>
                    <a:lnTo>
                      <a:pt x="419" y="458"/>
                    </a:lnTo>
                    <a:lnTo>
                      <a:pt x="328" y="458"/>
                    </a:lnTo>
                    <a:lnTo>
                      <a:pt x="328" y="458"/>
                    </a:lnTo>
                    <a:lnTo>
                      <a:pt x="316" y="458"/>
                    </a:lnTo>
                    <a:lnTo>
                      <a:pt x="306" y="462"/>
                    </a:lnTo>
                    <a:lnTo>
                      <a:pt x="298" y="467"/>
                    </a:lnTo>
                    <a:lnTo>
                      <a:pt x="290" y="474"/>
                    </a:lnTo>
                    <a:lnTo>
                      <a:pt x="290" y="474"/>
                    </a:lnTo>
                    <a:lnTo>
                      <a:pt x="283" y="482"/>
                    </a:lnTo>
                    <a:lnTo>
                      <a:pt x="278" y="492"/>
                    </a:lnTo>
                    <a:lnTo>
                      <a:pt x="275" y="502"/>
                    </a:lnTo>
                    <a:lnTo>
                      <a:pt x="273" y="512"/>
                    </a:lnTo>
                    <a:lnTo>
                      <a:pt x="273" y="698"/>
                    </a:lnTo>
                    <a:lnTo>
                      <a:pt x="67" y="698"/>
                    </a:lnTo>
                    <a:lnTo>
                      <a:pt x="67" y="229"/>
                    </a:lnTo>
                    <a:lnTo>
                      <a:pt x="678" y="229"/>
                    </a:lnTo>
                    <a:lnTo>
                      <a:pt x="678" y="485"/>
                    </a:lnTo>
                    <a:lnTo>
                      <a:pt x="703" y="453"/>
                    </a:lnTo>
                    <a:lnTo>
                      <a:pt x="703" y="229"/>
                    </a:lnTo>
                    <a:lnTo>
                      <a:pt x="718" y="229"/>
                    </a:lnTo>
                    <a:lnTo>
                      <a:pt x="718" y="229"/>
                    </a:lnTo>
                    <a:lnTo>
                      <a:pt x="727" y="229"/>
                    </a:lnTo>
                    <a:lnTo>
                      <a:pt x="735" y="224"/>
                    </a:lnTo>
                    <a:lnTo>
                      <a:pt x="737" y="224"/>
                    </a:lnTo>
                    <a:lnTo>
                      <a:pt x="737" y="224"/>
                    </a:lnTo>
                    <a:lnTo>
                      <a:pt x="743" y="217"/>
                    </a:lnTo>
                    <a:lnTo>
                      <a:pt x="743" y="217"/>
                    </a:lnTo>
                    <a:lnTo>
                      <a:pt x="747" y="212"/>
                    </a:lnTo>
                    <a:lnTo>
                      <a:pt x="747" y="206"/>
                    </a:lnTo>
                    <a:lnTo>
                      <a:pt x="747" y="206"/>
                    </a:lnTo>
                    <a:lnTo>
                      <a:pt x="747" y="201"/>
                    </a:lnTo>
                    <a:lnTo>
                      <a:pt x="745" y="196"/>
                    </a:lnTo>
                    <a:lnTo>
                      <a:pt x="635" y="20"/>
                    </a:lnTo>
                    <a:lnTo>
                      <a:pt x="635" y="20"/>
                    </a:lnTo>
                    <a:lnTo>
                      <a:pt x="633" y="17"/>
                    </a:lnTo>
                    <a:lnTo>
                      <a:pt x="633" y="17"/>
                    </a:lnTo>
                    <a:lnTo>
                      <a:pt x="633" y="17"/>
                    </a:lnTo>
                    <a:lnTo>
                      <a:pt x="628" y="12"/>
                    </a:lnTo>
                    <a:lnTo>
                      <a:pt x="624" y="5"/>
                    </a:lnTo>
                    <a:lnTo>
                      <a:pt x="618" y="2"/>
                    </a:lnTo>
                    <a:lnTo>
                      <a:pt x="609" y="0"/>
                    </a:lnTo>
                    <a:lnTo>
                      <a:pt x="137" y="0"/>
                    </a:lnTo>
                    <a:lnTo>
                      <a:pt x="137" y="0"/>
                    </a:lnTo>
                    <a:lnTo>
                      <a:pt x="129" y="2"/>
                    </a:lnTo>
                    <a:lnTo>
                      <a:pt x="122" y="5"/>
                    </a:lnTo>
                    <a:lnTo>
                      <a:pt x="119" y="10"/>
                    </a:lnTo>
                    <a:lnTo>
                      <a:pt x="114" y="17"/>
                    </a:lnTo>
                    <a:lnTo>
                      <a:pt x="114" y="17"/>
                    </a:lnTo>
                    <a:lnTo>
                      <a:pt x="112" y="20"/>
                    </a:lnTo>
                    <a:lnTo>
                      <a:pt x="2" y="196"/>
                    </a:lnTo>
                    <a:lnTo>
                      <a:pt x="2" y="196"/>
                    </a:lnTo>
                    <a:lnTo>
                      <a:pt x="0" y="201"/>
                    </a:lnTo>
                    <a:lnTo>
                      <a:pt x="0" y="206"/>
                    </a:lnTo>
                    <a:lnTo>
                      <a:pt x="0" y="206"/>
                    </a:lnTo>
                    <a:lnTo>
                      <a:pt x="0" y="212"/>
                    </a:lnTo>
                    <a:lnTo>
                      <a:pt x="3" y="217"/>
                    </a:lnTo>
                    <a:lnTo>
                      <a:pt x="3" y="217"/>
                    </a:lnTo>
                    <a:lnTo>
                      <a:pt x="12" y="224"/>
                    </a:lnTo>
                    <a:lnTo>
                      <a:pt x="12" y="224"/>
                    </a:lnTo>
                    <a:lnTo>
                      <a:pt x="19" y="229"/>
                    </a:lnTo>
                    <a:lnTo>
                      <a:pt x="27" y="229"/>
                    </a:lnTo>
                    <a:lnTo>
                      <a:pt x="42" y="229"/>
                    </a:lnTo>
                    <a:lnTo>
                      <a:pt x="42" y="711"/>
                    </a:lnTo>
                    <a:lnTo>
                      <a:pt x="42" y="711"/>
                    </a:lnTo>
                    <a:lnTo>
                      <a:pt x="44" y="715"/>
                    </a:lnTo>
                    <a:lnTo>
                      <a:pt x="47" y="720"/>
                    </a:lnTo>
                    <a:lnTo>
                      <a:pt x="50" y="721"/>
                    </a:lnTo>
                    <a:lnTo>
                      <a:pt x="55" y="723"/>
                    </a:lnTo>
                    <a:lnTo>
                      <a:pt x="286" y="723"/>
                    </a:lnTo>
                    <a:lnTo>
                      <a:pt x="460" y="723"/>
                    </a:lnTo>
                    <a:lnTo>
                      <a:pt x="496" y="723"/>
                    </a:lnTo>
                    <a:close/>
                    <a:moveTo>
                      <a:pt x="27" y="204"/>
                    </a:moveTo>
                    <a:lnTo>
                      <a:pt x="27" y="204"/>
                    </a:lnTo>
                    <a:lnTo>
                      <a:pt x="27" y="204"/>
                    </a:lnTo>
                    <a:lnTo>
                      <a:pt x="134" y="33"/>
                    </a:lnTo>
                    <a:lnTo>
                      <a:pt x="134" y="33"/>
                    </a:lnTo>
                    <a:lnTo>
                      <a:pt x="136" y="30"/>
                    </a:lnTo>
                    <a:lnTo>
                      <a:pt x="136" y="30"/>
                    </a:lnTo>
                    <a:lnTo>
                      <a:pt x="137" y="27"/>
                    </a:lnTo>
                    <a:lnTo>
                      <a:pt x="137" y="25"/>
                    </a:lnTo>
                    <a:lnTo>
                      <a:pt x="609" y="25"/>
                    </a:lnTo>
                    <a:lnTo>
                      <a:pt x="609" y="25"/>
                    </a:lnTo>
                    <a:lnTo>
                      <a:pt x="609" y="28"/>
                    </a:lnTo>
                    <a:lnTo>
                      <a:pt x="609" y="30"/>
                    </a:lnTo>
                    <a:lnTo>
                      <a:pt x="609" y="30"/>
                    </a:lnTo>
                    <a:lnTo>
                      <a:pt x="613" y="33"/>
                    </a:lnTo>
                    <a:lnTo>
                      <a:pt x="720" y="204"/>
                    </a:lnTo>
                    <a:lnTo>
                      <a:pt x="720" y="204"/>
                    </a:lnTo>
                    <a:lnTo>
                      <a:pt x="720" y="204"/>
                    </a:lnTo>
                    <a:lnTo>
                      <a:pt x="691" y="204"/>
                    </a:lnTo>
                    <a:lnTo>
                      <a:pt x="507" y="204"/>
                    </a:lnTo>
                    <a:lnTo>
                      <a:pt x="55" y="204"/>
                    </a:lnTo>
                    <a:lnTo>
                      <a:pt x="27" y="204"/>
                    </a:lnTo>
                    <a:close/>
                    <a:moveTo>
                      <a:pt x="447" y="698"/>
                    </a:moveTo>
                    <a:lnTo>
                      <a:pt x="300" y="698"/>
                    </a:lnTo>
                    <a:lnTo>
                      <a:pt x="300" y="512"/>
                    </a:lnTo>
                    <a:lnTo>
                      <a:pt x="300" y="512"/>
                    </a:lnTo>
                    <a:lnTo>
                      <a:pt x="300" y="507"/>
                    </a:lnTo>
                    <a:lnTo>
                      <a:pt x="301" y="502"/>
                    </a:lnTo>
                    <a:lnTo>
                      <a:pt x="305" y="497"/>
                    </a:lnTo>
                    <a:lnTo>
                      <a:pt x="308" y="492"/>
                    </a:lnTo>
                    <a:lnTo>
                      <a:pt x="308" y="492"/>
                    </a:lnTo>
                    <a:lnTo>
                      <a:pt x="311" y="489"/>
                    </a:lnTo>
                    <a:lnTo>
                      <a:pt x="316" y="485"/>
                    </a:lnTo>
                    <a:lnTo>
                      <a:pt x="323" y="484"/>
                    </a:lnTo>
                    <a:lnTo>
                      <a:pt x="328" y="484"/>
                    </a:lnTo>
                    <a:lnTo>
                      <a:pt x="419" y="484"/>
                    </a:lnTo>
                    <a:lnTo>
                      <a:pt x="419" y="484"/>
                    </a:lnTo>
                    <a:lnTo>
                      <a:pt x="424" y="484"/>
                    </a:lnTo>
                    <a:lnTo>
                      <a:pt x="430" y="485"/>
                    </a:lnTo>
                    <a:lnTo>
                      <a:pt x="435" y="489"/>
                    </a:lnTo>
                    <a:lnTo>
                      <a:pt x="439" y="492"/>
                    </a:lnTo>
                    <a:lnTo>
                      <a:pt x="439" y="492"/>
                    </a:lnTo>
                    <a:lnTo>
                      <a:pt x="442" y="497"/>
                    </a:lnTo>
                    <a:lnTo>
                      <a:pt x="445" y="502"/>
                    </a:lnTo>
                    <a:lnTo>
                      <a:pt x="447" y="507"/>
                    </a:lnTo>
                    <a:lnTo>
                      <a:pt x="447" y="512"/>
                    </a:lnTo>
                    <a:lnTo>
                      <a:pt x="447" y="698"/>
                    </a:lnTo>
                    <a:close/>
                  </a:path>
                </a:pathLst>
              </a:custGeom>
              <a:solidFill>
                <a:srgbClr val="6E9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1176" name="Freeform 70">
                <a:extLst>
                  <a:ext uri="{FF2B5EF4-FFF2-40B4-BE49-F238E27FC236}">
                    <a16:creationId xmlns:a16="http://schemas.microsoft.com/office/drawing/2014/main" id="{B5E4D808-4592-4944-9743-03161A86F356}"/>
                  </a:ext>
                </a:extLst>
              </p:cNvPr>
              <p:cNvSpPr>
                <a:spLocks noEditPoints="1"/>
              </p:cNvSpPr>
              <p:nvPr/>
            </p:nvSpPr>
            <p:spPr bwMode="auto">
              <a:xfrm>
                <a:off x="8243897" y="2289177"/>
                <a:ext cx="92075" cy="101600"/>
              </a:xfrm>
              <a:custGeom>
                <a:avLst/>
                <a:gdLst>
                  <a:gd name="T0" fmla="*/ 104 w 116"/>
                  <a:gd name="T1" fmla="*/ 0 h 129"/>
                  <a:gd name="T2" fmla="*/ 14 w 116"/>
                  <a:gd name="T3" fmla="*/ 0 h 129"/>
                  <a:gd name="T4" fmla="*/ 14 w 116"/>
                  <a:gd name="T5" fmla="*/ 0 h 129"/>
                  <a:gd name="T6" fmla="*/ 9 w 116"/>
                  <a:gd name="T7" fmla="*/ 0 h 129"/>
                  <a:gd name="T8" fmla="*/ 5 w 116"/>
                  <a:gd name="T9" fmla="*/ 4 h 129"/>
                  <a:gd name="T10" fmla="*/ 2 w 116"/>
                  <a:gd name="T11" fmla="*/ 7 h 129"/>
                  <a:gd name="T12" fmla="*/ 0 w 116"/>
                  <a:gd name="T13" fmla="*/ 12 h 129"/>
                  <a:gd name="T14" fmla="*/ 0 w 116"/>
                  <a:gd name="T15" fmla="*/ 117 h 129"/>
                  <a:gd name="T16" fmla="*/ 0 w 116"/>
                  <a:gd name="T17" fmla="*/ 117 h 129"/>
                  <a:gd name="T18" fmla="*/ 2 w 116"/>
                  <a:gd name="T19" fmla="*/ 122 h 129"/>
                  <a:gd name="T20" fmla="*/ 5 w 116"/>
                  <a:gd name="T21" fmla="*/ 126 h 129"/>
                  <a:gd name="T22" fmla="*/ 9 w 116"/>
                  <a:gd name="T23" fmla="*/ 129 h 129"/>
                  <a:gd name="T24" fmla="*/ 14 w 116"/>
                  <a:gd name="T25" fmla="*/ 129 h 129"/>
                  <a:gd name="T26" fmla="*/ 104 w 116"/>
                  <a:gd name="T27" fmla="*/ 129 h 129"/>
                  <a:gd name="T28" fmla="*/ 104 w 116"/>
                  <a:gd name="T29" fmla="*/ 129 h 129"/>
                  <a:gd name="T30" fmla="*/ 109 w 116"/>
                  <a:gd name="T31" fmla="*/ 129 h 129"/>
                  <a:gd name="T32" fmla="*/ 112 w 116"/>
                  <a:gd name="T33" fmla="*/ 126 h 129"/>
                  <a:gd name="T34" fmla="*/ 116 w 116"/>
                  <a:gd name="T35" fmla="*/ 122 h 129"/>
                  <a:gd name="T36" fmla="*/ 116 w 116"/>
                  <a:gd name="T37" fmla="*/ 117 h 129"/>
                  <a:gd name="T38" fmla="*/ 116 w 116"/>
                  <a:gd name="T39" fmla="*/ 12 h 129"/>
                  <a:gd name="T40" fmla="*/ 116 w 116"/>
                  <a:gd name="T41" fmla="*/ 12 h 129"/>
                  <a:gd name="T42" fmla="*/ 116 w 116"/>
                  <a:gd name="T43" fmla="*/ 7 h 129"/>
                  <a:gd name="T44" fmla="*/ 112 w 116"/>
                  <a:gd name="T45" fmla="*/ 4 h 129"/>
                  <a:gd name="T46" fmla="*/ 109 w 116"/>
                  <a:gd name="T47" fmla="*/ 0 h 129"/>
                  <a:gd name="T48" fmla="*/ 104 w 116"/>
                  <a:gd name="T49" fmla="*/ 0 h 129"/>
                  <a:gd name="T50" fmla="*/ 104 w 116"/>
                  <a:gd name="T51" fmla="*/ 0 h 129"/>
                  <a:gd name="T52" fmla="*/ 91 w 116"/>
                  <a:gd name="T53" fmla="*/ 104 h 129"/>
                  <a:gd name="T54" fmla="*/ 25 w 116"/>
                  <a:gd name="T55" fmla="*/ 104 h 129"/>
                  <a:gd name="T56" fmla="*/ 25 w 116"/>
                  <a:gd name="T57" fmla="*/ 25 h 129"/>
                  <a:gd name="T58" fmla="*/ 91 w 116"/>
                  <a:gd name="T59" fmla="*/ 25 h 129"/>
                  <a:gd name="T60" fmla="*/ 91 w 116"/>
                  <a:gd name="T61" fmla="*/ 25 h 129"/>
                  <a:gd name="T62" fmla="*/ 91 w 116"/>
                  <a:gd name="T63" fmla="*/ 104 h 1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16" h="129">
                    <a:moveTo>
                      <a:pt x="104" y="0"/>
                    </a:moveTo>
                    <a:lnTo>
                      <a:pt x="14" y="0"/>
                    </a:lnTo>
                    <a:lnTo>
                      <a:pt x="14" y="0"/>
                    </a:lnTo>
                    <a:lnTo>
                      <a:pt x="9" y="0"/>
                    </a:lnTo>
                    <a:lnTo>
                      <a:pt x="5" y="4"/>
                    </a:lnTo>
                    <a:lnTo>
                      <a:pt x="2" y="7"/>
                    </a:lnTo>
                    <a:lnTo>
                      <a:pt x="0" y="12"/>
                    </a:lnTo>
                    <a:lnTo>
                      <a:pt x="0" y="117"/>
                    </a:lnTo>
                    <a:lnTo>
                      <a:pt x="0" y="117"/>
                    </a:lnTo>
                    <a:lnTo>
                      <a:pt x="2" y="122"/>
                    </a:lnTo>
                    <a:lnTo>
                      <a:pt x="5" y="126"/>
                    </a:lnTo>
                    <a:lnTo>
                      <a:pt x="9" y="129"/>
                    </a:lnTo>
                    <a:lnTo>
                      <a:pt x="14" y="129"/>
                    </a:lnTo>
                    <a:lnTo>
                      <a:pt x="104" y="129"/>
                    </a:lnTo>
                    <a:lnTo>
                      <a:pt x="104" y="129"/>
                    </a:lnTo>
                    <a:lnTo>
                      <a:pt x="109" y="129"/>
                    </a:lnTo>
                    <a:lnTo>
                      <a:pt x="112" y="126"/>
                    </a:lnTo>
                    <a:lnTo>
                      <a:pt x="116" y="122"/>
                    </a:lnTo>
                    <a:lnTo>
                      <a:pt x="116" y="117"/>
                    </a:lnTo>
                    <a:lnTo>
                      <a:pt x="116" y="12"/>
                    </a:lnTo>
                    <a:lnTo>
                      <a:pt x="116" y="12"/>
                    </a:lnTo>
                    <a:lnTo>
                      <a:pt x="116" y="7"/>
                    </a:lnTo>
                    <a:lnTo>
                      <a:pt x="112" y="4"/>
                    </a:lnTo>
                    <a:lnTo>
                      <a:pt x="109" y="0"/>
                    </a:lnTo>
                    <a:lnTo>
                      <a:pt x="104" y="0"/>
                    </a:lnTo>
                    <a:lnTo>
                      <a:pt x="104" y="0"/>
                    </a:lnTo>
                    <a:close/>
                    <a:moveTo>
                      <a:pt x="91" y="104"/>
                    </a:moveTo>
                    <a:lnTo>
                      <a:pt x="25" y="104"/>
                    </a:lnTo>
                    <a:lnTo>
                      <a:pt x="25" y="25"/>
                    </a:lnTo>
                    <a:lnTo>
                      <a:pt x="91" y="25"/>
                    </a:lnTo>
                    <a:lnTo>
                      <a:pt x="91" y="25"/>
                    </a:lnTo>
                    <a:lnTo>
                      <a:pt x="91" y="104"/>
                    </a:lnTo>
                    <a:close/>
                  </a:path>
                </a:pathLst>
              </a:custGeom>
              <a:solidFill>
                <a:srgbClr val="6E9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1177" name="Freeform 71">
                <a:extLst>
                  <a:ext uri="{FF2B5EF4-FFF2-40B4-BE49-F238E27FC236}">
                    <a16:creationId xmlns:a16="http://schemas.microsoft.com/office/drawing/2014/main" id="{D9D15511-AA4C-484F-92E8-501FF37DEFD9}"/>
                  </a:ext>
                </a:extLst>
              </p:cNvPr>
              <p:cNvSpPr>
                <a:spLocks noEditPoints="1"/>
              </p:cNvSpPr>
              <p:nvPr/>
            </p:nvSpPr>
            <p:spPr bwMode="auto">
              <a:xfrm>
                <a:off x="8243897" y="2138364"/>
                <a:ext cx="92075" cy="103188"/>
              </a:xfrm>
              <a:custGeom>
                <a:avLst/>
                <a:gdLst>
                  <a:gd name="T0" fmla="*/ 116 w 116"/>
                  <a:gd name="T1" fmla="*/ 14 h 131"/>
                  <a:gd name="T2" fmla="*/ 116 w 116"/>
                  <a:gd name="T3" fmla="*/ 14 h 131"/>
                  <a:gd name="T4" fmla="*/ 116 w 116"/>
                  <a:gd name="T5" fmla="*/ 8 h 131"/>
                  <a:gd name="T6" fmla="*/ 112 w 116"/>
                  <a:gd name="T7" fmla="*/ 5 h 131"/>
                  <a:gd name="T8" fmla="*/ 109 w 116"/>
                  <a:gd name="T9" fmla="*/ 2 h 131"/>
                  <a:gd name="T10" fmla="*/ 104 w 116"/>
                  <a:gd name="T11" fmla="*/ 0 h 131"/>
                  <a:gd name="T12" fmla="*/ 14 w 116"/>
                  <a:gd name="T13" fmla="*/ 0 h 131"/>
                  <a:gd name="T14" fmla="*/ 14 w 116"/>
                  <a:gd name="T15" fmla="*/ 0 h 131"/>
                  <a:gd name="T16" fmla="*/ 9 w 116"/>
                  <a:gd name="T17" fmla="*/ 2 h 131"/>
                  <a:gd name="T18" fmla="*/ 5 w 116"/>
                  <a:gd name="T19" fmla="*/ 5 h 131"/>
                  <a:gd name="T20" fmla="*/ 2 w 116"/>
                  <a:gd name="T21" fmla="*/ 8 h 131"/>
                  <a:gd name="T22" fmla="*/ 0 w 116"/>
                  <a:gd name="T23" fmla="*/ 14 h 131"/>
                  <a:gd name="T24" fmla="*/ 0 w 116"/>
                  <a:gd name="T25" fmla="*/ 117 h 131"/>
                  <a:gd name="T26" fmla="*/ 0 w 116"/>
                  <a:gd name="T27" fmla="*/ 117 h 131"/>
                  <a:gd name="T28" fmla="*/ 2 w 116"/>
                  <a:gd name="T29" fmla="*/ 122 h 131"/>
                  <a:gd name="T30" fmla="*/ 5 w 116"/>
                  <a:gd name="T31" fmla="*/ 127 h 131"/>
                  <a:gd name="T32" fmla="*/ 9 w 116"/>
                  <a:gd name="T33" fmla="*/ 129 h 131"/>
                  <a:gd name="T34" fmla="*/ 14 w 116"/>
                  <a:gd name="T35" fmla="*/ 131 h 131"/>
                  <a:gd name="T36" fmla="*/ 104 w 116"/>
                  <a:gd name="T37" fmla="*/ 131 h 131"/>
                  <a:gd name="T38" fmla="*/ 104 w 116"/>
                  <a:gd name="T39" fmla="*/ 131 h 131"/>
                  <a:gd name="T40" fmla="*/ 109 w 116"/>
                  <a:gd name="T41" fmla="*/ 129 h 131"/>
                  <a:gd name="T42" fmla="*/ 112 w 116"/>
                  <a:gd name="T43" fmla="*/ 127 h 131"/>
                  <a:gd name="T44" fmla="*/ 116 w 116"/>
                  <a:gd name="T45" fmla="*/ 122 h 131"/>
                  <a:gd name="T46" fmla="*/ 116 w 116"/>
                  <a:gd name="T47" fmla="*/ 117 h 131"/>
                  <a:gd name="T48" fmla="*/ 116 w 116"/>
                  <a:gd name="T49" fmla="*/ 14 h 131"/>
                  <a:gd name="T50" fmla="*/ 91 w 116"/>
                  <a:gd name="T51" fmla="*/ 106 h 131"/>
                  <a:gd name="T52" fmla="*/ 25 w 116"/>
                  <a:gd name="T53" fmla="*/ 106 h 131"/>
                  <a:gd name="T54" fmla="*/ 25 w 116"/>
                  <a:gd name="T55" fmla="*/ 27 h 131"/>
                  <a:gd name="T56" fmla="*/ 91 w 116"/>
                  <a:gd name="T57" fmla="*/ 27 h 131"/>
                  <a:gd name="T58" fmla="*/ 91 w 116"/>
                  <a:gd name="T59" fmla="*/ 27 h 131"/>
                  <a:gd name="T60" fmla="*/ 91 w 116"/>
                  <a:gd name="T61" fmla="*/ 106 h 1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16" h="131">
                    <a:moveTo>
                      <a:pt x="116" y="14"/>
                    </a:moveTo>
                    <a:lnTo>
                      <a:pt x="116" y="14"/>
                    </a:lnTo>
                    <a:lnTo>
                      <a:pt x="116" y="8"/>
                    </a:lnTo>
                    <a:lnTo>
                      <a:pt x="112" y="5"/>
                    </a:lnTo>
                    <a:lnTo>
                      <a:pt x="109" y="2"/>
                    </a:lnTo>
                    <a:lnTo>
                      <a:pt x="104" y="0"/>
                    </a:lnTo>
                    <a:lnTo>
                      <a:pt x="14" y="0"/>
                    </a:lnTo>
                    <a:lnTo>
                      <a:pt x="14" y="0"/>
                    </a:lnTo>
                    <a:lnTo>
                      <a:pt x="9" y="2"/>
                    </a:lnTo>
                    <a:lnTo>
                      <a:pt x="5" y="5"/>
                    </a:lnTo>
                    <a:lnTo>
                      <a:pt x="2" y="8"/>
                    </a:lnTo>
                    <a:lnTo>
                      <a:pt x="0" y="14"/>
                    </a:lnTo>
                    <a:lnTo>
                      <a:pt x="0" y="117"/>
                    </a:lnTo>
                    <a:lnTo>
                      <a:pt x="0" y="117"/>
                    </a:lnTo>
                    <a:lnTo>
                      <a:pt x="2" y="122"/>
                    </a:lnTo>
                    <a:lnTo>
                      <a:pt x="5" y="127"/>
                    </a:lnTo>
                    <a:lnTo>
                      <a:pt x="9" y="129"/>
                    </a:lnTo>
                    <a:lnTo>
                      <a:pt x="14" y="131"/>
                    </a:lnTo>
                    <a:lnTo>
                      <a:pt x="104" y="131"/>
                    </a:lnTo>
                    <a:lnTo>
                      <a:pt x="104" y="131"/>
                    </a:lnTo>
                    <a:lnTo>
                      <a:pt x="109" y="129"/>
                    </a:lnTo>
                    <a:lnTo>
                      <a:pt x="112" y="127"/>
                    </a:lnTo>
                    <a:lnTo>
                      <a:pt x="116" y="122"/>
                    </a:lnTo>
                    <a:lnTo>
                      <a:pt x="116" y="117"/>
                    </a:lnTo>
                    <a:lnTo>
                      <a:pt x="116" y="14"/>
                    </a:lnTo>
                    <a:close/>
                    <a:moveTo>
                      <a:pt x="91" y="106"/>
                    </a:moveTo>
                    <a:lnTo>
                      <a:pt x="25" y="106"/>
                    </a:lnTo>
                    <a:lnTo>
                      <a:pt x="25" y="27"/>
                    </a:lnTo>
                    <a:lnTo>
                      <a:pt x="91" y="27"/>
                    </a:lnTo>
                    <a:lnTo>
                      <a:pt x="91" y="27"/>
                    </a:lnTo>
                    <a:lnTo>
                      <a:pt x="91" y="106"/>
                    </a:lnTo>
                    <a:close/>
                  </a:path>
                </a:pathLst>
              </a:custGeom>
              <a:solidFill>
                <a:srgbClr val="6E9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1178" name="Rectangle 72">
                <a:extLst>
                  <a:ext uri="{FF2B5EF4-FFF2-40B4-BE49-F238E27FC236}">
                    <a16:creationId xmlns:a16="http://schemas.microsoft.com/office/drawing/2014/main" id="{41FC40AE-53EE-48E7-8612-23AF01912B4E}"/>
                  </a:ext>
                </a:extLst>
              </p:cNvPr>
              <p:cNvSpPr>
                <a:spLocks noChangeArrowheads="1"/>
              </p:cNvSpPr>
              <p:nvPr/>
            </p:nvSpPr>
            <p:spPr bwMode="auto">
              <a:xfrm>
                <a:off x="8378835" y="2149477"/>
                <a:ext cx="153988" cy="82550"/>
              </a:xfrm>
              <a:prstGeom prst="rect">
                <a:avLst/>
              </a:prstGeom>
              <a:solidFill>
                <a:srgbClr val="6E914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1179" name="Freeform 73">
                <a:extLst>
                  <a:ext uri="{FF2B5EF4-FFF2-40B4-BE49-F238E27FC236}">
                    <a16:creationId xmlns:a16="http://schemas.microsoft.com/office/drawing/2014/main" id="{564C4615-DF66-485B-8C0A-C713BF47E8DA}"/>
                  </a:ext>
                </a:extLst>
              </p:cNvPr>
              <p:cNvSpPr>
                <a:spLocks/>
              </p:cNvSpPr>
              <p:nvPr/>
            </p:nvSpPr>
            <p:spPr bwMode="auto">
              <a:xfrm>
                <a:off x="7950209" y="1617664"/>
                <a:ext cx="977901" cy="1152525"/>
              </a:xfrm>
              <a:custGeom>
                <a:avLst/>
                <a:gdLst>
                  <a:gd name="T0" fmla="*/ 678 w 1232"/>
                  <a:gd name="T1" fmla="*/ 1376 h 1451"/>
                  <a:gd name="T2" fmla="*/ 685 w 1232"/>
                  <a:gd name="T3" fmla="*/ 1376 h 1451"/>
                  <a:gd name="T4" fmla="*/ 683 w 1232"/>
                  <a:gd name="T5" fmla="*/ 1391 h 1451"/>
                  <a:gd name="T6" fmla="*/ 680 w 1232"/>
                  <a:gd name="T7" fmla="*/ 1451 h 1451"/>
                  <a:gd name="T8" fmla="*/ 89 w 1232"/>
                  <a:gd name="T9" fmla="*/ 1451 h 1451"/>
                  <a:gd name="T10" fmla="*/ 54 w 1232"/>
                  <a:gd name="T11" fmla="*/ 1444 h 1451"/>
                  <a:gd name="T12" fmla="*/ 25 w 1232"/>
                  <a:gd name="T13" fmla="*/ 1426 h 1451"/>
                  <a:gd name="T14" fmla="*/ 7 w 1232"/>
                  <a:gd name="T15" fmla="*/ 1398 h 1451"/>
                  <a:gd name="T16" fmla="*/ 0 w 1232"/>
                  <a:gd name="T17" fmla="*/ 1362 h 1451"/>
                  <a:gd name="T18" fmla="*/ 0 w 1232"/>
                  <a:gd name="T19" fmla="*/ 89 h 1451"/>
                  <a:gd name="T20" fmla="*/ 7 w 1232"/>
                  <a:gd name="T21" fmla="*/ 54 h 1451"/>
                  <a:gd name="T22" fmla="*/ 25 w 1232"/>
                  <a:gd name="T23" fmla="*/ 25 h 1451"/>
                  <a:gd name="T24" fmla="*/ 54 w 1232"/>
                  <a:gd name="T25" fmla="*/ 7 h 1451"/>
                  <a:gd name="T26" fmla="*/ 89 w 1232"/>
                  <a:gd name="T27" fmla="*/ 0 h 1451"/>
                  <a:gd name="T28" fmla="*/ 1144 w 1232"/>
                  <a:gd name="T29" fmla="*/ 0 h 1451"/>
                  <a:gd name="T30" fmla="*/ 1179 w 1232"/>
                  <a:gd name="T31" fmla="*/ 7 h 1451"/>
                  <a:gd name="T32" fmla="*/ 1205 w 1232"/>
                  <a:gd name="T33" fmla="*/ 25 h 1451"/>
                  <a:gd name="T34" fmla="*/ 1226 w 1232"/>
                  <a:gd name="T35" fmla="*/ 54 h 1451"/>
                  <a:gd name="T36" fmla="*/ 1232 w 1232"/>
                  <a:gd name="T37" fmla="*/ 89 h 1451"/>
                  <a:gd name="T38" fmla="*/ 1232 w 1232"/>
                  <a:gd name="T39" fmla="*/ 750 h 1451"/>
                  <a:gd name="T40" fmla="*/ 1229 w 1232"/>
                  <a:gd name="T41" fmla="*/ 772 h 1451"/>
                  <a:gd name="T42" fmla="*/ 1224 w 1232"/>
                  <a:gd name="T43" fmla="*/ 768 h 1451"/>
                  <a:gd name="T44" fmla="*/ 1192 w 1232"/>
                  <a:gd name="T45" fmla="*/ 748 h 1451"/>
                  <a:gd name="T46" fmla="*/ 1157 w 1232"/>
                  <a:gd name="T47" fmla="*/ 736 h 1451"/>
                  <a:gd name="T48" fmla="*/ 1157 w 1232"/>
                  <a:gd name="T49" fmla="*/ 87 h 1451"/>
                  <a:gd name="T50" fmla="*/ 1152 w 1232"/>
                  <a:gd name="T51" fmla="*/ 79 h 1451"/>
                  <a:gd name="T52" fmla="*/ 1145 w 1232"/>
                  <a:gd name="T53" fmla="*/ 75 h 1451"/>
                  <a:gd name="T54" fmla="*/ 89 w 1232"/>
                  <a:gd name="T55" fmla="*/ 75 h 1451"/>
                  <a:gd name="T56" fmla="*/ 79 w 1232"/>
                  <a:gd name="T57" fmla="*/ 79 h 1451"/>
                  <a:gd name="T58" fmla="*/ 77 w 1232"/>
                  <a:gd name="T59" fmla="*/ 82 h 1451"/>
                  <a:gd name="T60" fmla="*/ 76 w 1232"/>
                  <a:gd name="T61" fmla="*/ 1362 h 1451"/>
                  <a:gd name="T62" fmla="*/ 77 w 1232"/>
                  <a:gd name="T63" fmla="*/ 1367 h 1451"/>
                  <a:gd name="T64" fmla="*/ 79 w 1232"/>
                  <a:gd name="T65" fmla="*/ 1372 h 1451"/>
                  <a:gd name="T66" fmla="*/ 89 w 1232"/>
                  <a:gd name="T67" fmla="*/ 1376 h 14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232" h="1451">
                    <a:moveTo>
                      <a:pt x="678" y="1376"/>
                    </a:moveTo>
                    <a:lnTo>
                      <a:pt x="678" y="1376"/>
                    </a:lnTo>
                    <a:lnTo>
                      <a:pt x="685" y="1376"/>
                    </a:lnTo>
                    <a:lnTo>
                      <a:pt x="685" y="1376"/>
                    </a:lnTo>
                    <a:lnTo>
                      <a:pt x="683" y="1391"/>
                    </a:lnTo>
                    <a:lnTo>
                      <a:pt x="683" y="1391"/>
                    </a:lnTo>
                    <a:lnTo>
                      <a:pt x="682" y="1423"/>
                    </a:lnTo>
                    <a:lnTo>
                      <a:pt x="680" y="1451"/>
                    </a:lnTo>
                    <a:lnTo>
                      <a:pt x="89" y="1451"/>
                    </a:lnTo>
                    <a:lnTo>
                      <a:pt x="89" y="1451"/>
                    </a:lnTo>
                    <a:lnTo>
                      <a:pt x="71" y="1449"/>
                    </a:lnTo>
                    <a:lnTo>
                      <a:pt x="54" y="1444"/>
                    </a:lnTo>
                    <a:lnTo>
                      <a:pt x="39" y="1436"/>
                    </a:lnTo>
                    <a:lnTo>
                      <a:pt x="25" y="1426"/>
                    </a:lnTo>
                    <a:lnTo>
                      <a:pt x="15" y="1413"/>
                    </a:lnTo>
                    <a:lnTo>
                      <a:pt x="7" y="1398"/>
                    </a:lnTo>
                    <a:lnTo>
                      <a:pt x="2" y="1381"/>
                    </a:lnTo>
                    <a:lnTo>
                      <a:pt x="0" y="1362"/>
                    </a:lnTo>
                    <a:lnTo>
                      <a:pt x="0" y="89"/>
                    </a:lnTo>
                    <a:lnTo>
                      <a:pt x="0" y="89"/>
                    </a:lnTo>
                    <a:lnTo>
                      <a:pt x="2" y="70"/>
                    </a:lnTo>
                    <a:lnTo>
                      <a:pt x="7" y="54"/>
                    </a:lnTo>
                    <a:lnTo>
                      <a:pt x="15" y="38"/>
                    </a:lnTo>
                    <a:lnTo>
                      <a:pt x="25" y="25"/>
                    </a:lnTo>
                    <a:lnTo>
                      <a:pt x="39" y="15"/>
                    </a:lnTo>
                    <a:lnTo>
                      <a:pt x="54" y="7"/>
                    </a:lnTo>
                    <a:lnTo>
                      <a:pt x="71" y="2"/>
                    </a:lnTo>
                    <a:lnTo>
                      <a:pt x="89" y="0"/>
                    </a:lnTo>
                    <a:lnTo>
                      <a:pt x="1144" y="0"/>
                    </a:lnTo>
                    <a:lnTo>
                      <a:pt x="1144" y="0"/>
                    </a:lnTo>
                    <a:lnTo>
                      <a:pt x="1162" y="2"/>
                    </a:lnTo>
                    <a:lnTo>
                      <a:pt x="1179" y="7"/>
                    </a:lnTo>
                    <a:lnTo>
                      <a:pt x="1194" y="15"/>
                    </a:lnTo>
                    <a:lnTo>
                      <a:pt x="1205" y="25"/>
                    </a:lnTo>
                    <a:lnTo>
                      <a:pt x="1217" y="38"/>
                    </a:lnTo>
                    <a:lnTo>
                      <a:pt x="1226" y="54"/>
                    </a:lnTo>
                    <a:lnTo>
                      <a:pt x="1231" y="70"/>
                    </a:lnTo>
                    <a:lnTo>
                      <a:pt x="1232" y="89"/>
                    </a:lnTo>
                    <a:lnTo>
                      <a:pt x="1232" y="750"/>
                    </a:lnTo>
                    <a:lnTo>
                      <a:pt x="1232" y="750"/>
                    </a:lnTo>
                    <a:lnTo>
                      <a:pt x="1232" y="762"/>
                    </a:lnTo>
                    <a:lnTo>
                      <a:pt x="1229" y="772"/>
                    </a:lnTo>
                    <a:lnTo>
                      <a:pt x="1224" y="768"/>
                    </a:lnTo>
                    <a:lnTo>
                      <a:pt x="1224" y="768"/>
                    </a:lnTo>
                    <a:lnTo>
                      <a:pt x="1209" y="758"/>
                    </a:lnTo>
                    <a:lnTo>
                      <a:pt x="1192" y="748"/>
                    </a:lnTo>
                    <a:lnTo>
                      <a:pt x="1175" y="741"/>
                    </a:lnTo>
                    <a:lnTo>
                      <a:pt x="1157" y="736"/>
                    </a:lnTo>
                    <a:lnTo>
                      <a:pt x="1157" y="87"/>
                    </a:lnTo>
                    <a:lnTo>
                      <a:pt x="1157" y="87"/>
                    </a:lnTo>
                    <a:lnTo>
                      <a:pt x="1155" y="82"/>
                    </a:lnTo>
                    <a:lnTo>
                      <a:pt x="1152" y="79"/>
                    </a:lnTo>
                    <a:lnTo>
                      <a:pt x="1149" y="77"/>
                    </a:lnTo>
                    <a:lnTo>
                      <a:pt x="1145" y="75"/>
                    </a:lnTo>
                    <a:lnTo>
                      <a:pt x="89" y="75"/>
                    </a:lnTo>
                    <a:lnTo>
                      <a:pt x="89" y="75"/>
                    </a:lnTo>
                    <a:lnTo>
                      <a:pt x="84" y="75"/>
                    </a:lnTo>
                    <a:lnTo>
                      <a:pt x="79" y="79"/>
                    </a:lnTo>
                    <a:lnTo>
                      <a:pt x="79" y="79"/>
                    </a:lnTo>
                    <a:lnTo>
                      <a:pt x="77" y="82"/>
                    </a:lnTo>
                    <a:lnTo>
                      <a:pt x="76" y="87"/>
                    </a:lnTo>
                    <a:lnTo>
                      <a:pt x="76" y="1362"/>
                    </a:lnTo>
                    <a:lnTo>
                      <a:pt x="76" y="1362"/>
                    </a:lnTo>
                    <a:lnTo>
                      <a:pt x="77" y="1367"/>
                    </a:lnTo>
                    <a:lnTo>
                      <a:pt x="79" y="1372"/>
                    </a:lnTo>
                    <a:lnTo>
                      <a:pt x="79" y="1372"/>
                    </a:lnTo>
                    <a:lnTo>
                      <a:pt x="84" y="1374"/>
                    </a:lnTo>
                    <a:lnTo>
                      <a:pt x="89" y="1376"/>
                    </a:lnTo>
                    <a:lnTo>
                      <a:pt x="678" y="1376"/>
                    </a:lnTo>
                    <a:close/>
                  </a:path>
                </a:pathLst>
              </a:custGeom>
              <a:solidFill>
                <a:srgbClr val="6E9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1180" name="Freeform 74">
                <a:extLst>
                  <a:ext uri="{FF2B5EF4-FFF2-40B4-BE49-F238E27FC236}">
                    <a16:creationId xmlns:a16="http://schemas.microsoft.com/office/drawing/2014/main" id="{E96E0500-8B12-436B-9843-BA9727F830A4}"/>
                  </a:ext>
                </a:extLst>
              </p:cNvPr>
              <p:cNvSpPr>
                <a:spLocks/>
              </p:cNvSpPr>
              <p:nvPr/>
            </p:nvSpPr>
            <p:spPr bwMode="auto">
              <a:xfrm>
                <a:off x="8534410" y="2297114"/>
                <a:ext cx="392113" cy="430213"/>
              </a:xfrm>
              <a:custGeom>
                <a:avLst/>
                <a:gdLst>
                  <a:gd name="T0" fmla="*/ 75 w 494"/>
                  <a:gd name="T1" fmla="*/ 323 h 541"/>
                  <a:gd name="T2" fmla="*/ 38 w 494"/>
                  <a:gd name="T3" fmla="*/ 340 h 541"/>
                  <a:gd name="T4" fmla="*/ 12 w 494"/>
                  <a:gd name="T5" fmla="*/ 373 h 541"/>
                  <a:gd name="T6" fmla="*/ 1 w 494"/>
                  <a:gd name="T7" fmla="*/ 402 h 541"/>
                  <a:gd name="T8" fmla="*/ 1 w 494"/>
                  <a:gd name="T9" fmla="*/ 440 h 541"/>
                  <a:gd name="T10" fmla="*/ 12 w 494"/>
                  <a:gd name="T11" fmla="*/ 477 h 541"/>
                  <a:gd name="T12" fmla="*/ 25 w 494"/>
                  <a:gd name="T13" fmla="*/ 467 h 541"/>
                  <a:gd name="T14" fmla="*/ 58 w 494"/>
                  <a:gd name="T15" fmla="*/ 427 h 541"/>
                  <a:gd name="T16" fmla="*/ 99 w 494"/>
                  <a:gd name="T17" fmla="*/ 418 h 541"/>
                  <a:gd name="T18" fmla="*/ 130 w 494"/>
                  <a:gd name="T19" fmla="*/ 438 h 541"/>
                  <a:gd name="T20" fmla="*/ 142 w 494"/>
                  <a:gd name="T21" fmla="*/ 480 h 541"/>
                  <a:gd name="T22" fmla="*/ 115 w 494"/>
                  <a:gd name="T23" fmla="*/ 541 h 541"/>
                  <a:gd name="T24" fmla="*/ 140 w 494"/>
                  <a:gd name="T25" fmla="*/ 537 h 541"/>
                  <a:gd name="T26" fmla="*/ 172 w 494"/>
                  <a:gd name="T27" fmla="*/ 526 h 541"/>
                  <a:gd name="T28" fmla="*/ 196 w 494"/>
                  <a:gd name="T29" fmla="*/ 504 h 541"/>
                  <a:gd name="T30" fmla="*/ 217 w 494"/>
                  <a:gd name="T31" fmla="*/ 467 h 541"/>
                  <a:gd name="T32" fmla="*/ 226 w 494"/>
                  <a:gd name="T33" fmla="*/ 422 h 541"/>
                  <a:gd name="T34" fmla="*/ 234 w 494"/>
                  <a:gd name="T35" fmla="*/ 360 h 541"/>
                  <a:gd name="T36" fmla="*/ 248 w 494"/>
                  <a:gd name="T37" fmla="*/ 338 h 541"/>
                  <a:gd name="T38" fmla="*/ 281 w 494"/>
                  <a:gd name="T39" fmla="*/ 300 h 541"/>
                  <a:gd name="T40" fmla="*/ 323 w 494"/>
                  <a:gd name="T41" fmla="*/ 253 h 541"/>
                  <a:gd name="T42" fmla="*/ 356 w 494"/>
                  <a:gd name="T43" fmla="*/ 236 h 541"/>
                  <a:gd name="T44" fmla="*/ 420 w 494"/>
                  <a:gd name="T45" fmla="*/ 218 h 541"/>
                  <a:gd name="T46" fmla="*/ 455 w 494"/>
                  <a:gd name="T47" fmla="*/ 201 h 541"/>
                  <a:gd name="T48" fmla="*/ 484 w 494"/>
                  <a:gd name="T49" fmla="*/ 166 h 541"/>
                  <a:gd name="T50" fmla="*/ 492 w 494"/>
                  <a:gd name="T51" fmla="*/ 137 h 541"/>
                  <a:gd name="T52" fmla="*/ 494 w 494"/>
                  <a:gd name="T53" fmla="*/ 99 h 541"/>
                  <a:gd name="T54" fmla="*/ 482 w 494"/>
                  <a:gd name="T55" fmla="*/ 62 h 541"/>
                  <a:gd name="T56" fmla="*/ 468 w 494"/>
                  <a:gd name="T57" fmla="*/ 72 h 541"/>
                  <a:gd name="T58" fmla="*/ 435 w 494"/>
                  <a:gd name="T59" fmla="*/ 112 h 541"/>
                  <a:gd name="T60" fmla="*/ 395 w 494"/>
                  <a:gd name="T61" fmla="*/ 120 h 541"/>
                  <a:gd name="T62" fmla="*/ 363 w 494"/>
                  <a:gd name="T63" fmla="*/ 100 h 541"/>
                  <a:gd name="T64" fmla="*/ 353 w 494"/>
                  <a:gd name="T65" fmla="*/ 59 h 541"/>
                  <a:gd name="T66" fmla="*/ 378 w 494"/>
                  <a:gd name="T67" fmla="*/ 0 h 541"/>
                  <a:gd name="T68" fmla="*/ 353 w 494"/>
                  <a:gd name="T69" fmla="*/ 2 h 541"/>
                  <a:gd name="T70" fmla="*/ 321 w 494"/>
                  <a:gd name="T71" fmla="*/ 15 h 541"/>
                  <a:gd name="T72" fmla="*/ 298 w 494"/>
                  <a:gd name="T73" fmla="*/ 35 h 541"/>
                  <a:gd name="T74" fmla="*/ 276 w 494"/>
                  <a:gd name="T75" fmla="*/ 72 h 541"/>
                  <a:gd name="T76" fmla="*/ 268 w 494"/>
                  <a:gd name="T77" fmla="*/ 117 h 541"/>
                  <a:gd name="T78" fmla="*/ 264 w 494"/>
                  <a:gd name="T79" fmla="*/ 169 h 541"/>
                  <a:gd name="T80" fmla="*/ 244 w 494"/>
                  <a:gd name="T81" fmla="*/ 206 h 541"/>
                  <a:gd name="T82" fmla="*/ 181 w 494"/>
                  <a:gd name="T83" fmla="*/ 276 h 541"/>
                  <a:gd name="T84" fmla="*/ 159 w 494"/>
                  <a:gd name="T85" fmla="*/ 296 h 541"/>
                  <a:gd name="T86" fmla="*/ 89 w 494"/>
                  <a:gd name="T87" fmla="*/ 318 h 5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494" h="541">
                    <a:moveTo>
                      <a:pt x="87" y="318"/>
                    </a:moveTo>
                    <a:lnTo>
                      <a:pt x="87" y="318"/>
                    </a:lnTo>
                    <a:lnTo>
                      <a:pt x="75" y="323"/>
                    </a:lnTo>
                    <a:lnTo>
                      <a:pt x="62" y="326"/>
                    </a:lnTo>
                    <a:lnTo>
                      <a:pt x="50" y="333"/>
                    </a:lnTo>
                    <a:lnTo>
                      <a:pt x="38" y="340"/>
                    </a:lnTo>
                    <a:lnTo>
                      <a:pt x="28" y="348"/>
                    </a:lnTo>
                    <a:lnTo>
                      <a:pt x="18" y="360"/>
                    </a:lnTo>
                    <a:lnTo>
                      <a:pt x="12" y="373"/>
                    </a:lnTo>
                    <a:lnTo>
                      <a:pt x="5" y="390"/>
                    </a:lnTo>
                    <a:lnTo>
                      <a:pt x="5" y="390"/>
                    </a:lnTo>
                    <a:lnTo>
                      <a:pt x="1" y="402"/>
                    </a:lnTo>
                    <a:lnTo>
                      <a:pt x="0" y="415"/>
                    </a:lnTo>
                    <a:lnTo>
                      <a:pt x="0" y="427"/>
                    </a:lnTo>
                    <a:lnTo>
                      <a:pt x="1" y="440"/>
                    </a:lnTo>
                    <a:lnTo>
                      <a:pt x="3" y="452"/>
                    </a:lnTo>
                    <a:lnTo>
                      <a:pt x="7" y="465"/>
                    </a:lnTo>
                    <a:lnTo>
                      <a:pt x="12" y="477"/>
                    </a:lnTo>
                    <a:lnTo>
                      <a:pt x="18" y="490"/>
                    </a:lnTo>
                    <a:lnTo>
                      <a:pt x="18" y="490"/>
                    </a:lnTo>
                    <a:lnTo>
                      <a:pt x="25" y="467"/>
                    </a:lnTo>
                    <a:lnTo>
                      <a:pt x="35" y="450"/>
                    </a:lnTo>
                    <a:lnTo>
                      <a:pt x="47" y="437"/>
                    </a:lnTo>
                    <a:lnTo>
                      <a:pt x="58" y="427"/>
                    </a:lnTo>
                    <a:lnTo>
                      <a:pt x="72" y="420"/>
                    </a:lnTo>
                    <a:lnTo>
                      <a:pt x="85" y="418"/>
                    </a:lnTo>
                    <a:lnTo>
                      <a:pt x="99" y="418"/>
                    </a:lnTo>
                    <a:lnTo>
                      <a:pt x="110" y="422"/>
                    </a:lnTo>
                    <a:lnTo>
                      <a:pt x="122" y="428"/>
                    </a:lnTo>
                    <a:lnTo>
                      <a:pt x="130" y="438"/>
                    </a:lnTo>
                    <a:lnTo>
                      <a:pt x="137" y="450"/>
                    </a:lnTo>
                    <a:lnTo>
                      <a:pt x="140" y="465"/>
                    </a:lnTo>
                    <a:lnTo>
                      <a:pt x="142" y="480"/>
                    </a:lnTo>
                    <a:lnTo>
                      <a:pt x="137" y="499"/>
                    </a:lnTo>
                    <a:lnTo>
                      <a:pt x="129" y="519"/>
                    </a:lnTo>
                    <a:lnTo>
                      <a:pt x="115" y="541"/>
                    </a:lnTo>
                    <a:lnTo>
                      <a:pt x="115" y="541"/>
                    </a:lnTo>
                    <a:lnTo>
                      <a:pt x="129" y="539"/>
                    </a:lnTo>
                    <a:lnTo>
                      <a:pt x="140" y="537"/>
                    </a:lnTo>
                    <a:lnTo>
                      <a:pt x="152" y="534"/>
                    </a:lnTo>
                    <a:lnTo>
                      <a:pt x="162" y="531"/>
                    </a:lnTo>
                    <a:lnTo>
                      <a:pt x="172" y="526"/>
                    </a:lnTo>
                    <a:lnTo>
                      <a:pt x="181" y="519"/>
                    </a:lnTo>
                    <a:lnTo>
                      <a:pt x="189" y="512"/>
                    </a:lnTo>
                    <a:lnTo>
                      <a:pt x="196" y="504"/>
                    </a:lnTo>
                    <a:lnTo>
                      <a:pt x="202" y="495"/>
                    </a:lnTo>
                    <a:lnTo>
                      <a:pt x="209" y="487"/>
                    </a:lnTo>
                    <a:lnTo>
                      <a:pt x="217" y="467"/>
                    </a:lnTo>
                    <a:lnTo>
                      <a:pt x="224" y="445"/>
                    </a:lnTo>
                    <a:lnTo>
                      <a:pt x="226" y="422"/>
                    </a:lnTo>
                    <a:lnTo>
                      <a:pt x="226" y="422"/>
                    </a:lnTo>
                    <a:lnTo>
                      <a:pt x="229" y="385"/>
                    </a:lnTo>
                    <a:lnTo>
                      <a:pt x="231" y="372"/>
                    </a:lnTo>
                    <a:lnTo>
                      <a:pt x="234" y="360"/>
                    </a:lnTo>
                    <a:lnTo>
                      <a:pt x="234" y="360"/>
                    </a:lnTo>
                    <a:lnTo>
                      <a:pt x="241" y="350"/>
                    </a:lnTo>
                    <a:lnTo>
                      <a:pt x="248" y="338"/>
                    </a:lnTo>
                    <a:lnTo>
                      <a:pt x="248" y="338"/>
                    </a:lnTo>
                    <a:lnTo>
                      <a:pt x="264" y="320"/>
                    </a:lnTo>
                    <a:lnTo>
                      <a:pt x="281" y="300"/>
                    </a:lnTo>
                    <a:lnTo>
                      <a:pt x="315" y="261"/>
                    </a:lnTo>
                    <a:lnTo>
                      <a:pt x="315" y="261"/>
                    </a:lnTo>
                    <a:lnTo>
                      <a:pt x="323" y="253"/>
                    </a:lnTo>
                    <a:lnTo>
                      <a:pt x="333" y="246"/>
                    </a:lnTo>
                    <a:lnTo>
                      <a:pt x="345" y="239"/>
                    </a:lnTo>
                    <a:lnTo>
                      <a:pt x="356" y="236"/>
                    </a:lnTo>
                    <a:lnTo>
                      <a:pt x="380" y="228"/>
                    </a:lnTo>
                    <a:lnTo>
                      <a:pt x="407" y="223"/>
                    </a:lnTo>
                    <a:lnTo>
                      <a:pt x="420" y="218"/>
                    </a:lnTo>
                    <a:lnTo>
                      <a:pt x="432" y="214"/>
                    </a:lnTo>
                    <a:lnTo>
                      <a:pt x="443" y="208"/>
                    </a:lnTo>
                    <a:lnTo>
                      <a:pt x="455" y="201"/>
                    </a:lnTo>
                    <a:lnTo>
                      <a:pt x="465" y="191"/>
                    </a:lnTo>
                    <a:lnTo>
                      <a:pt x="475" y="179"/>
                    </a:lnTo>
                    <a:lnTo>
                      <a:pt x="484" y="166"/>
                    </a:lnTo>
                    <a:lnTo>
                      <a:pt x="489" y="149"/>
                    </a:lnTo>
                    <a:lnTo>
                      <a:pt x="489" y="149"/>
                    </a:lnTo>
                    <a:lnTo>
                      <a:pt x="492" y="137"/>
                    </a:lnTo>
                    <a:lnTo>
                      <a:pt x="494" y="125"/>
                    </a:lnTo>
                    <a:lnTo>
                      <a:pt x="494" y="112"/>
                    </a:lnTo>
                    <a:lnTo>
                      <a:pt x="494" y="99"/>
                    </a:lnTo>
                    <a:lnTo>
                      <a:pt x="490" y="87"/>
                    </a:lnTo>
                    <a:lnTo>
                      <a:pt x="487" y="74"/>
                    </a:lnTo>
                    <a:lnTo>
                      <a:pt x="482" y="62"/>
                    </a:lnTo>
                    <a:lnTo>
                      <a:pt x="475" y="50"/>
                    </a:lnTo>
                    <a:lnTo>
                      <a:pt x="475" y="50"/>
                    </a:lnTo>
                    <a:lnTo>
                      <a:pt x="468" y="72"/>
                    </a:lnTo>
                    <a:lnTo>
                      <a:pt x="458" y="89"/>
                    </a:lnTo>
                    <a:lnTo>
                      <a:pt x="447" y="104"/>
                    </a:lnTo>
                    <a:lnTo>
                      <a:pt x="435" y="112"/>
                    </a:lnTo>
                    <a:lnTo>
                      <a:pt x="422" y="119"/>
                    </a:lnTo>
                    <a:lnTo>
                      <a:pt x="408" y="122"/>
                    </a:lnTo>
                    <a:lnTo>
                      <a:pt x="395" y="120"/>
                    </a:lnTo>
                    <a:lnTo>
                      <a:pt x="383" y="117"/>
                    </a:lnTo>
                    <a:lnTo>
                      <a:pt x="371" y="110"/>
                    </a:lnTo>
                    <a:lnTo>
                      <a:pt x="363" y="100"/>
                    </a:lnTo>
                    <a:lnTo>
                      <a:pt x="356" y="89"/>
                    </a:lnTo>
                    <a:lnTo>
                      <a:pt x="353" y="75"/>
                    </a:lnTo>
                    <a:lnTo>
                      <a:pt x="353" y="59"/>
                    </a:lnTo>
                    <a:lnTo>
                      <a:pt x="356" y="40"/>
                    </a:lnTo>
                    <a:lnTo>
                      <a:pt x="365" y="20"/>
                    </a:lnTo>
                    <a:lnTo>
                      <a:pt x="378" y="0"/>
                    </a:lnTo>
                    <a:lnTo>
                      <a:pt x="378" y="0"/>
                    </a:lnTo>
                    <a:lnTo>
                      <a:pt x="365" y="0"/>
                    </a:lnTo>
                    <a:lnTo>
                      <a:pt x="353" y="2"/>
                    </a:lnTo>
                    <a:lnTo>
                      <a:pt x="341" y="5"/>
                    </a:lnTo>
                    <a:lnTo>
                      <a:pt x="331" y="10"/>
                    </a:lnTo>
                    <a:lnTo>
                      <a:pt x="321" y="15"/>
                    </a:lnTo>
                    <a:lnTo>
                      <a:pt x="313" y="20"/>
                    </a:lnTo>
                    <a:lnTo>
                      <a:pt x="304" y="27"/>
                    </a:lnTo>
                    <a:lnTo>
                      <a:pt x="298" y="35"/>
                    </a:lnTo>
                    <a:lnTo>
                      <a:pt x="291" y="43"/>
                    </a:lnTo>
                    <a:lnTo>
                      <a:pt x="284" y="52"/>
                    </a:lnTo>
                    <a:lnTo>
                      <a:pt x="276" y="72"/>
                    </a:lnTo>
                    <a:lnTo>
                      <a:pt x="269" y="94"/>
                    </a:lnTo>
                    <a:lnTo>
                      <a:pt x="268" y="117"/>
                    </a:lnTo>
                    <a:lnTo>
                      <a:pt x="268" y="117"/>
                    </a:lnTo>
                    <a:lnTo>
                      <a:pt x="268" y="139"/>
                    </a:lnTo>
                    <a:lnTo>
                      <a:pt x="266" y="159"/>
                    </a:lnTo>
                    <a:lnTo>
                      <a:pt x="264" y="169"/>
                    </a:lnTo>
                    <a:lnTo>
                      <a:pt x="259" y="181"/>
                    </a:lnTo>
                    <a:lnTo>
                      <a:pt x="253" y="192"/>
                    </a:lnTo>
                    <a:lnTo>
                      <a:pt x="244" y="206"/>
                    </a:lnTo>
                    <a:lnTo>
                      <a:pt x="244" y="206"/>
                    </a:lnTo>
                    <a:lnTo>
                      <a:pt x="181" y="276"/>
                    </a:lnTo>
                    <a:lnTo>
                      <a:pt x="181" y="276"/>
                    </a:lnTo>
                    <a:lnTo>
                      <a:pt x="169" y="288"/>
                    </a:lnTo>
                    <a:lnTo>
                      <a:pt x="159" y="296"/>
                    </a:lnTo>
                    <a:lnTo>
                      <a:pt x="159" y="296"/>
                    </a:lnTo>
                    <a:lnTo>
                      <a:pt x="149" y="301"/>
                    </a:lnTo>
                    <a:lnTo>
                      <a:pt x="134" y="306"/>
                    </a:lnTo>
                    <a:lnTo>
                      <a:pt x="89" y="318"/>
                    </a:lnTo>
                    <a:lnTo>
                      <a:pt x="87" y="318"/>
                    </a:lnTo>
                    <a:lnTo>
                      <a:pt x="87" y="318"/>
                    </a:lnTo>
                    <a:close/>
                  </a:path>
                </a:pathLst>
              </a:custGeom>
              <a:solidFill>
                <a:srgbClr val="6E9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grpSp>
        <p:grpSp>
          <p:nvGrpSpPr>
            <p:cNvPr id="1481" name="Grupp 1480">
              <a:extLst>
                <a:ext uri="{FF2B5EF4-FFF2-40B4-BE49-F238E27FC236}">
                  <a16:creationId xmlns:a16="http://schemas.microsoft.com/office/drawing/2014/main" id="{C5928885-23E0-4229-A6B2-D411DFB7EFE1}"/>
                </a:ext>
              </a:extLst>
            </p:cNvPr>
            <p:cNvGrpSpPr/>
            <p:nvPr/>
          </p:nvGrpSpPr>
          <p:grpSpPr>
            <a:xfrm>
              <a:off x="7756534" y="3238502"/>
              <a:ext cx="1352551" cy="1592263"/>
              <a:chOff x="7756534" y="3238502"/>
              <a:chExt cx="1352551" cy="1592263"/>
            </a:xfrm>
          </p:grpSpPr>
          <p:sp>
            <p:nvSpPr>
              <p:cNvPr id="7" name="Line 5">
                <a:extLst>
                  <a:ext uri="{FF2B5EF4-FFF2-40B4-BE49-F238E27FC236}">
                    <a16:creationId xmlns:a16="http://schemas.microsoft.com/office/drawing/2014/main" id="{35F68805-4853-4EDD-BC8B-C535CF63C9C8}"/>
                  </a:ext>
                </a:extLst>
              </p:cNvPr>
              <p:cNvSpPr>
                <a:spLocks noChangeShapeType="1"/>
              </p:cNvSpPr>
              <p:nvPr/>
            </p:nvSpPr>
            <p:spPr bwMode="auto">
              <a:xfrm flipV="1">
                <a:off x="8456622" y="3279777"/>
                <a:ext cx="0" cy="31750"/>
              </a:xfrm>
              <a:prstGeom prst="line">
                <a:avLst/>
              </a:prstGeom>
              <a:noFill/>
              <a:ln w="42863">
                <a:solidFill>
                  <a:srgbClr val="6E914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sv-SE"/>
              </a:p>
            </p:txBody>
          </p:sp>
          <p:sp>
            <p:nvSpPr>
              <p:cNvPr id="1181" name="Freeform 75">
                <a:extLst>
                  <a:ext uri="{FF2B5EF4-FFF2-40B4-BE49-F238E27FC236}">
                    <a16:creationId xmlns:a16="http://schemas.microsoft.com/office/drawing/2014/main" id="{A0F0F45A-870E-43C8-8CF0-253FD4E59485}"/>
                  </a:ext>
                </a:extLst>
              </p:cNvPr>
              <p:cNvSpPr>
                <a:spLocks/>
              </p:cNvSpPr>
              <p:nvPr/>
            </p:nvSpPr>
            <p:spPr bwMode="auto">
              <a:xfrm>
                <a:off x="7756534" y="3238502"/>
                <a:ext cx="1352551" cy="1592263"/>
              </a:xfrm>
              <a:custGeom>
                <a:avLst/>
                <a:gdLst>
                  <a:gd name="T0" fmla="*/ 939 w 1704"/>
                  <a:gd name="T1" fmla="*/ 1903 h 2007"/>
                  <a:gd name="T2" fmla="*/ 947 w 1704"/>
                  <a:gd name="T3" fmla="*/ 1905 h 2007"/>
                  <a:gd name="T4" fmla="*/ 946 w 1704"/>
                  <a:gd name="T5" fmla="*/ 1925 h 2007"/>
                  <a:gd name="T6" fmla="*/ 941 w 1704"/>
                  <a:gd name="T7" fmla="*/ 2007 h 2007"/>
                  <a:gd name="T8" fmla="*/ 122 w 1704"/>
                  <a:gd name="T9" fmla="*/ 2007 h 2007"/>
                  <a:gd name="T10" fmla="*/ 99 w 1704"/>
                  <a:gd name="T11" fmla="*/ 2005 h 2007"/>
                  <a:gd name="T12" fmla="*/ 75 w 1704"/>
                  <a:gd name="T13" fmla="*/ 1998 h 2007"/>
                  <a:gd name="T14" fmla="*/ 55 w 1704"/>
                  <a:gd name="T15" fmla="*/ 1987 h 2007"/>
                  <a:gd name="T16" fmla="*/ 37 w 1704"/>
                  <a:gd name="T17" fmla="*/ 1972 h 2007"/>
                  <a:gd name="T18" fmla="*/ 22 w 1704"/>
                  <a:gd name="T19" fmla="*/ 1953 h 2007"/>
                  <a:gd name="T20" fmla="*/ 10 w 1704"/>
                  <a:gd name="T21" fmla="*/ 1933 h 2007"/>
                  <a:gd name="T22" fmla="*/ 3 w 1704"/>
                  <a:gd name="T23" fmla="*/ 1910 h 2007"/>
                  <a:gd name="T24" fmla="*/ 0 w 1704"/>
                  <a:gd name="T25" fmla="*/ 1886 h 2007"/>
                  <a:gd name="T26" fmla="*/ 0 w 1704"/>
                  <a:gd name="T27" fmla="*/ 122 h 2007"/>
                  <a:gd name="T28" fmla="*/ 3 w 1704"/>
                  <a:gd name="T29" fmla="*/ 99 h 2007"/>
                  <a:gd name="T30" fmla="*/ 10 w 1704"/>
                  <a:gd name="T31" fmla="*/ 75 h 2007"/>
                  <a:gd name="T32" fmla="*/ 22 w 1704"/>
                  <a:gd name="T33" fmla="*/ 55 h 2007"/>
                  <a:gd name="T34" fmla="*/ 37 w 1704"/>
                  <a:gd name="T35" fmla="*/ 37 h 2007"/>
                  <a:gd name="T36" fmla="*/ 55 w 1704"/>
                  <a:gd name="T37" fmla="*/ 22 h 2007"/>
                  <a:gd name="T38" fmla="*/ 75 w 1704"/>
                  <a:gd name="T39" fmla="*/ 10 h 2007"/>
                  <a:gd name="T40" fmla="*/ 99 w 1704"/>
                  <a:gd name="T41" fmla="*/ 3 h 2007"/>
                  <a:gd name="T42" fmla="*/ 122 w 1704"/>
                  <a:gd name="T43" fmla="*/ 0 h 2007"/>
                  <a:gd name="T44" fmla="*/ 1582 w 1704"/>
                  <a:gd name="T45" fmla="*/ 0 h 2007"/>
                  <a:gd name="T46" fmla="*/ 1607 w 1704"/>
                  <a:gd name="T47" fmla="*/ 3 h 2007"/>
                  <a:gd name="T48" fmla="*/ 1630 w 1704"/>
                  <a:gd name="T49" fmla="*/ 10 h 2007"/>
                  <a:gd name="T50" fmla="*/ 1650 w 1704"/>
                  <a:gd name="T51" fmla="*/ 22 h 2007"/>
                  <a:gd name="T52" fmla="*/ 1669 w 1704"/>
                  <a:gd name="T53" fmla="*/ 37 h 2007"/>
                  <a:gd name="T54" fmla="*/ 1684 w 1704"/>
                  <a:gd name="T55" fmla="*/ 55 h 2007"/>
                  <a:gd name="T56" fmla="*/ 1694 w 1704"/>
                  <a:gd name="T57" fmla="*/ 75 h 2007"/>
                  <a:gd name="T58" fmla="*/ 1702 w 1704"/>
                  <a:gd name="T59" fmla="*/ 99 h 2007"/>
                  <a:gd name="T60" fmla="*/ 1704 w 1704"/>
                  <a:gd name="T61" fmla="*/ 122 h 2007"/>
                  <a:gd name="T62" fmla="*/ 1704 w 1704"/>
                  <a:gd name="T63" fmla="*/ 1038 h 2007"/>
                  <a:gd name="T64" fmla="*/ 1701 w 1704"/>
                  <a:gd name="T65" fmla="*/ 1070 h 2007"/>
                  <a:gd name="T66" fmla="*/ 1694 w 1704"/>
                  <a:gd name="T67" fmla="*/ 1063 h 2007"/>
                  <a:gd name="T68" fmla="*/ 1649 w 1704"/>
                  <a:gd name="T69" fmla="*/ 1036 h 2007"/>
                  <a:gd name="T70" fmla="*/ 1598 w 1704"/>
                  <a:gd name="T71" fmla="*/ 1021 h 2007"/>
                  <a:gd name="T72" fmla="*/ 1598 w 1704"/>
                  <a:gd name="T73" fmla="*/ 122 h 2007"/>
                  <a:gd name="T74" fmla="*/ 1595 w 1704"/>
                  <a:gd name="T75" fmla="*/ 110 h 2007"/>
                  <a:gd name="T76" fmla="*/ 1583 w 1704"/>
                  <a:gd name="T77" fmla="*/ 105 h 2007"/>
                  <a:gd name="T78" fmla="*/ 122 w 1704"/>
                  <a:gd name="T79" fmla="*/ 105 h 2007"/>
                  <a:gd name="T80" fmla="*/ 110 w 1704"/>
                  <a:gd name="T81" fmla="*/ 110 h 2007"/>
                  <a:gd name="T82" fmla="*/ 107 w 1704"/>
                  <a:gd name="T83" fmla="*/ 115 h 2007"/>
                  <a:gd name="T84" fmla="*/ 105 w 1704"/>
                  <a:gd name="T85" fmla="*/ 1886 h 2007"/>
                  <a:gd name="T86" fmla="*/ 107 w 1704"/>
                  <a:gd name="T87" fmla="*/ 1893 h 2007"/>
                  <a:gd name="T88" fmla="*/ 110 w 1704"/>
                  <a:gd name="T89" fmla="*/ 1898 h 2007"/>
                  <a:gd name="T90" fmla="*/ 122 w 1704"/>
                  <a:gd name="T91" fmla="*/ 1903 h 20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704" h="2007">
                    <a:moveTo>
                      <a:pt x="939" y="1903"/>
                    </a:moveTo>
                    <a:lnTo>
                      <a:pt x="939" y="1903"/>
                    </a:lnTo>
                    <a:lnTo>
                      <a:pt x="947" y="1903"/>
                    </a:lnTo>
                    <a:lnTo>
                      <a:pt x="947" y="1905"/>
                    </a:lnTo>
                    <a:lnTo>
                      <a:pt x="946" y="1925"/>
                    </a:lnTo>
                    <a:lnTo>
                      <a:pt x="946" y="1925"/>
                    </a:lnTo>
                    <a:lnTo>
                      <a:pt x="942" y="1970"/>
                    </a:lnTo>
                    <a:lnTo>
                      <a:pt x="941" y="2007"/>
                    </a:lnTo>
                    <a:lnTo>
                      <a:pt x="122" y="2007"/>
                    </a:lnTo>
                    <a:lnTo>
                      <a:pt x="122" y="2007"/>
                    </a:lnTo>
                    <a:lnTo>
                      <a:pt x="110" y="2007"/>
                    </a:lnTo>
                    <a:lnTo>
                      <a:pt x="99" y="2005"/>
                    </a:lnTo>
                    <a:lnTo>
                      <a:pt x="87" y="2002"/>
                    </a:lnTo>
                    <a:lnTo>
                      <a:pt x="75" y="1998"/>
                    </a:lnTo>
                    <a:lnTo>
                      <a:pt x="65" y="1993"/>
                    </a:lnTo>
                    <a:lnTo>
                      <a:pt x="55" y="1987"/>
                    </a:lnTo>
                    <a:lnTo>
                      <a:pt x="45" y="1980"/>
                    </a:lnTo>
                    <a:lnTo>
                      <a:pt x="37" y="1972"/>
                    </a:lnTo>
                    <a:lnTo>
                      <a:pt x="28" y="1963"/>
                    </a:lnTo>
                    <a:lnTo>
                      <a:pt x="22" y="1953"/>
                    </a:lnTo>
                    <a:lnTo>
                      <a:pt x="15" y="1943"/>
                    </a:lnTo>
                    <a:lnTo>
                      <a:pt x="10" y="1933"/>
                    </a:lnTo>
                    <a:lnTo>
                      <a:pt x="7" y="1921"/>
                    </a:lnTo>
                    <a:lnTo>
                      <a:pt x="3" y="1910"/>
                    </a:lnTo>
                    <a:lnTo>
                      <a:pt x="2" y="1898"/>
                    </a:lnTo>
                    <a:lnTo>
                      <a:pt x="0" y="1886"/>
                    </a:lnTo>
                    <a:lnTo>
                      <a:pt x="0" y="122"/>
                    </a:lnTo>
                    <a:lnTo>
                      <a:pt x="0" y="122"/>
                    </a:lnTo>
                    <a:lnTo>
                      <a:pt x="2" y="110"/>
                    </a:lnTo>
                    <a:lnTo>
                      <a:pt x="3" y="99"/>
                    </a:lnTo>
                    <a:lnTo>
                      <a:pt x="7" y="87"/>
                    </a:lnTo>
                    <a:lnTo>
                      <a:pt x="10" y="75"/>
                    </a:lnTo>
                    <a:lnTo>
                      <a:pt x="15" y="65"/>
                    </a:lnTo>
                    <a:lnTo>
                      <a:pt x="22" y="55"/>
                    </a:lnTo>
                    <a:lnTo>
                      <a:pt x="28" y="45"/>
                    </a:lnTo>
                    <a:lnTo>
                      <a:pt x="37" y="37"/>
                    </a:lnTo>
                    <a:lnTo>
                      <a:pt x="45" y="28"/>
                    </a:lnTo>
                    <a:lnTo>
                      <a:pt x="55" y="22"/>
                    </a:lnTo>
                    <a:lnTo>
                      <a:pt x="65" y="15"/>
                    </a:lnTo>
                    <a:lnTo>
                      <a:pt x="75" y="10"/>
                    </a:lnTo>
                    <a:lnTo>
                      <a:pt x="87" y="7"/>
                    </a:lnTo>
                    <a:lnTo>
                      <a:pt x="99" y="3"/>
                    </a:lnTo>
                    <a:lnTo>
                      <a:pt x="110" y="2"/>
                    </a:lnTo>
                    <a:lnTo>
                      <a:pt x="122" y="0"/>
                    </a:lnTo>
                    <a:lnTo>
                      <a:pt x="1582" y="0"/>
                    </a:lnTo>
                    <a:lnTo>
                      <a:pt x="1582" y="0"/>
                    </a:lnTo>
                    <a:lnTo>
                      <a:pt x="1595" y="2"/>
                    </a:lnTo>
                    <a:lnTo>
                      <a:pt x="1607" y="3"/>
                    </a:lnTo>
                    <a:lnTo>
                      <a:pt x="1619" y="7"/>
                    </a:lnTo>
                    <a:lnTo>
                      <a:pt x="1630" y="10"/>
                    </a:lnTo>
                    <a:lnTo>
                      <a:pt x="1640" y="15"/>
                    </a:lnTo>
                    <a:lnTo>
                      <a:pt x="1650" y="22"/>
                    </a:lnTo>
                    <a:lnTo>
                      <a:pt x="1660" y="28"/>
                    </a:lnTo>
                    <a:lnTo>
                      <a:pt x="1669" y="37"/>
                    </a:lnTo>
                    <a:lnTo>
                      <a:pt x="1677" y="45"/>
                    </a:lnTo>
                    <a:lnTo>
                      <a:pt x="1684" y="55"/>
                    </a:lnTo>
                    <a:lnTo>
                      <a:pt x="1689" y="65"/>
                    </a:lnTo>
                    <a:lnTo>
                      <a:pt x="1694" y="75"/>
                    </a:lnTo>
                    <a:lnTo>
                      <a:pt x="1699" y="87"/>
                    </a:lnTo>
                    <a:lnTo>
                      <a:pt x="1702" y="99"/>
                    </a:lnTo>
                    <a:lnTo>
                      <a:pt x="1704" y="110"/>
                    </a:lnTo>
                    <a:lnTo>
                      <a:pt x="1704" y="122"/>
                    </a:lnTo>
                    <a:lnTo>
                      <a:pt x="1704" y="1038"/>
                    </a:lnTo>
                    <a:lnTo>
                      <a:pt x="1704" y="1038"/>
                    </a:lnTo>
                    <a:lnTo>
                      <a:pt x="1704" y="1053"/>
                    </a:lnTo>
                    <a:lnTo>
                      <a:pt x="1701" y="1070"/>
                    </a:lnTo>
                    <a:lnTo>
                      <a:pt x="1694" y="1063"/>
                    </a:lnTo>
                    <a:lnTo>
                      <a:pt x="1694" y="1063"/>
                    </a:lnTo>
                    <a:lnTo>
                      <a:pt x="1672" y="1048"/>
                    </a:lnTo>
                    <a:lnTo>
                      <a:pt x="1649" y="1036"/>
                    </a:lnTo>
                    <a:lnTo>
                      <a:pt x="1625" y="1028"/>
                    </a:lnTo>
                    <a:lnTo>
                      <a:pt x="1598" y="1021"/>
                    </a:lnTo>
                    <a:lnTo>
                      <a:pt x="1598" y="122"/>
                    </a:lnTo>
                    <a:lnTo>
                      <a:pt x="1598" y="122"/>
                    </a:lnTo>
                    <a:lnTo>
                      <a:pt x="1598" y="115"/>
                    </a:lnTo>
                    <a:lnTo>
                      <a:pt x="1595" y="110"/>
                    </a:lnTo>
                    <a:lnTo>
                      <a:pt x="1590" y="107"/>
                    </a:lnTo>
                    <a:lnTo>
                      <a:pt x="1583" y="105"/>
                    </a:lnTo>
                    <a:lnTo>
                      <a:pt x="122" y="105"/>
                    </a:lnTo>
                    <a:lnTo>
                      <a:pt x="122" y="105"/>
                    </a:lnTo>
                    <a:lnTo>
                      <a:pt x="115" y="105"/>
                    </a:lnTo>
                    <a:lnTo>
                      <a:pt x="110" y="110"/>
                    </a:lnTo>
                    <a:lnTo>
                      <a:pt x="110" y="110"/>
                    </a:lnTo>
                    <a:lnTo>
                      <a:pt x="107" y="115"/>
                    </a:lnTo>
                    <a:lnTo>
                      <a:pt x="105" y="122"/>
                    </a:lnTo>
                    <a:lnTo>
                      <a:pt x="105" y="1886"/>
                    </a:lnTo>
                    <a:lnTo>
                      <a:pt x="105" y="1886"/>
                    </a:lnTo>
                    <a:lnTo>
                      <a:pt x="107" y="1893"/>
                    </a:lnTo>
                    <a:lnTo>
                      <a:pt x="110" y="1898"/>
                    </a:lnTo>
                    <a:lnTo>
                      <a:pt x="110" y="1898"/>
                    </a:lnTo>
                    <a:lnTo>
                      <a:pt x="117" y="1901"/>
                    </a:lnTo>
                    <a:lnTo>
                      <a:pt x="122" y="1903"/>
                    </a:lnTo>
                    <a:lnTo>
                      <a:pt x="939" y="1903"/>
                    </a:lnTo>
                    <a:close/>
                  </a:path>
                </a:pathLst>
              </a:custGeom>
              <a:solidFill>
                <a:srgbClr val="6E9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1182" name="Freeform 76">
                <a:extLst>
                  <a:ext uri="{FF2B5EF4-FFF2-40B4-BE49-F238E27FC236}">
                    <a16:creationId xmlns:a16="http://schemas.microsoft.com/office/drawing/2014/main" id="{A0B3E8D8-C591-47FC-86F0-B43E7976B1CD}"/>
                  </a:ext>
                </a:extLst>
              </p:cNvPr>
              <p:cNvSpPr>
                <a:spLocks/>
              </p:cNvSpPr>
              <p:nvPr/>
            </p:nvSpPr>
            <p:spPr bwMode="auto">
              <a:xfrm>
                <a:off x="8566160" y="4179890"/>
                <a:ext cx="541338" cy="593725"/>
              </a:xfrm>
              <a:custGeom>
                <a:avLst/>
                <a:gdLst>
                  <a:gd name="T0" fmla="*/ 104 w 683"/>
                  <a:gd name="T1" fmla="*/ 447 h 748"/>
                  <a:gd name="T2" fmla="*/ 54 w 683"/>
                  <a:gd name="T3" fmla="*/ 470 h 748"/>
                  <a:gd name="T4" fmla="*/ 15 w 683"/>
                  <a:gd name="T5" fmla="*/ 517 h 748"/>
                  <a:gd name="T6" fmla="*/ 2 w 683"/>
                  <a:gd name="T7" fmla="*/ 557 h 748"/>
                  <a:gd name="T8" fmla="*/ 2 w 683"/>
                  <a:gd name="T9" fmla="*/ 609 h 748"/>
                  <a:gd name="T10" fmla="*/ 17 w 683"/>
                  <a:gd name="T11" fmla="*/ 661 h 748"/>
                  <a:gd name="T12" fmla="*/ 30 w 683"/>
                  <a:gd name="T13" fmla="*/ 663 h 748"/>
                  <a:gd name="T14" fmla="*/ 49 w 683"/>
                  <a:gd name="T15" fmla="*/ 623 h 748"/>
                  <a:gd name="T16" fmla="*/ 72 w 683"/>
                  <a:gd name="T17" fmla="*/ 598 h 748"/>
                  <a:gd name="T18" fmla="*/ 101 w 683"/>
                  <a:gd name="T19" fmla="*/ 582 h 748"/>
                  <a:gd name="T20" fmla="*/ 128 w 683"/>
                  <a:gd name="T21" fmla="*/ 579 h 748"/>
                  <a:gd name="T22" fmla="*/ 154 w 683"/>
                  <a:gd name="T23" fmla="*/ 586 h 748"/>
                  <a:gd name="T24" fmla="*/ 176 w 683"/>
                  <a:gd name="T25" fmla="*/ 601 h 748"/>
                  <a:gd name="T26" fmla="*/ 191 w 683"/>
                  <a:gd name="T27" fmla="*/ 624 h 748"/>
                  <a:gd name="T28" fmla="*/ 196 w 683"/>
                  <a:gd name="T29" fmla="*/ 654 h 748"/>
                  <a:gd name="T30" fmla="*/ 191 w 683"/>
                  <a:gd name="T31" fmla="*/ 691 h 748"/>
                  <a:gd name="T32" fmla="*/ 171 w 683"/>
                  <a:gd name="T33" fmla="*/ 733 h 748"/>
                  <a:gd name="T34" fmla="*/ 178 w 683"/>
                  <a:gd name="T35" fmla="*/ 747 h 748"/>
                  <a:gd name="T36" fmla="*/ 225 w 683"/>
                  <a:gd name="T37" fmla="*/ 733 h 748"/>
                  <a:gd name="T38" fmla="*/ 261 w 683"/>
                  <a:gd name="T39" fmla="*/ 710 h 748"/>
                  <a:gd name="T40" fmla="*/ 290 w 683"/>
                  <a:gd name="T41" fmla="*/ 675 h 748"/>
                  <a:gd name="T42" fmla="*/ 307 w 683"/>
                  <a:gd name="T43" fmla="*/ 633 h 748"/>
                  <a:gd name="T44" fmla="*/ 313 w 683"/>
                  <a:gd name="T45" fmla="*/ 584 h 748"/>
                  <a:gd name="T46" fmla="*/ 317 w 683"/>
                  <a:gd name="T47" fmla="*/ 532 h 748"/>
                  <a:gd name="T48" fmla="*/ 325 w 683"/>
                  <a:gd name="T49" fmla="*/ 499 h 748"/>
                  <a:gd name="T50" fmla="*/ 343 w 683"/>
                  <a:gd name="T51" fmla="*/ 469 h 748"/>
                  <a:gd name="T52" fmla="*/ 412 w 683"/>
                  <a:gd name="T53" fmla="*/ 390 h 748"/>
                  <a:gd name="T54" fmla="*/ 447 w 683"/>
                  <a:gd name="T55" fmla="*/ 350 h 748"/>
                  <a:gd name="T56" fmla="*/ 492 w 683"/>
                  <a:gd name="T57" fmla="*/ 326 h 748"/>
                  <a:gd name="T58" fmla="*/ 581 w 683"/>
                  <a:gd name="T59" fmla="*/ 303 h 748"/>
                  <a:gd name="T60" fmla="*/ 630 w 683"/>
                  <a:gd name="T61" fmla="*/ 278 h 748"/>
                  <a:gd name="T62" fmla="*/ 668 w 683"/>
                  <a:gd name="T63" fmla="*/ 231 h 748"/>
                  <a:gd name="T64" fmla="*/ 682 w 683"/>
                  <a:gd name="T65" fmla="*/ 191 h 748"/>
                  <a:gd name="T66" fmla="*/ 682 w 683"/>
                  <a:gd name="T67" fmla="*/ 139 h 748"/>
                  <a:gd name="T68" fmla="*/ 667 w 683"/>
                  <a:gd name="T69" fmla="*/ 87 h 748"/>
                  <a:gd name="T70" fmla="*/ 653 w 683"/>
                  <a:gd name="T71" fmla="*/ 85 h 748"/>
                  <a:gd name="T72" fmla="*/ 635 w 683"/>
                  <a:gd name="T73" fmla="*/ 126 h 748"/>
                  <a:gd name="T74" fmla="*/ 611 w 683"/>
                  <a:gd name="T75" fmla="*/ 151 h 748"/>
                  <a:gd name="T76" fmla="*/ 583 w 683"/>
                  <a:gd name="T77" fmla="*/ 166 h 748"/>
                  <a:gd name="T78" fmla="*/ 556 w 683"/>
                  <a:gd name="T79" fmla="*/ 169 h 748"/>
                  <a:gd name="T80" fmla="*/ 529 w 683"/>
                  <a:gd name="T81" fmla="*/ 162 h 748"/>
                  <a:gd name="T82" fmla="*/ 507 w 683"/>
                  <a:gd name="T83" fmla="*/ 147 h 748"/>
                  <a:gd name="T84" fmla="*/ 492 w 683"/>
                  <a:gd name="T85" fmla="*/ 124 h 748"/>
                  <a:gd name="T86" fmla="*/ 487 w 683"/>
                  <a:gd name="T87" fmla="*/ 94 h 748"/>
                  <a:gd name="T88" fmla="*/ 492 w 683"/>
                  <a:gd name="T89" fmla="*/ 57 h 748"/>
                  <a:gd name="T90" fmla="*/ 513 w 683"/>
                  <a:gd name="T91" fmla="*/ 15 h 748"/>
                  <a:gd name="T92" fmla="*/ 506 w 683"/>
                  <a:gd name="T93" fmla="*/ 2 h 748"/>
                  <a:gd name="T94" fmla="*/ 459 w 683"/>
                  <a:gd name="T95" fmla="*/ 15 h 748"/>
                  <a:gd name="T96" fmla="*/ 422 w 683"/>
                  <a:gd name="T97" fmla="*/ 39 h 748"/>
                  <a:gd name="T98" fmla="*/ 394 w 683"/>
                  <a:gd name="T99" fmla="*/ 74 h 748"/>
                  <a:gd name="T100" fmla="*/ 377 w 683"/>
                  <a:gd name="T101" fmla="*/ 115 h 748"/>
                  <a:gd name="T102" fmla="*/ 370 w 683"/>
                  <a:gd name="T103" fmla="*/ 164 h 748"/>
                  <a:gd name="T104" fmla="*/ 370 w 683"/>
                  <a:gd name="T105" fmla="*/ 208 h 748"/>
                  <a:gd name="T106" fmla="*/ 360 w 683"/>
                  <a:gd name="T107" fmla="*/ 251 h 748"/>
                  <a:gd name="T108" fmla="*/ 338 w 683"/>
                  <a:gd name="T109" fmla="*/ 285 h 748"/>
                  <a:gd name="T110" fmla="*/ 235 w 683"/>
                  <a:gd name="T111" fmla="*/ 400 h 748"/>
                  <a:gd name="T112" fmla="*/ 205 w 683"/>
                  <a:gd name="T113" fmla="*/ 418 h 748"/>
                  <a:gd name="T114" fmla="*/ 121 w 683"/>
                  <a:gd name="T115" fmla="*/ 442 h 7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683" h="748">
                    <a:moveTo>
                      <a:pt x="121" y="442"/>
                    </a:moveTo>
                    <a:lnTo>
                      <a:pt x="121" y="442"/>
                    </a:lnTo>
                    <a:lnTo>
                      <a:pt x="104" y="447"/>
                    </a:lnTo>
                    <a:lnTo>
                      <a:pt x="86" y="454"/>
                    </a:lnTo>
                    <a:lnTo>
                      <a:pt x="69" y="460"/>
                    </a:lnTo>
                    <a:lnTo>
                      <a:pt x="54" y="470"/>
                    </a:lnTo>
                    <a:lnTo>
                      <a:pt x="39" y="484"/>
                    </a:lnTo>
                    <a:lnTo>
                      <a:pt x="27" y="499"/>
                    </a:lnTo>
                    <a:lnTo>
                      <a:pt x="15" y="517"/>
                    </a:lnTo>
                    <a:lnTo>
                      <a:pt x="7" y="541"/>
                    </a:lnTo>
                    <a:lnTo>
                      <a:pt x="7" y="541"/>
                    </a:lnTo>
                    <a:lnTo>
                      <a:pt x="2" y="557"/>
                    </a:lnTo>
                    <a:lnTo>
                      <a:pt x="0" y="574"/>
                    </a:lnTo>
                    <a:lnTo>
                      <a:pt x="0" y="593"/>
                    </a:lnTo>
                    <a:lnTo>
                      <a:pt x="2" y="609"/>
                    </a:lnTo>
                    <a:lnTo>
                      <a:pt x="5" y="626"/>
                    </a:lnTo>
                    <a:lnTo>
                      <a:pt x="10" y="644"/>
                    </a:lnTo>
                    <a:lnTo>
                      <a:pt x="17" y="661"/>
                    </a:lnTo>
                    <a:lnTo>
                      <a:pt x="25" y="678"/>
                    </a:lnTo>
                    <a:lnTo>
                      <a:pt x="25" y="678"/>
                    </a:lnTo>
                    <a:lnTo>
                      <a:pt x="30" y="663"/>
                    </a:lnTo>
                    <a:lnTo>
                      <a:pt x="35" y="648"/>
                    </a:lnTo>
                    <a:lnTo>
                      <a:pt x="42" y="634"/>
                    </a:lnTo>
                    <a:lnTo>
                      <a:pt x="49" y="623"/>
                    </a:lnTo>
                    <a:lnTo>
                      <a:pt x="56" y="613"/>
                    </a:lnTo>
                    <a:lnTo>
                      <a:pt x="64" y="604"/>
                    </a:lnTo>
                    <a:lnTo>
                      <a:pt x="72" y="598"/>
                    </a:lnTo>
                    <a:lnTo>
                      <a:pt x="82" y="591"/>
                    </a:lnTo>
                    <a:lnTo>
                      <a:pt x="91" y="586"/>
                    </a:lnTo>
                    <a:lnTo>
                      <a:pt x="101" y="582"/>
                    </a:lnTo>
                    <a:lnTo>
                      <a:pt x="109" y="581"/>
                    </a:lnTo>
                    <a:lnTo>
                      <a:pt x="119" y="579"/>
                    </a:lnTo>
                    <a:lnTo>
                      <a:pt x="128" y="579"/>
                    </a:lnTo>
                    <a:lnTo>
                      <a:pt x="138" y="579"/>
                    </a:lnTo>
                    <a:lnTo>
                      <a:pt x="146" y="582"/>
                    </a:lnTo>
                    <a:lnTo>
                      <a:pt x="154" y="586"/>
                    </a:lnTo>
                    <a:lnTo>
                      <a:pt x="163" y="589"/>
                    </a:lnTo>
                    <a:lnTo>
                      <a:pt x="169" y="594"/>
                    </a:lnTo>
                    <a:lnTo>
                      <a:pt x="176" y="601"/>
                    </a:lnTo>
                    <a:lnTo>
                      <a:pt x="181" y="608"/>
                    </a:lnTo>
                    <a:lnTo>
                      <a:pt x="186" y="616"/>
                    </a:lnTo>
                    <a:lnTo>
                      <a:pt x="191" y="624"/>
                    </a:lnTo>
                    <a:lnTo>
                      <a:pt x="194" y="633"/>
                    </a:lnTo>
                    <a:lnTo>
                      <a:pt x="196" y="644"/>
                    </a:lnTo>
                    <a:lnTo>
                      <a:pt x="196" y="654"/>
                    </a:lnTo>
                    <a:lnTo>
                      <a:pt x="196" y="666"/>
                    </a:lnTo>
                    <a:lnTo>
                      <a:pt x="194" y="678"/>
                    </a:lnTo>
                    <a:lnTo>
                      <a:pt x="191" y="691"/>
                    </a:lnTo>
                    <a:lnTo>
                      <a:pt x="186" y="705"/>
                    </a:lnTo>
                    <a:lnTo>
                      <a:pt x="179" y="718"/>
                    </a:lnTo>
                    <a:lnTo>
                      <a:pt x="171" y="733"/>
                    </a:lnTo>
                    <a:lnTo>
                      <a:pt x="161" y="748"/>
                    </a:lnTo>
                    <a:lnTo>
                      <a:pt x="161" y="748"/>
                    </a:lnTo>
                    <a:lnTo>
                      <a:pt x="178" y="747"/>
                    </a:lnTo>
                    <a:lnTo>
                      <a:pt x="194" y="743"/>
                    </a:lnTo>
                    <a:lnTo>
                      <a:pt x="210" y="740"/>
                    </a:lnTo>
                    <a:lnTo>
                      <a:pt x="225" y="733"/>
                    </a:lnTo>
                    <a:lnTo>
                      <a:pt x="238" y="726"/>
                    </a:lnTo>
                    <a:lnTo>
                      <a:pt x="250" y="718"/>
                    </a:lnTo>
                    <a:lnTo>
                      <a:pt x="261" y="710"/>
                    </a:lnTo>
                    <a:lnTo>
                      <a:pt x="271" y="698"/>
                    </a:lnTo>
                    <a:lnTo>
                      <a:pt x="282" y="688"/>
                    </a:lnTo>
                    <a:lnTo>
                      <a:pt x="290" y="675"/>
                    </a:lnTo>
                    <a:lnTo>
                      <a:pt x="297" y="661"/>
                    </a:lnTo>
                    <a:lnTo>
                      <a:pt x="302" y="648"/>
                    </a:lnTo>
                    <a:lnTo>
                      <a:pt x="307" y="633"/>
                    </a:lnTo>
                    <a:lnTo>
                      <a:pt x="310" y="616"/>
                    </a:lnTo>
                    <a:lnTo>
                      <a:pt x="313" y="601"/>
                    </a:lnTo>
                    <a:lnTo>
                      <a:pt x="313" y="584"/>
                    </a:lnTo>
                    <a:lnTo>
                      <a:pt x="313" y="584"/>
                    </a:lnTo>
                    <a:lnTo>
                      <a:pt x="315" y="556"/>
                    </a:lnTo>
                    <a:lnTo>
                      <a:pt x="317" y="532"/>
                    </a:lnTo>
                    <a:lnTo>
                      <a:pt x="320" y="514"/>
                    </a:lnTo>
                    <a:lnTo>
                      <a:pt x="325" y="499"/>
                    </a:lnTo>
                    <a:lnTo>
                      <a:pt x="325" y="499"/>
                    </a:lnTo>
                    <a:lnTo>
                      <a:pt x="333" y="484"/>
                    </a:lnTo>
                    <a:lnTo>
                      <a:pt x="343" y="469"/>
                    </a:lnTo>
                    <a:lnTo>
                      <a:pt x="343" y="469"/>
                    </a:lnTo>
                    <a:lnTo>
                      <a:pt x="365" y="442"/>
                    </a:lnTo>
                    <a:lnTo>
                      <a:pt x="389" y="417"/>
                    </a:lnTo>
                    <a:lnTo>
                      <a:pt x="412" y="390"/>
                    </a:lnTo>
                    <a:lnTo>
                      <a:pt x="436" y="362"/>
                    </a:lnTo>
                    <a:lnTo>
                      <a:pt x="436" y="362"/>
                    </a:lnTo>
                    <a:lnTo>
                      <a:pt x="447" y="350"/>
                    </a:lnTo>
                    <a:lnTo>
                      <a:pt x="461" y="340"/>
                    </a:lnTo>
                    <a:lnTo>
                      <a:pt x="476" y="333"/>
                    </a:lnTo>
                    <a:lnTo>
                      <a:pt x="492" y="326"/>
                    </a:lnTo>
                    <a:lnTo>
                      <a:pt x="528" y="316"/>
                    </a:lnTo>
                    <a:lnTo>
                      <a:pt x="563" y="308"/>
                    </a:lnTo>
                    <a:lnTo>
                      <a:pt x="581" y="303"/>
                    </a:lnTo>
                    <a:lnTo>
                      <a:pt x="598" y="296"/>
                    </a:lnTo>
                    <a:lnTo>
                      <a:pt x="615" y="288"/>
                    </a:lnTo>
                    <a:lnTo>
                      <a:pt x="630" y="278"/>
                    </a:lnTo>
                    <a:lnTo>
                      <a:pt x="645" y="264"/>
                    </a:lnTo>
                    <a:lnTo>
                      <a:pt x="656" y="249"/>
                    </a:lnTo>
                    <a:lnTo>
                      <a:pt x="668" y="231"/>
                    </a:lnTo>
                    <a:lnTo>
                      <a:pt x="677" y="208"/>
                    </a:lnTo>
                    <a:lnTo>
                      <a:pt x="677" y="208"/>
                    </a:lnTo>
                    <a:lnTo>
                      <a:pt x="682" y="191"/>
                    </a:lnTo>
                    <a:lnTo>
                      <a:pt x="683" y="174"/>
                    </a:lnTo>
                    <a:lnTo>
                      <a:pt x="683" y="156"/>
                    </a:lnTo>
                    <a:lnTo>
                      <a:pt x="682" y="139"/>
                    </a:lnTo>
                    <a:lnTo>
                      <a:pt x="678" y="121"/>
                    </a:lnTo>
                    <a:lnTo>
                      <a:pt x="673" y="104"/>
                    </a:lnTo>
                    <a:lnTo>
                      <a:pt x="667" y="87"/>
                    </a:lnTo>
                    <a:lnTo>
                      <a:pt x="658" y="70"/>
                    </a:lnTo>
                    <a:lnTo>
                      <a:pt x="658" y="70"/>
                    </a:lnTo>
                    <a:lnTo>
                      <a:pt x="653" y="85"/>
                    </a:lnTo>
                    <a:lnTo>
                      <a:pt x="648" y="100"/>
                    </a:lnTo>
                    <a:lnTo>
                      <a:pt x="641" y="114"/>
                    </a:lnTo>
                    <a:lnTo>
                      <a:pt x="635" y="126"/>
                    </a:lnTo>
                    <a:lnTo>
                      <a:pt x="628" y="136"/>
                    </a:lnTo>
                    <a:lnTo>
                      <a:pt x="620" y="144"/>
                    </a:lnTo>
                    <a:lnTo>
                      <a:pt x="611" y="151"/>
                    </a:lnTo>
                    <a:lnTo>
                      <a:pt x="601" y="157"/>
                    </a:lnTo>
                    <a:lnTo>
                      <a:pt x="593" y="162"/>
                    </a:lnTo>
                    <a:lnTo>
                      <a:pt x="583" y="166"/>
                    </a:lnTo>
                    <a:lnTo>
                      <a:pt x="574" y="167"/>
                    </a:lnTo>
                    <a:lnTo>
                      <a:pt x="564" y="169"/>
                    </a:lnTo>
                    <a:lnTo>
                      <a:pt x="556" y="169"/>
                    </a:lnTo>
                    <a:lnTo>
                      <a:pt x="546" y="167"/>
                    </a:lnTo>
                    <a:lnTo>
                      <a:pt x="538" y="166"/>
                    </a:lnTo>
                    <a:lnTo>
                      <a:pt x="529" y="162"/>
                    </a:lnTo>
                    <a:lnTo>
                      <a:pt x="523" y="159"/>
                    </a:lnTo>
                    <a:lnTo>
                      <a:pt x="514" y="154"/>
                    </a:lnTo>
                    <a:lnTo>
                      <a:pt x="507" y="147"/>
                    </a:lnTo>
                    <a:lnTo>
                      <a:pt x="502" y="141"/>
                    </a:lnTo>
                    <a:lnTo>
                      <a:pt x="497" y="132"/>
                    </a:lnTo>
                    <a:lnTo>
                      <a:pt x="492" y="124"/>
                    </a:lnTo>
                    <a:lnTo>
                      <a:pt x="489" y="114"/>
                    </a:lnTo>
                    <a:lnTo>
                      <a:pt x="487" y="104"/>
                    </a:lnTo>
                    <a:lnTo>
                      <a:pt x="487" y="94"/>
                    </a:lnTo>
                    <a:lnTo>
                      <a:pt x="487" y="82"/>
                    </a:lnTo>
                    <a:lnTo>
                      <a:pt x="489" y="70"/>
                    </a:lnTo>
                    <a:lnTo>
                      <a:pt x="492" y="57"/>
                    </a:lnTo>
                    <a:lnTo>
                      <a:pt x="497" y="44"/>
                    </a:lnTo>
                    <a:lnTo>
                      <a:pt x="504" y="30"/>
                    </a:lnTo>
                    <a:lnTo>
                      <a:pt x="513" y="15"/>
                    </a:lnTo>
                    <a:lnTo>
                      <a:pt x="523" y="0"/>
                    </a:lnTo>
                    <a:lnTo>
                      <a:pt x="523" y="0"/>
                    </a:lnTo>
                    <a:lnTo>
                      <a:pt x="506" y="2"/>
                    </a:lnTo>
                    <a:lnTo>
                      <a:pt x="489" y="5"/>
                    </a:lnTo>
                    <a:lnTo>
                      <a:pt x="474" y="8"/>
                    </a:lnTo>
                    <a:lnTo>
                      <a:pt x="459" y="15"/>
                    </a:lnTo>
                    <a:lnTo>
                      <a:pt x="446" y="22"/>
                    </a:lnTo>
                    <a:lnTo>
                      <a:pt x="434" y="30"/>
                    </a:lnTo>
                    <a:lnTo>
                      <a:pt x="422" y="39"/>
                    </a:lnTo>
                    <a:lnTo>
                      <a:pt x="412" y="49"/>
                    </a:lnTo>
                    <a:lnTo>
                      <a:pt x="402" y="60"/>
                    </a:lnTo>
                    <a:lnTo>
                      <a:pt x="394" y="74"/>
                    </a:lnTo>
                    <a:lnTo>
                      <a:pt x="387" y="87"/>
                    </a:lnTo>
                    <a:lnTo>
                      <a:pt x="382" y="100"/>
                    </a:lnTo>
                    <a:lnTo>
                      <a:pt x="377" y="115"/>
                    </a:lnTo>
                    <a:lnTo>
                      <a:pt x="374" y="131"/>
                    </a:lnTo>
                    <a:lnTo>
                      <a:pt x="370" y="147"/>
                    </a:lnTo>
                    <a:lnTo>
                      <a:pt x="370" y="164"/>
                    </a:lnTo>
                    <a:lnTo>
                      <a:pt x="370" y="164"/>
                    </a:lnTo>
                    <a:lnTo>
                      <a:pt x="370" y="192"/>
                    </a:lnTo>
                    <a:lnTo>
                      <a:pt x="370" y="208"/>
                    </a:lnTo>
                    <a:lnTo>
                      <a:pt x="369" y="221"/>
                    </a:lnTo>
                    <a:lnTo>
                      <a:pt x="365" y="236"/>
                    </a:lnTo>
                    <a:lnTo>
                      <a:pt x="360" y="251"/>
                    </a:lnTo>
                    <a:lnTo>
                      <a:pt x="350" y="268"/>
                    </a:lnTo>
                    <a:lnTo>
                      <a:pt x="338" y="285"/>
                    </a:lnTo>
                    <a:lnTo>
                      <a:pt x="338" y="285"/>
                    </a:lnTo>
                    <a:lnTo>
                      <a:pt x="250" y="383"/>
                    </a:lnTo>
                    <a:lnTo>
                      <a:pt x="250" y="383"/>
                    </a:lnTo>
                    <a:lnTo>
                      <a:pt x="235" y="400"/>
                    </a:lnTo>
                    <a:lnTo>
                      <a:pt x="220" y="412"/>
                    </a:lnTo>
                    <a:lnTo>
                      <a:pt x="220" y="412"/>
                    </a:lnTo>
                    <a:lnTo>
                      <a:pt x="205" y="418"/>
                    </a:lnTo>
                    <a:lnTo>
                      <a:pt x="186" y="425"/>
                    </a:lnTo>
                    <a:lnTo>
                      <a:pt x="123" y="442"/>
                    </a:lnTo>
                    <a:lnTo>
                      <a:pt x="121" y="442"/>
                    </a:lnTo>
                    <a:lnTo>
                      <a:pt x="121" y="442"/>
                    </a:lnTo>
                    <a:close/>
                  </a:path>
                </a:pathLst>
              </a:custGeom>
              <a:solidFill>
                <a:srgbClr val="6E9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1194" name="Freeform 88">
                <a:extLst>
                  <a:ext uri="{FF2B5EF4-FFF2-40B4-BE49-F238E27FC236}">
                    <a16:creationId xmlns:a16="http://schemas.microsoft.com/office/drawing/2014/main" id="{1EE27E58-2197-494F-92C3-EC44D71E74B8}"/>
                  </a:ext>
                </a:extLst>
              </p:cNvPr>
              <p:cNvSpPr>
                <a:spLocks/>
              </p:cNvSpPr>
              <p:nvPr/>
            </p:nvSpPr>
            <p:spPr bwMode="auto">
              <a:xfrm>
                <a:off x="8421697" y="4054477"/>
                <a:ext cx="66675" cy="68263"/>
              </a:xfrm>
              <a:custGeom>
                <a:avLst/>
                <a:gdLst>
                  <a:gd name="T0" fmla="*/ 82 w 83"/>
                  <a:gd name="T1" fmla="*/ 0 h 85"/>
                  <a:gd name="T2" fmla="*/ 1 w 83"/>
                  <a:gd name="T3" fmla="*/ 0 h 85"/>
                  <a:gd name="T4" fmla="*/ 1 w 83"/>
                  <a:gd name="T5" fmla="*/ 0 h 85"/>
                  <a:gd name="T6" fmla="*/ 1 w 83"/>
                  <a:gd name="T7" fmla="*/ 0 h 85"/>
                  <a:gd name="T8" fmla="*/ 0 w 83"/>
                  <a:gd name="T9" fmla="*/ 1 h 85"/>
                  <a:gd name="T10" fmla="*/ 0 w 83"/>
                  <a:gd name="T11" fmla="*/ 3 h 85"/>
                  <a:gd name="T12" fmla="*/ 0 w 83"/>
                  <a:gd name="T13" fmla="*/ 82 h 85"/>
                  <a:gd name="T14" fmla="*/ 0 w 83"/>
                  <a:gd name="T15" fmla="*/ 82 h 85"/>
                  <a:gd name="T16" fmla="*/ 0 w 83"/>
                  <a:gd name="T17" fmla="*/ 83 h 85"/>
                  <a:gd name="T18" fmla="*/ 1 w 83"/>
                  <a:gd name="T19" fmla="*/ 85 h 85"/>
                  <a:gd name="T20" fmla="*/ 82 w 83"/>
                  <a:gd name="T21" fmla="*/ 85 h 85"/>
                  <a:gd name="T22" fmla="*/ 82 w 83"/>
                  <a:gd name="T23" fmla="*/ 85 h 85"/>
                  <a:gd name="T24" fmla="*/ 82 w 83"/>
                  <a:gd name="T25" fmla="*/ 85 h 85"/>
                  <a:gd name="T26" fmla="*/ 82 w 83"/>
                  <a:gd name="T27" fmla="*/ 85 h 85"/>
                  <a:gd name="T28" fmla="*/ 83 w 83"/>
                  <a:gd name="T29" fmla="*/ 83 h 85"/>
                  <a:gd name="T30" fmla="*/ 83 w 83"/>
                  <a:gd name="T31" fmla="*/ 82 h 85"/>
                  <a:gd name="T32" fmla="*/ 83 w 83"/>
                  <a:gd name="T33" fmla="*/ 3 h 85"/>
                  <a:gd name="T34" fmla="*/ 83 w 83"/>
                  <a:gd name="T35" fmla="*/ 3 h 85"/>
                  <a:gd name="T36" fmla="*/ 83 w 83"/>
                  <a:gd name="T37" fmla="*/ 3 h 85"/>
                  <a:gd name="T38" fmla="*/ 83 w 83"/>
                  <a:gd name="T39" fmla="*/ 3 h 85"/>
                  <a:gd name="T40" fmla="*/ 82 w 83"/>
                  <a:gd name="T41" fmla="*/ 1 h 85"/>
                  <a:gd name="T42" fmla="*/ 82 w 83"/>
                  <a:gd name="T43" fmla="*/ 0 h 85"/>
                  <a:gd name="T44" fmla="*/ 82 w 83"/>
                  <a:gd name="T45" fmla="*/ 0 h 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83" h="85">
                    <a:moveTo>
                      <a:pt x="82" y="0"/>
                    </a:moveTo>
                    <a:lnTo>
                      <a:pt x="1" y="0"/>
                    </a:lnTo>
                    <a:lnTo>
                      <a:pt x="1" y="0"/>
                    </a:lnTo>
                    <a:lnTo>
                      <a:pt x="1" y="0"/>
                    </a:lnTo>
                    <a:lnTo>
                      <a:pt x="0" y="1"/>
                    </a:lnTo>
                    <a:lnTo>
                      <a:pt x="0" y="3"/>
                    </a:lnTo>
                    <a:lnTo>
                      <a:pt x="0" y="82"/>
                    </a:lnTo>
                    <a:lnTo>
                      <a:pt x="0" y="82"/>
                    </a:lnTo>
                    <a:lnTo>
                      <a:pt x="0" y="83"/>
                    </a:lnTo>
                    <a:lnTo>
                      <a:pt x="1" y="85"/>
                    </a:lnTo>
                    <a:lnTo>
                      <a:pt x="82" y="85"/>
                    </a:lnTo>
                    <a:lnTo>
                      <a:pt x="82" y="85"/>
                    </a:lnTo>
                    <a:lnTo>
                      <a:pt x="82" y="85"/>
                    </a:lnTo>
                    <a:lnTo>
                      <a:pt x="82" y="85"/>
                    </a:lnTo>
                    <a:lnTo>
                      <a:pt x="83" y="83"/>
                    </a:lnTo>
                    <a:lnTo>
                      <a:pt x="83" y="82"/>
                    </a:lnTo>
                    <a:lnTo>
                      <a:pt x="83" y="3"/>
                    </a:lnTo>
                    <a:lnTo>
                      <a:pt x="83" y="3"/>
                    </a:lnTo>
                    <a:lnTo>
                      <a:pt x="83" y="3"/>
                    </a:lnTo>
                    <a:lnTo>
                      <a:pt x="83" y="3"/>
                    </a:lnTo>
                    <a:lnTo>
                      <a:pt x="82" y="1"/>
                    </a:lnTo>
                    <a:lnTo>
                      <a:pt x="82" y="0"/>
                    </a:lnTo>
                    <a:lnTo>
                      <a:pt x="82" y="0"/>
                    </a:lnTo>
                    <a:close/>
                  </a:path>
                </a:pathLst>
              </a:custGeom>
              <a:solidFill>
                <a:srgbClr val="6E9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1195" name="Freeform 89">
                <a:extLst>
                  <a:ext uri="{FF2B5EF4-FFF2-40B4-BE49-F238E27FC236}">
                    <a16:creationId xmlns:a16="http://schemas.microsoft.com/office/drawing/2014/main" id="{7EE53459-A885-4A13-B633-F32D20165795}"/>
                  </a:ext>
                </a:extLst>
              </p:cNvPr>
              <p:cNvSpPr>
                <a:spLocks/>
              </p:cNvSpPr>
              <p:nvPr/>
            </p:nvSpPr>
            <p:spPr bwMode="auto">
              <a:xfrm>
                <a:off x="8313747" y="3917952"/>
                <a:ext cx="65088" cy="65088"/>
              </a:xfrm>
              <a:custGeom>
                <a:avLst/>
                <a:gdLst>
                  <a:gd name="T0" fmla="*/ 82 w 84"/>
                  <a:gd name="T1" fmla="*/ 0 h 84"/>
                  <a:gd name="T2" fmla="*/ 2 w 84"/>
                  <a:gd name="T3" fmla="*/ 0 h 84"/>
                  <a:gd name="T4" fmla="*/ 2 w 84"/>
                  <a:gd name="T5" fmla="*/ 0 h 84"/>
                  <a:gd name="T6" fmla="*/ 0 w 84"/>
                  <a:gd name="T7" fmla="*/ 0 h 84"/>
                  <a:gd name="T8" fmla="*/ 0 w 84"/>
                  <a:gd name="T9" fmla="*/ 2 h 84"/>
                  <a:gd name="T10" fmla="*/ 0 w 84"/>
                  <a:gd name="T11" fmla="*/ 82 h 84"/>
                  <a:gd name="T12" fmla="*/ 0 w 84"/>
                  <a:gd name="T13" fmla="*/ 82 h 84"/>
                  <a:gd name="T14" fmla="*/ 0 w 84"/>
                  <a:gd name="T15" fmla="*/ 84 h 84"/>
                  <a:gd name="T16" fmla="*/ 2 w 84"/>
                  <a:gd name="T17" fmla="*/ 84 h 84"/>
                  <a:gd name="T18" fmla="*/ 82 w 84"/>
                  <a:gd name="T19" fmla="*/ 84 h 84"/>
                  <a:gd name="T20" fmla="*/ 82 w 84"/>
                  <a:gd name="T21" fmla="*/ 84 h 84"/>
                  <a:gd name="T22" fmla="*/ 82 w 84"/>
                  <a:gd name="T23" fmla="*/ 84 h 84"/>
                  <a:gd name="T24" fmla="*/ 82 w 84"/>
                  <a:gd name="T25" fmla="*/ 84 h 84"/>
                  <a:gd name="T26" fmla="*/ 84 w 84"/>
                  <a:gd name="T27" fmla="*/ 84 h 84"/>
                  <a:gd name="T28" fmla="*/ 84 w 84"/>
                  <a:gd name="T29" fmla="*/ 82 h 84"/>
                  <a:gd name="T30" fmla="*/ 84 w 84"/>
                  <a:gd name="T31" fmla="*/ 2 h 84"/>
                  <a:gd name="T32" fmla="*/ 84 w 84"/>
                  <a:gd name="T33" fmla="*/ 2 h 84"/>
                  <a:gd name="T34" fmla="*/ 84 w 84"/>
                  <a:gd name="T35" fmla="*/ 0 h 84"/>
                  <a:gd name="T36" fmla="*/ 82 w 84"/>
                  <a:gd name="T37" fmla="*/ 0 h 84"/>
                  <a:gd name="T38" fmla="*/ 82 w 84"/>
                  <a:gd name="T39" fmla="*/ 0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84" h="84">
                    <a:moveTo>
                      <a:pt x="82" y="0"/>
                    </a:moveTo>
                    <a:lnTo>
                      <a:pt x="2" y="0"/>
                    </a:lnTo>
                    <a:lnTo>
                      <a:pt x="2" y="0"/>
                    </a:lnTo>
                    <a:lnTo>
                      <a:pt x="0" y="0"/>
                    </a:lnTo>
                    <a:lnTo>
                      <a:pt x="0" y="2"/>
                    </a:lnTo>
                    <a:lnTo>
                      <a:pt x="0" y="82"/>
                    </a:lnTo>
                    <a:lnTo>
                      <a:pt x="0" y="82"/>
                    </a:lnTo>
                    <a:lnTo>
                      <a:pt x="0" y="84"/>
                    </a:lnTo>
                    <a:lnTo>
                      <a:pt x="2" y="84"/>
                    </a:lnTo>
                    <a:lnTo>
                      <a:pt x="82" y="84"/>
                    </a:lnTo>
                    <a:lnTo>
                      <a:pt x="82" y="84"/>
                    </a:lnTo>
                    <a:lnTo>
                      <a:pt x="82" y="84"/>
                    </a:lnTo>
                    <a:lnTo>
                      <a:pt x="82" y="84"/>
                    </a:lnTo>
                    <a:lnTo>
                      <a:pt x="84" y="84"/>
                    </a:lnTo>
                    <a:lnTo>
                      <a:pt x="84" y="82"/>
                    </a:lnTo>
                    <a:lnTo>
                      <a:pt x="84" y="2"/>
                    </a:lnTo>
                    <a:lnTo>
                      <a:pt x="84" y="2"/>
                    </a:lnTo>
                    <a:lnTo>
                      <a:pt x="84" y="0"/>
                    </a:lnTo>
                    <a:lnTo>
                      <a:pt x="82" y="0"/>
                    </a:lnTo>
                    <a:lnTo>
                      <a:pt x="82" y="0"/>
                    </a:lnTo>
                    <a:close/>
                  </a:path>
                </a:pathLst>
              </a:custGeom>
              <a:solidFill>
                <a:srgbClr val="6E9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1196" name="Freeform 90">
                <a:extLst>
                  <a:ext uri="{FF2B5EF4-FFF2-40B4-BE49-F238E27FC236}">
                    <a16:creationId xmlns:a16="http://schemas.microsoft.com/office/drawing/2014/main" id="{3CDA8A20-7AD1-400E-BDAC-877566D37E02}"/>
                  </a:ext>
                </a:extLst>
              </p:cNvPr>
              <p:cNvSpPr>
                <a:spLocks/>
              </p:cNvSpPr>
              <p:nvPr/>
            </p:nvSpPr>
            <p:spPr bwMode="auto">
              <a:xfrm>
                <a:off x="8724910" y="4227515"/>
                <a:ext cx="20638" cy="26988"/>
              </a:xfrm>
              <a:custGeom>
                <a:avLst/>
                <a:gdLst>
                  <a:gd name="T0" fmla="*/ 10 w 25"/>
                  <a:gd name="T1" fmla="*/ 0 h 33"/>
                  <a:gd name="T2" fmla="*/ 10 w 25"/>
                  <a:gd name="T3" fmla="*/ 0 h 33"/>
                  <a:gd name="T4" fmla="*/ 7 w 25"/>
                  <a:gd name="T5" fmla="*/ 2 h 33"/>
                  <a:gd name="T6" fmla="*/ 4 w 25"/>
                  <a:gd name="T7" fmla="*/ 3 h 33"/>
                  <a:gd name="T8" fmla="*/ 2 w 25"/>
                  <a:gd name="T9" fmla="*/ 5 h 33"/>
                  <a:gd name="T10" fmla="*/ 0 w 25"/>
                  <a:gd name="T11" fmla="*/ 10 h 33"/>
                  <a:gd name="T12" fmla="*/ 0 w 25"/>
                  <a:gd name="T13" fmla="*/ 10 h 33"/>
                  <a:gd name="T14" fmla="*/ 0 w 25"/>
                  <a:gd name="T15" fmla="*/ 10 h 33"/>
                  <a:gd name="T16" fmla="*/ 0 w 25"/>
                  <a:gd name="T17" fmla="*/ 33 h 33"/>
                  <a:gd name="T18" fmla="*/ 25 w 25"/>
                  <a:gd name="T19" fmla="*/ 0 h 33"/>
                  <a:gd name="T20" fmla="*/ 10 w 25"/>
                  <a:gd name="T21" fmla="*/ 0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5" h="33">
                    <a:moveTo>
                      <a:pt x="10" y="0"/>
                    </a:moveTo>
                    <a:lnTo>
                      <a:pt x="10" y="0"/>
                    </a:lnTo>
                    <a:lnTo>
                      <a:pt x="7" y="2"/>
                    </a:lnTo>
                    <a:lnTo>
                      <a:pt x="4" y="3"/>
                    </a:lnTo>
                    <a:lnTo>
                      <a:pt x="2" y="5"/>
                    </a:lnTo>
                    <a:lnTo>
                      <a:pt x="0" y="10"/>
                    </a:lnTo>
                    <a:lnTo>
                      <a:pt x="0" y="10"/>
                    </a:lnTo>
                    <a:lnTo>
                      <a:pt x="0" y="10"/>
                    </a:lnTo>
                    <a:lnTo>
                      <a:pt x="0" y="33"/>
                    </a:lnTo>
                    <a:lnTo>
                      <a:pt x="25" y="0"/>
                    </a:lnTo>
                    <a:lnTo>
                      <a:pt x="10" y="0"/>
                    </a:lnTo>
                    <a:close/>
                  </a:path>
                </a:pathLst>
              </a:custGeom>
              <a:solidFill>
                <a:srgbClr val="6E9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1197" name="Freeform 91">
                <a:extLst>
                  <a:ext uri="{FF2B5EF4-FFF2-40B4-BE49-F238E27FC236}">
                    <a16:creationId xmlns:a16="http://schemas.microsoft.com/office/drawing/2014/main" id="{23AA80CD-9FF6-4908-8FB1-57E58DDDF080}"/>
                  </a:ext>
                </a:extLst>
              </p:cNvPr>
              <p:cNvSpPr>
                <a:spLocks/>
              </p:cNvSpPr>
              <p:nvPr/>
            </p:nvSpPr>
            <p:spPr bwMode="auto">
              <a:xfrm>
                <a:off x="8529647" y="3779839"/>
                <a:ext cx="68263" cy="66675"/>
              </a:xfrm>
              <a:custGeom>
                <a:avLst/>
                <a:gdLst>
                  <a:gd name="T0" fmla="*/ 3 w 85"/>
                  <a:gd name="T1" fmla="*/ 84 h 84"/>
                  <a:gd name="T2" fmla="*/ 82 w 85"/>
                  <a:gd name="T3" fmla="*/ 84 h 84"/>
                  <a:gd name="T4" fmla="*/ 82 w 85"/>
                  <a:gd name="T5" fmla="*/ 84 h 84"/>
                  <a:gd name="T6" fmla="*/ 84 w 85"/>
                  <a:gd name="T7" fmla="*/ 84 h 84"/>
                  <a:gd name="T8" fmla="*/ 85 w 85"/>
                  <a:gd name="T9" fmla="*/ 82 h 84"/>
                  <a:gd name="T10" fmla="*/ 85 w 85"/>
                  <a:gd name="T11" fmla="*/ 2 h 84"/>
                  <a:gd name="T12" fmla="*/ 85 w 85"/>
                  <a:gd name="T13" fmla="*/ 2 h 84"/>
                  <a:gd name="T14" fmla="*/ 82 w 85"/>
                  <a:gd name="T15" fmla="*/ 0 h 84"/>
                  <a:gd name="T16" fmla="*/ 3 w 85"/>
                  <a:gd name="T17" fmla="*/ 0 h 84"/>
                  <a:gd name="T18" fmla="*/ 3 w 85"/>
                  <a:gd name="T19" fmla="*/ 0 h 84"/>
                  <a:gd name="T20" fmla="*/ 3 w 85"/>
                  <a:gd name="T21" fmla="*/ 0 h 84"/>
                  <a:gd name="T22" fmla="*/ 2 w 85"/>
                  <a:gd name="T23" fmla="*/ 0 h 84"/>
                  <a:gd name="T24" fmla="*/ 0 w 85"/>
                  <a:gd name="T25" fmla="*/ 2 h 84"/>
                  <a:gd name="T26" fmla="*/ 0 w 85"/>
                  <a:gd name="T27" fmla="*/ 82 h 84"/>
                  <a:gd name="T28" fmla="*/ 0 w 85"/>
                  <a:gd name="T29" fmla="*/ 82 h 84"/>
                  <a:gd name="T30" fmla="*/ 2 w 85"/>
                  <a:gd name="T31" fmla="*/ 84 h 84"/>
                  <a:gd name="T32" fmla="*/ 3 w 85"/>
                  <a:gd name="T33" fmla="*/ 84 h 84"/>
                  <a:gd name="T34" fmla="*/ 3 w 85"/>
                  <a:gd name="T35" fmla="*/ 84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5" h="84">
                    <a:moveTo>
                      <a:pt x="3" y="84"/>
                    </a:moveTo>
                    <a:lnTo>
                      <a:pt x="82" y="84"/>
                    </a:lnTo>
                    <a:lnTo>
                      <a:pt x="82" y="84"/>
                    </a:lnTo>
                    <a:lnTo>
                      <a:pt x="84" y="84"/>
                    </a:lnTo>
                    <a:lnTo>
                      <a:pt x="85" y="82"/>
                    </a:lnTo>
                    <a:lnTo>
                      <a:pt x="85" y="2"/>
                    </a:lnTo>
                    <a:lnTo>
                      <a:pt x="85" y="2"/>
                    </a:lnTo>
                    <a:lnTo>
                      <a:pt x="82" y="0"/>
                    </a:lnTo>
                    <a:lnTo>
                      <a:pt x="3" y="0"/>
                    </a:lnTo>
                    <a:lnTo>
                      <a:pt x="3" y="0"/>
                    </a:lnTo>
                    <a:lnTo>
                      <a:pt x="3" y="0"/>
                    </a:lnTo>
                    <a:lnTo>
                      <a:pt x="2" y="0"/>
                    </a:lnTo>
                    <a:lnTo>
                      <a:pt x="0" y="2"/>
                    </a:lnTo>
                    <a:lnTo>
                      <a:pt x="0" y="82"/>
                    </a:lnTo>
                    <a:lnTo>
                      <a:pt x="0" y="82"/>
                    </a:lnTo>
                    <a:lnTo>
                      <a:pt x="2" y="84"/>
                    </a:lnTo>
                    <a:lnTo>
                      <a:pt x="3" y="84"/>
                    </a:lnTo>
                    <a:lnTo>
                      <a:pt x="3" y="84"/>
                    </a:lnTo>
                    <a:close/>
                  </a:path>
                </a:pathLst>
              </a:custGeom>
              <a:solidFill>
                <a:srgbClr val="6E9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1198" name="Freeform 92">
                <a:extLst>
                  <a:ext uri="{FF2B5EF4-FFF2-40B4-BE49-F238E27FC236}">
                    <a16:creationId xmlns:a16="http://schemas.microsoft.com/office/drawing/2014/main" id="{DC38901A-E4F6-495C-BDD9-62AA26A3BA6E}"/>
                  </a:ext>
                </a:extLst>
              </p:cNvPr>
              <p:cNvSpPr>
                <a:spLocks/>
              </p:cNvSpPr>
              <p:nvPr/>
            </p:nvSpPr>
            <p:spPr bwMode="auto">
              <a:xfrm>
                <a:off x="8529647" y="4054477"/>
                <a:ext cx="68263" cy="68263"/>
              </a:xfrm>
              <a:custGeom>
                <a:avLst/>
                <a:gdLst>
                  <a:gd name="T0" fmla="*/ 3 w 85"/>
                  <a:gd name="T1" fmla="*/ 85 h 85"/>
                  <a:gd name="T2" fmla="*/ 82 w 85"/>
                  <a:gd name="T3" fmla="*/ 85 h 85"/>
                  <a:gd name="T4" fmla="*/ 82 w 85"/>
                  <a:gd name="T5" fmla="*/ 85 h 85"/>
                  <a:gd name="T6" fmla="*/ 84 w 85"/>
                  <a:gd name="T7" fmla="*/ 83 h 85"/>
                  <a:gd name="T8" fmla="*/ 85 w 85"/>
                  <a:gd name="T9" fmla="*/ 82 h 85"/>
                  <a:gd name="T10" fmla="*/ 85 w 85"/>
                  <a:gd name="T11" fmla="*/ 3 h 85"/>
                  <a:gd name="T12" fmla="*/ 85 w 85"/>
                  <a:gd name="T13" fmla="*/ 3 h 85"/>
                  <a:gd name="T14" fmla="*/ 84 w 85"/>
                  <a:gd name="T15" fmla="*/ 1 h 85"/>
                  <a:gd name="T16" fmla="*/ 82 w 85"/>
                  <a:gd name="T17" fmla="*/ 0 h 85"/>
                  <a:gd name="T18" fmla="*/ 3 w 85"/>
                  <a:gd name="T19" fmla="*/ 0 h 85"/>
                  <a:gd name="T20" fmla="*/ 3 w 85"/>
                  <a:gd name="T21" fmla="*/ 0 h 85"/>
                  <a:gd name="T22" fmla="*/ 3 w 85"/>
                  <a:gd name="T23" fmla="*/ 0 h 85"/>
                  <a:gd name="T24" fmla="*/ 2 w 85"/>
                  <a:gd name="T25" fmla="*/ 1 h 85"/>
                  <a:gd name="T26" fmla="*/ 0 w 85"/>
                  <a:gd name="T27" fmla="*/ 3 h 85"/>
                  <a:gd name="T28" fmla="*/ 0 w 85"/>
                  <a:gd name="T29" fmla="*/ 82 h 85"/>
                  <a:gd name="T30" fmla="*/ 0 w 85"/>
                  <a:gd name="T31" fmla="*/ 82 h 85"/>
                  <a:gd name="T32" fmla="*/ 2 w 85"/>
                  <a:gd name="T33" fmla="*/ 83 h 85"/>
                  <a:gd name="T34" fmla="*/ 3 w 85"/>
                  <a:gd name="T35" fmla="*/ 85 h 85"/>
                  <a:gd name="T36" fmla="*/ 3 w 85"/>
                  <a:gd name="T37" fmla="*/ 85 h 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85" h="85">
                    <a:moveTo>
                      <a:pt x="3" y="85"/>
                    </a:moveTo>
                    <a:lnTo>
                      <a:pt x="82" y="85"/>
                    </a:lnTo>
                    <a:lnTo>
                      <a:pt x="82" y="85"/>
                    </a:lnTo>
                    <a:lnTo>
                      <a:pt x="84" y="83"/>
                    </a:lnTo>
                    <a:lnTo>
                      <a:pt x="85" y="82"/>
                    </a:lnTo>
                    <a:lnTo>
                      <a:pt x="85" y="3"/>
                    </a:lnTo>
                    <a:lnTo>
                      <a:pt x="85" y="3"/>
                    </a:lnTo>
                    <a:lnTo>
                      <a:pt x="84" y="1"/>
                    </a:lnTo>
                    <a:lnTo>
                      <a:pt x="82" y="0"/>
                    </a:lnTo>
                    <a:lnTo>
                      <a:pt x="3" y="0"/>
                    </a:lnTo>
                    <a:lnTo>
                      <a:pt x="3" y="0"/>
                    </a:lnTo>
                    <a:lnTo>
                      <a:pt x="3" y="0"/>
                    </a:lnTo>
                    <a:lnTo>
                      <a:pt x="2" y="1"/>
                    </a:lnTo>
                    <a:lnTo>
                      <a:pt x="0" y="3"/>
                    </a:lnTo>
                    <a:lnTo>
                      <a:pt x="0" y="82"/>
                    </a:lnTo>
                    <a:lnTo>
                      <a:pt x="0" y="82"/>
                    </a:lnTo>
                    <a:lnTo>
                      <a:pt x="2" y="83"/>
                    </a:lnTo>
                    <a:lnTo>
                      <a:pt x="3" y="85"/>
                    </a:lnTo>
                    <a:lnTo>
                      <a:pt x="3" y="85"/>
                    </a:lnTo>
                    <a:close/>
                  </a:path>
                </a:pathLst>
              </a:custGeom>
              <a:solidFill>
                <a:srgbClr val="6E9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1199" name="Freeform 93">
                <a:extLst>
                  <a:ext uri="{FF2B5EF4-FFF2-40B4-BE49-F238E27FC236}">
                    <a16:creationId xmlns:a16="http://schemas.microsoft.com/office/drawing/2014/main" id="{D2DB8CF0-CC77-4D7E-82D0-305D3D2D2DF5}"/>
                  </a:ext>
                </a:extLst>
              </p:cNvPr>
              <p:cNvSpPr>
                <a:spLocks/>
              </p:cNvSpPr>
              <p:nvPr/>
            </p:nvSpPr>
            <p:spPr bwMode="auto">
              <a:xfrm>
                <a:off x="8529647" y="3643314"/>
                <a:ext cx="68263" cy="66675"/>
              </a:xfrm>
              <a:custGeom>
                <a:avLst/>
                <a:gdLst>
                  <a:gd name="T0" fmla="*/ 3 w 85"/>
                  <a:gd name="T1" fmla="*/ 84 h 84"/>
                  <a:gd name="T2" fmla="*/ 82 w 85"/>
                  <a:gd name="T3" fmla="*/ 84 h 84"/>
                  <a:gd name="T4" fmla="*/ 82 w 85"/>
                  <a:gd name="T5" fmla="*/ 84 h 84"/>
                  <a:gd name="T6" fmla="*/ 84 w 85"/>
                  <a:gd name="T7" fmla="*/ 84 h 84"/>
                  <a:gd name="T8" fmla="*/ 85 w 85"/>
                  <a:gd name="T9" fmla="*/ 82 h 84"/>
                  <a:gd name="T10" fmla="*/ 85 w 85"/>
                  <a:gd name="T11" fmla="*/ 2 h 84"/>
                  <a:gd name="T12" fmla="*/ 85 w 85"/>
                  <a:gd name="T13" fmla="*/ 2 h 84"/>
                  <a:gd name="T14" fmla="*/ 84 w 85"/>
                  <a:gd name="T15" fmla="*/ 0 h 84"/>
                  <a:gd name="T16" fmla="*/ 82 w 85"/>
                  <a:gd name="T17" fmla="*/ 0 h 84"/>
                  <a:gd name="T18" fmla="*/ 3 w 85"/>
                  <a:gd name="T19" fmla="*/ 0 h 84"/>
                  <a:gd name="T20" fmla="*/ 3 w 85"/>
                  <a:gd name="T21" fmla="*/ 0 h 84"/>
                  <a:gd name="T22" fmla="*/ 3 w 85"/>
                  <a:gd name="T23" fmla="*/ 0 h 84"/>
                  <a:gd name="T24" fmla="*/ 2 w 85"/>
                  <a:gd name="T25" fmla="*/ 0 h 84"/>
                  <a:gd name="T26" fmla="*/ 0 w 85"/>
                  <a:gd name="T27" fmla="*/ 2 h 84"/>
                  <a:gd name="T28" fmla="*/ 0 w 85"/>
                  <a:gd name="T29" fmla="*/ 82 h 84"/>
                  <a:gd name="T30" fmla="*/ 0 w 85"/>
                  <a:gd name="T31" fmla="*/ 82 h 84"/>
                  <a:gd name="T32" fmla="*/ 2 w 85"/>
                  <a:gd name="T33" fmla="*/ 84 h 84"/>
                  <a:gd name="T34" fmla="*/ 3 w 85"/>
                  <a:gd name="T35" fmla="*/ 84 h 84"/>
                  <a:gd name="T36" fmla="*/ 3 w 85"/>
                  <a:gd name="T37" fmla="*/ 84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85" h="84">
                    <a:moveTo>
                      <a:pt x="3" y="84"/>
                    </a:moveTo>
                    <a:lnTo>
                      <a:pt x="82" y="84"/>
                    </a:lnTo>
                    <a:lnTo>
                      <a:pt x="82" y="84"/>
                    </a:lnTo>
                    <a:lnTo>
                      <a:pt x="84" y="84"/>
                    </a:lnTo>
                    <a:lnTo>
                      <a:pt x="85" y="82"/>
                    </a:lnTo>
                    <a:lnTo>
                      <a:pt x="85" y="2"/>
                    </a:lnTo>
                    <a:lnTo>
                      <a:pt x="85" y="2"/>
                    </a:lnTo>
                    <a:lnTo>
                      <a:pt x="84" y="0"/>
                    </a:lnTo>
                    <a:lnTo>
                      <a:pt x="82" y="0"/>
                    </a:lnTo>
                    <a:lnTo>
                      <a:pt x="3" y="0"/>
                    </a:lnTo>
                    <a:lnTo>
                      <a:pt x="3" y="0"/>
                    </a:lnTo>
                    <a:lnTo>
                      <a:pt x="3" y="0"/>
                    </a:lnTo>
                    <a:lnTo>
                      <a:pt x="2" y="0"/>
                    </a:lnTo>
                    <a:lnTo>
                      <a:pt x="0" y="2"/>
                    </a:lnTo>
                    <a:lnTo>
                      <a:pt x="0" y="82"/>
                    </a:lnTo>
                    <a:lnTo>
                      <a:pt x="0" y="82"/>
                    </a:lnTo>
                    <a:lnTo>
                      <a:pt x="2" y="84"/>
                    </a:lnTo>
                    <a:lnTo>
                      <a:pt x="3" y="84"/>
                    </a:lnTo>
                    <a:lnTo>
                      <a:pt x="3" y="84"/>
                    </a:lnTo>
                    <a:close/>
                  </a:path>
                </a:pathLst>
              </a:custGeom>
              <a:solidFill>
                <a:srgbClr val="6E9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1200" name="Freeform 94">
                <a:extLst>
                  <a:ext uri="{FF2B5EF4-FFF2-40B4-BE49-F238E27FC236}">
                    <a16:creationId xmlns:a16="http://schemas.microsoft.com/office/drawing/2014/main" id="{64D001B6-466E-47E1-AF08-1032D4BA8C18}"/>
                  </a:ext>
                </a:extLst>
              </p:cNvPr>
              <p:cNvSpPr>
                <a:spLocks/>
              </p:cNvSpPr>
              <p:nvPr/>
            </p:nvSpPr>
            <p:spPr bwMode="auto">
              <a:xfrm>
                <a:off x="8699510" y="4119565"/>
                <a:ext cx="60325" cy="41275"/>
              </a:xfrm>
              <a:custGeom>
                <a:avLst/>
                <a:gdLst>
                  <a:gd name="T0" fmla="*/ 0 w 76"/>
                  <a:gd name="T1" fmla="*/ 50 h 52"/>
                  <a:gd name="T2" fmla="*/ 0 w 76"/>
                  <a:gd name="T3" fmla="*/ 50 h 52"/>
                  <a:gd name="T4" fmla="*/ 2 w 76"/>
                  <a:gd name="T5" fmla="*/ 52 h 52"/>
                  <a:gd name="T6" fmla="*/ 74 w 76"/>
                  <a:gd name="T7" fmla="*/ 52 h 52"/>
                  <a:gd name="T8" fmla="*/ 74 w 76"/>
                  <a:gd name="T9" fmla="*/ 52 h 52"/>
                  <a:gd name="T10" fmla="*/ 76 w 76"/>
                  <a:gd name="T11" fmla="*/ 52 h 52"/>
                  <a:gd name="T12" fmla="*/ 76 w 76"/>
                  <a:gd name="T13" fmla="*/ 50 h 52"/>
                  <a:gd name="T14" fmla="*/ 76 w 76"/>
                  <a:gd name="T15" fmla="*/ 1 h 52"/>
                  <a:gd name="T16" fmla="*/ 76 w 76"/>
                  <a:gd name="T17" fmla="*/ 1 h 52"/>
                  <a:gd name="T18" fmla="*/ 74 w 76"/>
                  <a:gd name="T19" fmla="*/ 0 h 52"/>
                  <a:gd name="T20" fmla="*/ 2 w 76"/>
                  <a:gd name="T21" fmla="*/ 0 h 52"/>
                  <a:gd name="T22" fmla="*/ 2 w 76"/>
                  <a:gd name="T23" fmla="*/ 0 h 52"/>
                  <a:gd name="T24" fmla="*/ 2 w 76"/>
                  <a:gd name="T25" fmla="*/ 0 h 52"/>
                  <a:gd name="T26" fmla="*/ 0 w 76"/>
                  <a:gd name="T27" fmla="*/ 0 h 52"/>
                  <a:gd name="T28" fmla="*/ 0 w 76"/>
                  <a:gd name="T29" fmla="*/ 1 h 52"/>
                  <a:gd name="T30" fmla="*/ 0 w 76"/>
                  <a:gd name="T31" fmla="*/ 50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76" h="52">
                    <a:moveTo>
                      <a:pt x="0" y="50"/>
                    </a:moveTo>
                    <a:lnTo>
                      <a:pt x="0" y="50"/>
                    </a:lnTo>
                    <a:lnTo>
                      <a:pt x="2" y="52"/>
                    </a:lnTo>
                    <a:lnTo>
                      <a:pt x="74" y="52"/>
                    </a:lnTo>
                    <a:lnTo>
                      <a:pt x="74" y="52"/>
                    </a:lnTo>
                    <a:lnTo>
                      <a:pt x="76" y="52"/>
                    </a:lnTo>
                    <a:lnTo>
                      <a:pt x="76" y="50"/>
                    </a:lnTo>
                    <a:lnTo>
                      <a:pt x="76" y="1"/>
                    </a:lnTo>
                    <a:lnTo>
                      <a:pt x="76" y="1"/>
                    </a:lnTo>
                    <a:lnTo>
                      <a:pt x="74" y="0"/>
                    </a:lnTo>
                    <a:lnTo>
                      <a:pt x="2" y="0"/>
                    </a:lnTo>
                    <a:lnTo>
                      <a:pt x="2" y="0"/>
                    </a:lnTo>
                    <a:lnTo>
                      <a:pt x="2" y="0"/>
                    </a:lnTo>
                    <a:lnTo>
                      <a:pt x="0" y="0"/>
                    </a:lnTo>
                    <a:lnTo>
                      <a:pt x="0" y="1"/>
                    </a:lnTo>
                    <a:lnTo>
                      <a:pt x="0" y="50"/>
                    </a:lnTo>
                    <a:close/>
                  </a:path>
                </a:pathLst>
              </a:custGeom>
              <a:solidFill>
                <a:srgbClr val="6E9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1201" name="Freeform 95">
                <a:extLst>
                  <a:ext uri="{FF2B5EF4-FFF2-40B4-BE49-F238E27FC236}">
                    <a16:creationId xmlns:a16="http://schemas.microsoft.com/office/drawing/2014/main" id="{318F5AEE-28AA-429E-ADD9-130693D8B23C}"/>
                  </a:ext>
                </a:extLst>
              </p:cNvPr>
              <p:cNvSpPr>
                <a:spLocks/>
              </p:cNvSpPr>
              <p:nvPr/>
            </p:nvSpPr>
            <p:spPr bwMode="auto">
              <a:xfrm>
                <a:off x="8529647" y="3917952"/>
                <a:ext cx="68263" cy="65088"/>
              </a:xfrm>
              <a:custGeom>
                <a:avLst/>
                <a:gdLst>
                  <a:gd name="T0" fmla="*/ 3 w 85"/>
                  <a:gd name="T1" fmla="*/ 84 h 84"/>
                  <a:gd name="T2" fmla="*/ 82 w 85"/>
                  <a:gd name="T3" fmla="*/ 84 h 84"/>
                  <a:gd name="T4" fmla="*/ 82 w 85"/>
                  <a:gd name="T5" fmla="*/ 84 h 84"/>
                  <a:gd name="T6" fmla="*/ 82 w 85"/>
                  <a:gd name="T7" fmla="*/ 84 h 84"/>
                  <a:gd name="T8" fmla="*/ 82 w 85"/>
                  <a:gd name="T9" fmla="*/ 84 h 84"/>
                  <a:gd name="T10" fmla="*/ 84 w 85"/>
                  <a:gd name="T11" fmla="*/ 84 h 84"/>
                  <a:gd name="T12" fmla="*/ 85 w 85"/>
                  <a:gd name="T13" fmla="*/ 82 h 84"/>
                  <a:gd name="T14" fmla="*/ 85 w 85"/>
                  <a:gd name="T15" fmla="*/ 2 h 84"/>
                  <a:gd name="T16" fmla="*/ 85 w 85"/>
                  <a:gd name="T17" fmla="*/ 2 h 84"/>
                  <a:gd name="T18" fmla="*/ 84 w 85"/>
                  <a:gd name="T19" fmla="*/ 2 h 84"/>
                  <a:gd name="T20" fmla="*/ 82 w 85"/>
                  <a:gd name="T21" fmla="*/ 0 h 84"/>
                  <a:gd name="T22" fmla="*/ 3 w 85"/>
                  <a:gd name="T23" fmla="*/ 0 h 84"/>
                  <a:gd name="T24" fmla="*/ 3 w 85"/>
                  <a:gd name="T25" fmla="*/ 0 h 84"/>
                  <a:gd name="T26" fmla="*/ 3 w 85"/>
                  <a:gd name="T27" fmla="*/ 0 h 84"/>
                  <a:gd name="T28" fmla="*/ 2 w 85"/>
                  <a:gd name="T29" fmla="*/ 0 h 84"/>
                  <a:gd name="T30" fmla="*/ 0 w 85"/>
                  <a:gd name="T31" fmla="*/ 2 h 84"/>
                  <a:gd name="T32" fmla="*/ 0 w 85"/>
                  <a:gd name="T33" fmla="*/ 82 h 84"/>
                  <a:gd name="T34" fmla="*/ 0 w 85"/>
                  <a:gd name="T35" fmla="*/ 82 h 84"/>
                  <a:gd name="T36" fmla="*/ 0 w 85"/>
                  <a:gd name="T37" fmla="*/ 82 h 84"/>
                  <a:gd name="T38" fmla="*/ 0 w 85"/>
                  <a:gd name="T39" fmla="*/ 82 h 84"/>
                  <a:gd name="T40" fmla="*/ 2 w 85"/>
                  <a:gd name="T41" fmla="*/ 84 h 84"/>
                  <a:gd name="T42" fmla="*/ 3 w 85"/>
                  <a:gd name="T43" fmla="*/ 84 h 84"/>
                  <a:gd name="T44" fmla="*/ 3 w 85"/>
                  <a:gd name="T45" fmla="*/ 84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85" h="84">
                    <a:moveTo>
                      <a:pt x="3" y="84"/>
                    </a:moveTo>
                    <a:lnTo>
                      <a:pt x="82" y="84"/>
                    </a:lnTo>
                    <a:lnTo>
                      <a:pt x="82" y="84"/>
                    </a:lnTo>
                    <a:lnTo>
                      <a:pt x="82" y="84"/>
                    </a:lnTo>
                    <a:lnTo>
                      <a:pt x="82" y="84"/>
                    </a:lnTo>
                    <a:lnTo>
                      <a:pt x="84" y="84"/>
                    </a:lnTo>
                    <a:lnTo>
                      <a:pt x="85" y="82"/>
                    </a:lnTo>
                    <a:lnTo>
                      <a:pt x="85" y="2"/>
                    </a:lnTo>
                    <a:lnTo>
                      <a:pt x="85" y="2"/>
                    </a:lnTo>
                    <a:lnTo>
                      <a:pt x="84" y="2"/>
                    </a:lnTo>
                    <a:lnTo>
                      <a:pt x="82" y="0"/>
                    </a:lnTo>
                    <a:lnTo>
                      <a:pt x="3" y="0"/>
                    </a:lnTo>
                    <a:lnTo>
                      <a:pt x="3" y="0"/>
                    </a:lnTo>
                    <a:lnTo>
                      <a:pt x="3" y="0"/>
                    </a:lnTo>
                    <a:lnTo>
                      <a:pt x="2" y="0"/>
                    </a:lnTo>
                    <a:lnTo>
                      <a:pt x="0" y="2"/>
                    </a:lnTo>
                    <a:lnTo>
                      <a:pt x="0" y="82"/>
                    </a:lnTo>
                    <a:lnTo>
                      <a:pt x="0" y="82"/>
                    </a:lnTo>
                    <a:lnTo>
                      <a:pt x="0" y="82"/>
                    </a:lnTo>
                    <a:lnTo>
                      <a:pt x="0" y="82"/>
                    </a:lnTo>
                    <a:lnTo>
                      <a:pt x="2" y="84"/>
                    </a:lnTo>
                    <a:lnTo>
                      <a:pt x="3" y="84"/>
                    </a:lnTo>
                    <a:lnTo>
                      <a:pt x="3" y="84"/>
                    </a:lnTo>
                    <a:close/>
                  </a:path>
                </a:pathLst>
              </a:custGeom>
              <a:solidFill>
                <a:srgbClr val="6E9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1202" name="Freeform 96">
                <a:extLst>
                  <a:ext uri="{FF2B5EF4-FFF2-40B4-BE49-F238E27FC236}">
                    <a16:creationId xmlns:a16="http://schemas.microsoft.com/office/drawing/2014/main" id="{5890FBEC-EDFA-4141-86A6-15346D885040}"/>
                  </a:ext>
                </a:extLst>
              </p:cNvPr>
              <p:cNvSpPr>
                <a:spLocks/>
              </p:cNvSpPr>
              <p:nvPr/>
            </p:nvSpPr>
            <p:spPr bwMode="auto">
              <a:xfrm>
                <a:off x="8797935" y="4119565"/>
                <a:ext cx="31750" cy="41275"/>
              </a:xfrm>
              <a:custGeom>
                <a:avLst/>
                <a:gdLst>
                  <a:gd name="T0" fmla="*/ 2 w 40"/>
                  <a:gd name="T1" fmla="*/ 0 h 52"/>
                  <a:gd name="T2" fmla="*/ 2 w 40"/>
                  <a:gd name="T3" fmla="*/ 0 h 52"/>
                  <a:gd name="T4" fmla="*/ 2 w 40"/>
                  <a:gd name="T5" fmla="*/ 0 h 52"/>
                  <a:gd name="T6" fmla="*/ 0 w 40"/>
                  <a:gd name="T7" fmla="*/ 1 h 52"/>
                  <a:gd name="T8" fmla="*/ 0 w 40"/>
                  <a:gd name="T9" fmla="*/ 50 h 52"/>
                  <a:gd name="T10" fmla="*/ 0 w 40"/>
                  <a:gd name="T11" fmla="*/ 50 h 52"/>
                  <a:gd name="T12" fmla="*/ 0 w 40"/>
                  <a:gd name="T13" fmla="*/ 52 h 52"/>
                  <a:gd name="T14" fmla="*/ 40 w 40"/>
                  <a:gd name="T15" fmla="*/ 0 h 52"/>
                  <a:gd name="T16" fmla="*/ 2 w 40"/>
                  <a:gd name="T17" fmla="*/ 0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0" h="52">
                    <a:moveTo>
                      <a:pt x="2" y="0"/>
                    </a:moveTo>
                    <a:lnTo>
                      <a:pt x="2" y="0"/>
                    </a:lnTo>
                    <a:lnTo>
                      <a:pt x="2" y="0"/>
                    </a:lnTo>
                    <a:lnTo>
                      <a:pt x="0" y="1"/>
                    </a:lnTo>
                    <a:lnTo>
                      <a:pt x="0" y="50"/>
                    </a:lnTo>
                    <a:lnTo>
                      <a:pt x="0" y="50"/>
                    </a:lnTo>
                    <a:lnTo>
                      <a:pt x="0" y="52"/>
                    </a:lnTo>
                    <a:lnTo>
                      <a:pt x="40" y="0"/>
                    </a:lnTo>
                    <a:lnTo>
                      <a:pt x="2" y="0"/>
                    </a:lnTo>
                    <a:close/>
                  </a:path>
                </a:pathLst>
              </a:custGeom>
              <a:solidFill>
                <a:srgbClr val="6E9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1203" name="Freeform 97">
                <a:extLst>
                  <a:ext uri="{FF2B5EF4-FFF2-40B4-BE49-F238E27FC236}">
                    <a16:creationId xmlns:a16="http://schemas.microsoft.com/office/drawing/2014/main" id="{F03A0C9A-0096-4E91-920C-B9B0EA46CD84}"/>
                  </a:ext>
                </a:extLst>
              </p:cNvPr>
              <p:cNvSpPr>
                <a:spLocks/>
              </p:cNvSpPr>
              <p:nvPr/>
            </p:nvSpPr>
            <p:spPr bwMode="auto">
              <a:xfrm>
                <a:off x="8797935" y="3857627"/>
                <a:ext cx="60325" cy="41275"/>
              </a:xfrm>
              <a:custGeom>
                <a:avLst/>
                <a:gdLst>
                  <a:gd name="T0" fmla="*/ 0 w 76"/>
                  <a:gd name="T1" fmla="*/ 2 h 52"/>
                  <a:gd name="T2" fmla="*/ 0 w 76"/>
                  <a:gd name="T3" fmla="*/ 50 h 52"/>
                  <a:gd name="T4" fmla="*/ 0 w 76"/>
                  <a:gd name="T5" fmla="*/ 50 h 52"/>
                  <a:gd name="T6" fmla="*/ 2 w 76"/>
                  <a:gd name="T7" fmla="*/ 52 h 52"/>
                  <a:gd name="T8" fmla="*/ 74 w 76"/>
                  <a:gd name="T9" fmla="*/ 52 h 52"/>
                  <a:gd name="T10" fmla="*/ 74 w 76"/>
                  <a:gd name="T11" fmla="*/ 52 h 52"/>
                  <a:gd name="T12" fmla="*/ 76 w 76"/>
                  <a:gd name="T13" fmla="*/ 50 h 52"/>
                  <a:gd name="T14" fmla="*/ 76 w 76"/>
                  <a:gd name="T15" fmla="*/ 2 h 52"/>
                  <a:gd name="T16" fmla="*/ 76 w 76"/>
                  <a:gd name="T17" fmla="*/ 2 h 52"/>
                  <a:gd name="T18" fmla="*/ 74 w 76"/>
                  <a:gd name="T19" fmla="*/ 0 h 52"/>
                  <a:gd name="T20" fmla="*/ 2 w 76"/>
                  <a:gd name="T21" fmla="*/ 0 h 52"/>
                  <a:gd name="T22" fmla="*/ 2 w 76"/>
                  <a:gd name="T23" fmla="*/ 0 h 52"/>
                  <a:gd name="T24" fmla="*/ 2 w 76"/>
                  <a:gd name="T25" fmla="*/ 0 h 52"/>
                  <a:gd name="T26" fmla="*/ 0 w 76"/>
                  <a:gd name="T27" fmla="*/ 2 h 52"/>
                  <a:gd name="T28" fmla="*/ 0 w 76"/>
                  <a:gd name="T29" fmla="*/ 2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76" h="52">
                    <a:moveTo>
                      <a:pt x="0" y="2"/>
                    </a:moveTo>
                    <a:lnTo>
                      <a:pt x="0" y="50"/>
                    </a:lnTo>
                    <a:lnTo>
                      <a:pt x="0" y="50"/>
                    </a:lnTo>
                    <a:lnTo>
                      <a:pt x="2" y="52"/>
                    </a:lnTo>
                    <a:lnTo>
                      <a:pt x="74" y="52"/>
                    </a:lnTo>
                    <a:lnTo>
                      <a:pt x="74" y="52"/>
                    </a:lnTo>
                    <a:lnTo>
                      <a:pt x="76" y="50"/>
                    </a:lnTo>
                    <a:lnTo>
                      <a:pt x="76" y="2"/>
                    </a:lnTo>
                    <a:lnTo>
                      <a:pt x="76" y="2"/>
                    </a:lnTo>
                    <a:lnTo>
                      <a:pt x="74" y="0"/>
                    </a:lnTo>
                    <a:lnTo>
                      <a:pt x="2" y="0"/>
                    </a:lnTo>
                    <a:lnTo>
                      <a:pt x="2" y="0"/>
                    </a:lnTo>
                    <a:lnTo>
                      <a:pt x="2" y="0"/>
                    </a:lnTo>
                    <a:lnTo>
                      <a:pt x="0" y="2"/>
                    </a:lnTo>
                    <a:lnTo>
                      <a:pt x="0" y="2"/>
                    </a:lnTo>
                    <a:close/>
                  </a:path>
                </a:pathLst>
              </a:custGeom>
              <a:solidFill>
                <a:srgbClr val="6E9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1204" name="Freeform 98">
                <a:extLst>
                  <a:ext uri="{FF2B5EF4-FFF2-40B4-BE49-F238E27FC236}">
                    <a16:creationId xmlns:a16="http://schemas.microsoft.com/office/drawing/2014/main" id="{0AEF09A4-3F30-428E-8739-73D0E5A415A5}"/>
                  </a:ext>
                </a:extLst>
              </p:cNvPr>
              <p:cNvSpPr>
                <a:spLocks/>
              </p:cNvSpPr>
              <p:nvPr/>
            </p:nvSpPr>
            <p:spPr bwMode="auto">
              <a:xfrm>
                <a:off x="8699510" y="4032252"/>
                <a:ext cx="60325" cy="41275"/>
              </a:xfrm>
              <a:custGeom>
                <a:avLst/>
                <a:gdLst>
                  <a:gd name="T0" fmla="*/ 0 w 76"/>
                  <a:gd name="T1" fmla="*/ 50 h 52"/>
                  <a:gd name="T2" fmla="*/ 0 w 76"/>
                  <a:gd name="T3" fmla="*/ 50 h 52"/>
                  <a:gd name="T4" fmla="*/ 2 w 76"/>
                  <a:gd name="T5" fmla="*/ 52 h 52"/>
                  <a:gd name="T6" fmla="*/ 74 w 76"/>
                  <a:gd name="T7" fmla="*/ 52 h 52"/>
                  <a:gd name="T8" fmla="*/ 74 w 76"/>
                  <a:gd name="T9" fmla="*/ 52 h 52"/>
                  <a:gd name="T10" fmla="*/ 76 w 76"/>
                  <a:gd name="T11" fmla="*/ 52 h 52"/>
                  <a:gd name="T12" fmla="*/ 76 w 76"/>
                  <a:gd name="T13" fmla="*/ 50 h 52"/>
                  <a:gd name="T14" fmla="*/ 76 w 76"/>
                  <a:gd name="T15" fmla="*/ 4 h 52"/>
                  <a:gd name="T16" fmla="*/ 76 w 76"/>
                  <a:gd name="T17" fmla="*/ 4 h 52"/>
                  <a:gd name="T18" fmla="*/ 74 w 76"/>
                  <a:gd name="T19" fmla="*/ 2 h 52"/>
                  <a:gd name="T20" fmla="*/ 2 w 76"/>
                  <a:gd name="T21" fmla="*/ 2 h 52"/>
                  <a:gd name="T22" fmla="*/ 2 w 76"/>
                  <a:gd name="T23" fmla="*/ 0 h 52"/>
                  <a:gd name="T24" fmla="*/ 2 w 76"/>
                  <a:gd name="T25" fmla="*/ 0 h 52"/>
                  <a:gd name="T26" fmla="*/ 0 w 76"/>
                  <a:gd name="T27" fmla="*/ 2 h 52"/>
                  <a:gd name="T28" fmla="*/ 0 w 76"/>
                  <a:gd name="T29" fmla="*/ 4 h 52"/>
                  <a:gd name="T30" fmla="*/ 0 w 76"/>
                  <a:gd name="T31" fmla="*/ 50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76" h="52">
                    <a:moveTo>
                      <a:pt x="0" y="50"/>
                    </a:moveTo>
                    <a:lnTo>
                      <a:pt x="0" y="50"/>
                    </a:lnTo>
                    <a:lnTo>
                      <a:pt x="2" y="52"/>
                    </a:lnTo>
                    <a:lnTo>
                      <a:pt x="74" y="52"/>
                    </a:lnTo>
                    <a:lnTo>
                      <a:pt x="74" y="52"/>
                    </a:lnTo>
                    <a:lnTo>
                      <a:pt x="76" y="52"/>
                    </a:lnTo>
                    <a:lnTo>
                      <a:pt x="76" y="50"/>
                    </a:lnTo>
                    <a:lnTo>
                      <a:pt x="76" y="4"/>
                    </a:lnTo>
                    <a:lnTo>
                      <a:pt x="76" y="4"/>
                    </a:lnTo>
                    <a:lnTo>
                      <a:pt x="74" y="2"/>
                    </a:lnTo>
                    <a:lnTo>
                      <a:pt x="2" y="2"/>
                    </a:lnTo>
                    <a:lnTo>
                      <a:pt x="2" y="0"/>
                    </a:lnTo>
                    <a:lnTo>
                      <a:pt x="2" y="0"/>
                    </a:lnTo>
                    <a:lnTo>
                      <a:pt x="0" y="2"/>
                    </a:lnTo>
                    <a:lnTo>
                      <a:pt x="0" y="4"/>
                    </a:lnTo>
                    <a:lnTo>
                      <a:pt x="0" y="50"/>
                    </a:lnTo>
                    <a:close/>
                  </a:path>
                </a:pathLst>
              </a:custGeom>
              <a:solidFill>
                <a:srgbClr val="6E9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1205" name="Freeform 99">
                <a:extLst>
                  <a:ext uri="{FF2B5EF4-FFF2-40B4-BE49-F238E27FC236}">
                    <a16:creationId xmlns:a16="http://schemas.microsoft.com/office/drawing/2014/main" id="{478C5ABC-D952-4EA7-8BFA-4284627F2C0A}"/>
                  </a:ext>
                </a:extLst>
              </p:cNvPr>
              <p:cNvSpPr>
                <a:spLocks/>
              </p:cNvSpPr>
              <p:nvPr/>
            </p:nvSpPr>
            <p:spPr bwMode="auto">
              <a:xfrm>
                <a:off x="8699510" y="3857627"/>
                <a:ext cx="60325" cy="41275"/>
              </a:xfrm>
              <a:custGeom>
                <a:avLst/>
                <a:gdLst>
                  <a:gd name="T0" fmla="*/ 0 w 76"/>
                  <a:gd name="T1" fmla="*/ 2 h 52"/>
                  <a:gd name="T2" fmla="*/ 0 w 76"/>
                  <a:gd name="T3" fmla="*/ 50 h 52"/>
                  <a:gd name="T4" fmla="*/ 0 w 76"/>
                  <a:gd name="T5" fmla="*/ 50 h 52"/>
                  <a:gd name="T6" fmla="*/ 2 w 76"/>
                  <a:gd name="T7" fmla="*/ 52 h 52"/>
                  <a:gd name="T8" fmla="*/ 74 w 76"/>
                  <a:gd name="T9" fmla="*/ 52 h 52"/>
                  <a:gd name="T10" fmla="*/ 74 w 76"/>
                  <a:gd name="T11" fmla="*/ 52 h 52"/>
                  <a:gd name="T12" fmla="*/ 76 w 76"/>
                  <a:gd name="T13" fmla="*/ 52 h 52"/>
                  <a:gd name="T14" fmla="*/ 76 w 76"/>
                  <a:gd name="T15" fmla="*/ 50 h 52"/>
                  <a:gd name="T16" fmla="*/ 76 w 76"/>
                  <a:gd name="T17" fmla="*/ 2 h 52"/>
                  <a:gd name="T18" fmla="*/ 76 w 76"/>
                  <a:gd name="T19" fmla="*/ 2 h 52"/>
                  <a:gd name="T20" fmla="*/ 74 w 76"/>
                  <a:gd name="T21" fmla="*/ 0 h 52"/>
                  <a:gd name="T22" fmla="*/ 2 w 76"/>
                  <a:gd name="T23" fmla="*/ 0 h 52"/>
                  <a:gd name="T24" fmla="*/ 2 w 76"/>
                  <a:gd name="T25" fmla="*/ 0 h 52"/>
                  <a:gd name="T26" fmla="*/ 2 w 76"/>
                  <a:gd name="T27" fmla="*/ 0 h 52"/>
                  <a:gd name="T28" fmla="*/ 0 w 76"/>
                  <a:gd name="T29" fmla="*/ 0 h 52"/>
                  <a:gd name="T30" fmla="*/ 0 w 76"/>
                  <a:gd name="T31" fmla="*/ 2 h 52"/>
                  <a:gd name="T32" fmla="*/ 0 w 76"/>
                  <a:gd name="T33" fmla="*/ 2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76" h="52">
                    <a:moveTo>
                      <a:pt x="0" y="2"/>
                    </a:moveTo>
                    <a:lnTo>
                      <a:pt x="0" y="50"/>
                    </a:lnTo>
                    <a:lnTo>
                      <a:pt x="0" y="50"/>
                    </a:lnTo>
                    <a:lnTo>
                      <a:pt x="2" y="52"/>
                    </a:lnTo>
                    <a:lnTo>
                      <a:pt x="74" y="52"/>
                    </a:lnTo>
                    <a:lnTo>
                      <a:pt x="74" y="52"/>
                    </a:lnTo>
                    <a:lnTo>
                      <a:pt x="76" y="52"/>
                    </a:lnTo>
                    <a:lnTo>
                      <a:pt x="76" y="50"/>
                    </a:lnTo>
                    <a:lnTo>
                      <a:pt x="76" y="2"/>
                    </a:lnTo>
                    <a:lnTo>
                      <a:pt x="76" y="2"/>
                    </a:lnTo>
                    <a:lnTo>
                      <a:pt x="74" y="0"/>
                    </a:lnTo>
                    <a:lnTo>
                      <a:pt x="2" y="0"/>
                    </a:lnTo>
                    <a:lnTo>
                      <a:pt x="2" y="0"/>
                    </a:lnTo>
                    <a:lnTo>
                      <a:pt x="2" y="0"/>
                    </a:lnTo>
                    <a:lnTo>
                      <a:pt x="0" y="0"/>
                    </a:lnTo>
                    <a:lnTo>
                      <a:pt x="0" y="2"/>
                    </a:lnTo>
                    <a:lnTo>
                      <a:pt x="0" y="2"/>
                    </a:lnTo>
                    <a:close/>
                  </a:path>
                </a:pathLst>
              </a:custGeom>
              <a:solidFill>
                <a:srgbClr val="6E9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1206" name="Freeform 100">
                <a:extLst>
                  <a:ext uri="{FF2B5EF4-FFF2-40B4-BE49-F238E27FC236}">
                    <a16:creationId xmlns:a16="http://schemas.microsoft.com/office/drawing/2014/main" id="{C7C31116-5BFE-438D-A3B2-AFB138F76C37}"/>
                  </a:ext>
                </a:extLst>
              </p:cNvPr>
              <p:cNvSpPr>
                <a:spLocks/>
              </p:cNvSpPr>
              <p:nvPr/>
            </p:nvSpPr>
            <p:spPr bwMode="auto">
              <a:xfrm>
                <a:off x="8699510" y="3944939"/>
                <a:ext cx="60325" cy="39688"/>
              </a:xfrm>
              <a:custGeom>
                <a:avLst/>
                <a:gdLst>
                  <a:gd name="T0" fmla="*/ 0 w 76"/>
                  <a:gd name="T1" fmla="*/ 49 h 51"/>
                  <a:gd name="T2" fmla="*/ 0 w 76"/>
                  <a:gd name="T3" fmla="*/ 49 h 51"/>
                  <a:gd name="T4" fmla="*/ 2 w 76"/>
                  <a:gd name="T5" fmla="*/ 51 h 51"/>
                  <a:gd name="T6" fmla="*/ 74 w 76"/>
                  <a:gd name="T7" fmla="*/ 51 h 51"/>
                  <a:gd name="T8" fmla="*/ 74 w 76"/>
                  <a:gd name="T9" fmla="*/ 51 h 51"/>
                  <a:gd name="T10" fmla="*/ 76 w 76"/>
                  <a:gd name="T11" fmla="*/ 51 h 51"/>
                  <a:gd name="T12" fmla="*/ 76 w 76"/>
                  <a:gd name="T13" fmla="*/ 49 h 51"/>
                  <a:gd name="T14" fmla="*/ 76 w 76"/>
                  <a:gd name="T15" fmla="*/ 2 h 51"/>
                  <a:gd name="T16" fmla="*/ 76 w 76"/>
                  <a:gd name="T17" fmla="*/ 2 h 51"/>
                  <a:gd name="T18" fmla="*/ 74 w 76"/>
                  <a:gd name="T19" fmla="*/ 0 h 51"/>
                  <a:gd name="T20" fmla="*/ 2 w 76"/>
                  <a:gd name="T21" fmla="*/ 0 h 51"/>
                  <a:gd name="T22" fmla="*/ 2 w 76"/>
                  <a:gd name="T23" fmla="*/ 0 h 51"/>
                  <a:gd name="T24" fmla="*/ 2 w 76"/>
                  <a:gd name="T25" fmla="*/ 0 h 51"/>
                  <a:gd name="T26" fmla="*/ 0 w 76"/>
                  <a:gd name="T27" fmla="*/ 0 h 51"/>
                  <a:gd name="T28" fmla="*/ 0 w 76"/>
                  <a:gd name="T29" fmla="*/ 2 h 51"/>
                  <a:gd name="T30" fmla="*/ 0 w 76"/>
                  <a:gd name="T31" fmla="*/ 49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76" h="51">
                    <a:moveTo>
                      <a:pt x="0" y="49"/>
                    </a:moveTo>
                    <a:lnTo>
                      <a:pt x="0" y="49"/>
                    </a:lnTo>
                    <a:lnTo>
                      <a:pt x="2" y="51"/>
                    </a:lnTo>
                    <a:lnTo>
                      <a:pt x="74" y="51"/>
                    </a:lnTo>
                    <a:lnTo>
                      <a:pt x="74" y="51"/>
                    </a:lnTo>
                    <a:lnTo>
                      <a:pt x="76" y="51"/>
                    </a:lnTo>
                    <a:lnTo>
                      <a:pt x="76" y="49"/>
                    </a:lnTo>
                    <a:lnTo>
                      <a:pt x="76" y="2"/>
                    </a:lnTo>
                    <a:lnTo>
                      <a:pt x="76" y="2"/>
                    </a:lnTo>
                    <a:lnTo>
                      <a:pt x="74" y="0"/>
                    </a:lnTo>
                    <a:lnTo>
                      <a:pt x="2" y="0"/>
                    </a:lnTo>
                    <a:lnTo>
                      <a:pt x="2" y="0"/>
                    </a:lnTo>
                    <a:lnTo>
                      <a:pt x="2" y="0"/>
                    </a:lnTo>
                    <a:lnTo>
                      <a:pt x="0" y="0"/>
                    </a:lnTo>
                    <a:lnTo>
                      <a:pt x="0" y="2"/>
                    </a:lnTo>
                    <a:lnTo>
                      <a:pt x="0" y="49"/>
                    </a:lnTo>
                    <a:close/>
                  </a:path>
                </a:pathLst>
              </a:custGeom>
              <a:solidFill>
                <a:srgbClr val="6E9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1207" name="Freeform 101">
                <a:extLst>
                  <a:ext uri="{FF2B5EF4-FFF2-40B4-BE49-F238E27FC236}">
                    <a16:creationId xmlns:a16="http://schemas.microsoft.com/office/drawing/2014/main" id="{1B578FC1-6740-43A8-94A8-D6FDFB3200A8}"/>
                  </a:ext>
                </a:extLst>
              </p:cNvPr>
              <p:cNvSpPr>
                <a:spLocks/>
              </p:cNvSpPr>
              <p:nvPr/>
            </p:nvSpPr>
            <p:spPr bwMode="auto">
              <a:xfrm>
                <a:off x="8797935" y="3944939"/>
                <a:ext cx="60325" cy="39688"/>
              </a:xfrm>
              <a:custGeom>
                <a:avLst/>
                <a:gdLst>
                  <a:gd name="T0" fmla="*/ 0 w 76"/>
                  <a:gd name="T1" fmla="*/ 49 h 51"/>
                  <a:gd name="T2" fmla="*/ 0 w 76"/>
                  <a:gd name="T3" fmla="*/ 49 h 51"/>
                  <a:gd name="T4" fmla="*/ 2 w 76"/>
                  <a:gd name="T5" fmla="*/ 51 h 51"/>
                  <a:gd name="T6" fmla="*/ 74 w 76"/>
                  <a:gd name="T7" fmla="*/ 51 h 51"/>
                  <a:gd name="T8" fmla="*/ 74 w 76"/>
                  <a:gd name="T9" fmla="*/ 51 h 51"/>
                  <a:gd name="T10" fmla="*/ 76 w 76"/>
                  <a:gd name="T11" fmla="*/ 49 h 51"/>
                  <a:gd name="T12" fmla="*/ 76 w 76"/>
                  <a:gd name="T13" fmla="*/ 2 h 51"/>
                  <a:gd name="T14" fmla="*/ 76 w 76"/>
                  <a:gd name="T15" fmla="*/ 2 h 51"/>
                  <a:gd name="T16" fmla="*/ 74 w 76"/>
                  <a:gd name="T17" fmla="*/ 0 h 51"/>
                  <a:gd name="T18" fmla="*/ 2 w 76"/>
                  <a:gd name="T19" fmla="*/ 0 h 51"/>
                  <a:gd name="T20" fmla="*/ 2 w 76"/>
                  <a:gd name="T21" fmla="*/ 0 h 51"/>
                  <a:gd name="T22" fmla="*/ 2 w 76"/>
                  <a:gd name="T23" fmla="*/ 0 h 51"/>
                  <a:gd name="T24" fmla="*/ 0 w 76"/>
                  <a:gd name="T25" fmla="*/ 2 h 51"/>
                  <a:gd name="T26" fmla="*/ 0 w 76"/>
                  <a:gd name="T27" fmla="*/ 49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6" h="51">
                    <a:moveTo>
                      <a:pt x="0" y="49"/>
                    </a:moveTo>
                    <a:lnTo>
                      <a:pt x="0" y="49"/>
                    </a:lnTo>
                    <a:lnTo>
                      <a:pt x="2" y="51"/>
                    </a:lnTo>
                    <a:lnTo>
                      <a:pt x="74" y="51"/>
                    </a:lnTo>
                    <a:lnTo>
                      <a:pt x="74" y="51"/>
                    </a:lnTo>
                    <a:lnTo>
                      <a:pt x="76" y="49"/>
                    </a:lnTo>
                    <a:lnTo>
                      <a:pt x="76" y="2"/>
                    </a:lnTo>
                    <a:lnTo>
                      <a:pt x="76" y="2"/>
                    </a:lnTo>
                    <a:lnTo>
                      <a:pt x="74" y="0"/>
                    </a:lnTo>
                    <a:lnTo>
                      <a:pt x="2" y="0"/>
                    </a:lnTo>
                    <a:lnTo>
                      <a:pt x="2" y="0"/>
                    </a:lnTo>
                    <a:lnTo>
                      <a:pt x="2" y="0"/>
                    </a:lnTo>
                    <a:lnTo>
                      <a:pt x="0" y="2"/>
                    </a:lnTo>
                    <a:lnTo>
                      <a:pt x="0" y="49"/>
                    </a:lnTo>
                    <a:close/>
                  </a:path>
                </a:pathLst>
              </a:custGeom>
              <a:solidFill>
                <a:srgbClr val="6E9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1208" name="Freeform 102">
                <a:extLst>
                  <a:ext uri="{FF2B5EF4-FFF2-40B4-BE49-F238E27FC236}">
                    <a16:creationId xmlns:a16="http://schemas.microsoft.com/office/drawing/2014/main" id="{F1F07D43-A431-4689-9554-6A322E7C533F}"/>
                  </a:ext>
                </a:extLst>
              </p:cNvPr>
              <p:cNvSpPr>
                <a:spLocks/>
              </p:cNvSpPr>
              <p:nvPr/>
            </p:nvSpPr>
            <p:spPr bwMode="auto">
              <a:xfrm>
                <a:off x="8797935" y="4032252"/>
                <a:ext cx="60325" cy="41275"/>
              </a:xfrm>
              <a:custGeom>
                <a:avLst/>
                <a:gdLst>
                  <a:gd name="T0" fmla="*/ 0 w 76"/>
                  <a:gd name="T1" fmla="*/ 50 h 52"/>
                  <a:gd name="T2" fmla="*/ 0 w 76"/>
                  <a:gd name="T3" fmla="*/ 50 h 52"/>
                  <a:gd name="T4" fmla="*/ 2 w 76"/>
                  <a:gd name="T5" fmla="*/ 52 h 52"/>
                  <a:gd name="T6" fmla="*/ 74 w 76"/>
                  <a:gd name="T7" fmla="*/ 52 h 52"/>
                  <a:gd name="T8" fmla="*/ 74 w 76"/>
                  <a:gd name="T9" fmla="*/ 52 h 52"/>
                  <a:gd name="T10" fmla="*/ 76 w 76"/>
                  <a:gd name="T11" fmla="*/ 50 h 52"/>
                  <a:gd name="T12" fmla="*/ 76 w 76"/>
                  <a:gd name="T13" fmla="*/ 4 h 52"/>
                  <a:gd name="T14" fmla="*/ 76 w 76"/>
                  <a:gd name="T15" fmla="*/ 4 h 52"/>
                  <a:gd name="T16" fmla="*/ 74 w 76"/>
                  <a:gd name="T17" fmla="*/ 2 h 52"/>
                  <a:gd name="T18" fmla="*/ 2 w 76"/>
                  <a:gd name="T19" fmla="*/ 2 h 52"/>
                  <a:gd name="T20" fmla="*/ 2 w 76"/>
                  <a:gd name="T21" fmla="*/ 0 h 52"/>
                  <a:gd name="T22" fmla="*/ 2 w 76"/>
                  <a:gd name="T23" fmla="*/ 0 h 52"/>
                  <a:gd name="T24" fmla="*/ 0 w 76"/>
                  <a:gd name="T25" fmla="*/ 4 h 52"/>
                  <a:gd name="T26" fmla="*/ 0 w 76"/>
                  <a:gd name="T27" fmla="*/ 50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6" h="52">
                    <a:moveTo>
                      <a:pt x="0" y="50"/>
                    </a:moveTo>
                    <a:lnTo>
                      <a:pt x="0" y="50"/>
                    </a:lnTo>
                    <a:lnTo>
                      <a:pt x="2" y="52"/>
                    </a:lnTo>
                    <a:lnTo>
                      <a:pt x="74" y="52"/>
                    </a:lnTo>
                    <a:lnTo>
                      <a:pt x="74" y="52"/>
                    </a:lnTo>
                    <a:lnTo>
                      <a:pt x="76" y="50"/>
                    </a:lnTo>
                    <a:lnTo>
                      <a:pt x="76" y="4"/>
                    </a:lnTo>
                    <a:lnTo>
                      <a:pt x="76" y="4"/>
                    </a:lnTo>
                    <a:lnTo>
                      <a:pt x="74" y="2"/>
                    </a:lnTo>
                    <a:lnTo>
                      <a:pt x="2" y="2"/>
                    </a:lnTo>
                    <a:lnTo>
                      <a:pt x="2" y="0"/>
                    </a:lnTo>
                    <a:lnTo>
                      <a:pt x="2" y="0"/>
                    </a:lnTo>
                    <a:lnTo>
                      <a:pt x="0" y="4"/>
                    </a:lnTo>
                    <a:lnTo>
                      <a:pt x="0" y="50"/>
                    </a:lnTo>
                    <a:close/>
                  </a:path>
                </a:pathLst>
              </a:custGeom>
              <a:solidFill>
                <a:srgbClr val="6E9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1210" name="Freeform 103">
                <a:extLst>
                  <a:ext uri="{FF2B5EF4-FFF2-40B4-BE49-F238E27FC236}">
                    <a16:creationId xmlns:a16="http://schemas.microsoft.com/office/drawing/2014/main" id="{574BBB6A-96A8-4549-8722-01956051B686}"/>
                  </a:ext>
                </a:extLst>
              </p:cNvPr>
              <p:cNvSpPr>
                <a:spLocks/>
              </p:cNvSpPr>
              <p:nvPr/>
            </p:nvSpPr>
            <p:spPr bwMode="auto">
              <a:xfrm>
                <a:off x="8313747" y="4054477"/>
                <a:ext cx="65088" cy="68263"/>
              </a:xfrm>
              <a:custGeom>
                <a:avLst/>
                <a:gdLst>
                  <a:gd name="T0" fmla="*/ 84 w 84"/>
                  <a:gd name="T1" fmla="*/ 82 h 85"/>
                  <a:gd name="T2" fmla="*/ 84 w 84"/>
                  <a:gd name="T3" fmla="*/ 3 h 85"/>
                  <a:gd name="T4" fmla="*/ 84 w 84"/>
                  <a:gd name="T5" fmla="*/ 3 h 85"/>
                  <a:gd name="T6" fmla="*/ 84 w 84"/>
                  <a:gd name="T7" fmla="*/ 1 h 85"/>
                  <a:gd name="T8" fmla="*/ 82 w 84"/>
                  <a:gd name="T9" fmla="*/ 0 h 85"/>
                  <a:gd name="T10" fmla="*/ 2 w 84"/>
                  <a:gd name="T11" fmla="*/ 0 h 85"/>
                  <a:gd name="T12" fmla="*/ 2 w 84"/>
                  <a:gd name="T13" fmla="*/ 0 h 85"/>
                  <a:gd name="T14" fmla="*/ 2 w 84"/>
                  <a:gd name="T15" fmla="*/ 0 h 85"/>
                  <a:gd name="T16" fmla="*/ 2 w 84"/>
                  <a:gd name="T17" fmla="*/ 0 h 85"/>
                  <a:gd name="T18" fmla="*/ 2 w 84"/>
                  <a:gd name="T19" fmla="*/ 0 h 85"/>
                  <a:gd name="T20" fmla="*/ 0 w 84"/>
                  <a:gd name="T21" fmla="*/ 1 h 85"/>
                  <a:gd name="T22" fmla="*/ 0 w 84"/>
                  <a:gd name="T23" fmla="*/ 3 h 85"/>
                  <a:gd name="T24" fmla="*/ 0 w 84"/>
                  <a:gd name="T25" fmla="*/ 82 h 85"/>
                  <a:gd name="T26" fmla="*/ 0 w 84"/>
                  <a:gd name="T27" fmla="*/ 82 h 85"/>
                  <a:gd name="T28" fmla="*/ 0 w 84"/>
                  <a:gd name="T29" fmla="*/ 82 h 85"/>
                  <a:gd name="T30" fmla="*/ 0 w 84"/>
                  <a:gd name="T31" fmla="*/ 82 h 85"/>
                  <a:gd name="T32" fmla="*/ 0 w 84"/>
                  <a:gd name="T33" fmla="*/ 83 h 85"/>
                  <a:gd name="T34" fmla="*/ 2 w 84"/>
                  <a:gd name="T35" fmla="*/ 85 h 85"/>
                  <a:gd name="T36" fmla="*/ 82 w 84"/>
                  <a:gd name="T37" fmla="*/ 85 h 85"/>
                  <a:gd name="T38" fmla="*/ 82 w 84"/>
                  <a:gd name="T39" fmla="*/ 85 h 85"/>
                  <a:gd name="T40" fmla="*/ 84 w 84"/>
                  <a:gd name="T41" fmla="*/ 83 h 85"/>
                  <a:gd name="T42" fmla="*/ 84 w 84"/>
                  <a:gd name="T43" fmla="*/ 82 h 85"/>
                  <a:gd name="T44" fmla="*/ 84 w 84"/>
                  <a:gd name="T45" fmla="*/ 82 h 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84" h="85">
                    <a:moveTo>
                      <a:pt x="84" y="82"/>
                    </a:moveTo>
                    <a:lnTo>
                      <a:pt x="84" y="3"/>
                    </a:lnTo>
                    <a:lnTo>
                      <a:pt x="84" y="3"/>
                    </a:lnTo>
                    <a:lnTo>
                      <a:pt x="84" y="1"/>
                    </a:lnTo>
                    <a:lnTo>
                      <a:pt x="82" y="0"/>
                    </a:lnTo>
                    <a:lnTo>
                      <a:pt x="2" y="0"/>
                    </a:lnTo>
                    <a:lnTo>
                      <a:pt x="2" y="0"/>
                    </a:lnTo>
                    <a:lnTo>
                      <a:pt x="2" y="0"/>
                    </a:lnTo>
                    <a:lnTo>
                      <a:pt x="2" y="0"/>
                    </a:lnTo>
                    <a:lnTo>
                      <a:pt x="2" y="0"/>
                    </a:lnTo>
                    <a:lnTo>
                      <a:pt x="0" y="1"/>
                    </a:lnTo>
                    <a:lnTo>
                      <a:pt x="0" y="3"/>
                    </a:lnTo>
                    <a:lnTo>
                      <a:pt x="0" y="82"/>
                    </a:lnTo>
                    <a:lnTo>
                      <a:pt x="0" y="82"/>
                    </a:lnTo>
                    <a:lnTo>
                      <a:pt x="0" y="82"/>
                    </a:lnTo>
                    <a:lnTo>
                      <a:pt x="0" y="82"/>
                    </a:lnTo>
                    <a:lnTo>
                      <a:pt x="0" y="83"/>
                    </a:lnTo>
                    <a:lnTo>
                      <a:pt x="2" y="85"/>
                    </a:lnTo>
                    <a:lnTo>
                      <a:pt x="82" y="85"/>
                    </a:lnTo>
                    <a:lnTo>
                      <a:pt x="82" y="85"/>
                    </a:lnTo>
                    <a:lnTo>
                      <a:pt x="84" y="83"/>
                    </a:lnTo>
                    <a:lnTo>
                      <a:pt x="84" y="82"/>
                    </a:lnTo>
                    <a:lnTo>
                      <a:pt x="84" y="82"/>
                    </a:lnTo>
                    <a:close/>
                  </a:path>
                </a:pathLst>
              </a:custGeom>
              <a:solidFill>
                <a:srgbClr val="6E9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1211" name="Freeform 104">
                <a:extLst>
                  <a:ext uri="{FF2B5EF4-FFF2-40B4-BE49-F238E27FC236}">
                    <a16:creationId xmlns:a16="http://schemas.microsoft.com/office/drawing/2014/main" id="{E3923B53-F92D-4D29-98BE-D51FEE28C972}"/>
                  </a:ext>
                </a:extLst>
              </p:cNvPr>
              <p:cNvSpPr>
                <a:spLocks/>
              </p:cNvSpPr>
              <p:nvPr/>
            </p:nvSpPr>
            <p:spPr bwMode="auto">
              <a:xfrm>
                <a:off x="8053397" y="4032252"/>
                <a:ext cx="58738" cy="41275"/>
              </a:xfrm>
              <a:custGeom>
                <a:avLst/>
                <a:gdLst>
                  <a:gd name="T0" fmla="*/ 0 w 76"/>
                  <a:gd name="T1" fmla="*/ 50 h 52"/>
                  <a:gd name="T2" fmla="*/ 0 w 76"/>
                  <a:gd name="T3" fmla="*/ 50 h 52"/>
                  <a:gd name="T4" fmla="*/ 2 w 76"/>
                  <a:gd name="T5" fmla="*/ 52 h 52"/>
                  <a:gd name="T6" fmla="*/ 74 w 76"/>
                  <a:gd name="T7" fmla="*/ 52 h 52"/>
                  <a:gd name="T8" fmla="*/ 74 w 76"/>
                  <a:gd name="T9" fmla="*/ 52 h 52"/>
                  <a:gd name="T10" fmla="*/ 76 w 76"/>
                  <a:gd name="T11" fmla="*/ 50 h 52"/>
                  <a:gd name="T12" fmla="*/ 76 w 76"/>
                  <a:gd name="T13" fmla="*/ 4 h 52"/>
                  <a:gd name="T14" fmla="*/ 76 w 76"/>
                  <a:gd name="T15" fmla="*/ 4 h 52"/>
                  <a:gd name="T16" fmla="*/ 74 w 76"/>
                  <a:gd name="T17" fmla="*/ 0 h 52"/>
                  <a:gd name="T18" fmla="*/ 74 w 76"/>
                  <a:gd name="T19" fmla="*/ 0 h 52"/>
                  <a:gd name="T20" fmla="*/ 2 w 76"/>
                  <a:gd name="T21" fmla="*/ 0 h 52"/>
                  <a:gd name="T22" fmla="*/ 2 w 76"/>
                  <a:gd name="T23" fmla="*/ 0 h 52"/>
                  <a:gd name="T24" fmla="*/ 0 w 76"/>
                  <a:gd name="T25" fmla="*/ 2 h 52"/>
                  <a:gd name="T26" fmla="*/ 0 w 76"/>
                  <a:gd name="T27" fmla="*/ 50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6" h="52">
                    <a:moveTo>
                      <a:pt x="0" y="50"/>
                    </a:moveTo>
                    <a:lnTo>
                      <a:pt x="0" y="50"/>
                    </a:lnTo>
                    <a:lnTo>
                      <a:pt x="2" y="52"/>
                    </a:lnTo>
                    <a:lnTo>
                      <a:pt x="74" y="52"/>
                    </a:lnTo>
                    <a:lnTo>
                      <a:pt x="74" y="52"/>
                    </a:lnTo>
                    <a:lnTo>
                      <a:pt x="76" y="50"/>
                    </a:lnTo>
                    <a:lnTo>
                      <a:pt x="76" y="4"/>
                    </a:lnTo>
                    <a:lnTo>
                      <a:pt x="76" y="4"/>
                    </a:lnTo>
                    <a:lnTo>
                      <a:pt x="74" y="0"/>
                    </a:lnTo>
                    <a:lnTo>
                      <a:pt x="74" y="0"/>
                    </a:lnTo>
                    <a:lnTo>
                      <a:pt x="2" y="0"/>
                    </a:lnTo>
                    <a:lnTo>
                      <a:pt x="2" y="0"/>
                    </a:lnTo>
                    <a:lnTo>
                      <a:pt x="0" y="2"/>
                    </a:lnTo>
                    <a:lnTo>
                      <a:pt x="0" y="50"/>
                    </a:lnTo>
                    <a:close/>
                  </a:path>
                </a:pathLst>
              </a:custGeom>
              <a:solidFill>
                <a:srgbClr val="6E9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1212" name="Freeform 105">
                <a:extLst>
                  <a:ext uri="{FF2B5EF4-FFF2-40B4-BE49-F238E27FC236}">
                    <a16:creationId xmlns:a16="http://schemas.microsoft.com/office/drawing/2014/main" id="{9CD06DC0-9B22-4F30-8260-B0AB5994527A}"/>
                  </a:ext>
                </a:extLst>
              </p:cNvPr>
              <p:cNvSpPr>
                <a:spLocks/>
              </p:cNvSpPr>
              <p:nvPr/>
            </p:nvSpPr>
            <p:spPr bwMode="auto">
              <a:xfrm>
                <a:off x="8053397" y="3857627"/>
                <a:ext cx="58738" cy="41275"/>
              </a:xfrm>
              <a:custGeom>
                <a:avLst/>
                <a:gdLst>
                  <a:gd name="T0" fmla="*/ 2 w 76"/>
                  <a:gd name="T1" fmla="*/ 52 h 52"/>
                  <a:gd name="T2" fmla="*/ 74 w 76"/>
                  <a:gd name="T3" fmla="*/ 52 h 52"/>
                  <a:gd name="T4" fmla="*/ 74 w 76"/>
                  <a:gd name="T5" fmla="*/ 52 h 52"/>
                  <a:gd name="T6" fmla="*/ 76 w 76"/>
                  <a:gd name="T7" fmla="*/ 50 h 52"/>
                  <a:gd name="T8" fmla="*/ 76 w 76"/>
                  <a:gd name="T9" fmla="*/ 2 h 52"/>
                  <a:gd name="T10" fmla="*/ 76 w 76"/>
                  <a:gd name="T11" fmla="*/ 2 h 52"/>
                  <a:gd name="T12" fmla="*/ 74 w 76"/>
                  <a:gd name="T13" fmla="*/ 0 h 52"/>
                  <a:gd name="T14" fmla="*/ 74 w 76"/>
                  <a:gd name="T15" fmla="*/ 0 h 52"/>
                  <a:gd name="T16" fmla="*/ 2 w 76"/>
                  <a:gd name="T17" fmla="*/ 0 h 52"/>
                  <a:gd name="T18" fmla="*/ 2 w 76"/>
                  <a:gd name="T19" fmla="*/ 0 h 52"/>
                  <a:gd name="T20" fmla="*/ 0 w 76"/>
                  <a:gd name="T21" fmla="*/ 2 h 52"/>
                  <a:gd name="T22" fmla="*/ 0 w 76"/>
                  <a:gd name="T23" fmla="*/ 50 h 52"/>
                  <a:gd name="T24" fmla="*/ 0 w 76"/>
                  <a:gd name="T25" fmla="*/ 50 h 52"/>
                  <a:gd name="T26" fmla="*/ 2 w 76"/>
                  <a:gd name="T27" fmla="*/ 52 h 52"/>
                  <a:gd name="T28" fmla="*/ 2 w 76"/>
                  <a:gd name="T29" fmla="*/ 52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76" h="52">
                    <a:moveTo>
                      <a:pt x="2" y="52"/>
                    </a:moveTo>
                    <a:lnTo>
                      <a:pt x="74" y="52"/>
                    </a:lnTo>
                    <a:lnTo>
                      <a:pt x="74" y="52"/>
                    </a:lnTo>
                    <a:lnTo>
                      <a:pt x="76" y="50"/>
                    </a:lnTo>
                    <a:lnTo>
                      <a:pt x="76" y="2"/>
                    </a:lnTo>
                    <a:lnTo>
                      <a:pt x="76" y="2"/>
                    </a:lnTo>
                    <a:lnTo>
                      <a:pt x="74" y="0"/>
                    </a:lnTo>
                    <a:lnTo>
                      <a:pt x="74" y="0"/>
                    </a:lnTo>
                    <a:lnTo>
                      <a:pt x="2" y="0"/>
                    </a:lnTo>
                    <a:lnTo>
                      <a:pt x="2" y="0"/>
                    </a:lnTo>
                    <a:lnTo>
                      <a:pt x="0" y="2"/>
                    </a:lnTo>
                    <a:lnTo>
                      <a:pt x="0" y="50"/>
                    </a:lnTo>
                    <a:lnTo>
                      <a:pt x="0" y="50"/>
                    </a:lnTo>
                    <a:lnTo>
                      <a:pt x="2" y="52"/>
                    </a:lnTo>
                    <a:lnTo>
                      <a:pt x="2" y="52"/>
                    </a:lnTo>
                    <a:close/>
                  </a:path>
                </a:pathLst>
              </a:custGeom>
              <a:solidFill>
                <a:srgbClr val="6E9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1213" name="Freeform 106">
                <a:extLst>
                  <a:ext uri="{FF2B5EF4-FFF2-40B4-BE49-F238E27FC236}">
                    <a16:creationId xmlns:a16="http://schemas.microsoft.com/office/drawing/2014/main" id="{8C735E34-A071-4623-B135-D0921D8C9A10}"/>
                  </a:ext>
                </a:extLst>
              </p:cNvPr>
              <p:cNvSpPr>
                <a:spLocks/>
              </p:cNvSpPr>
              <p:nvPr/>
            </p:nvSpPr>
            <p:spPr bwMode="auto">
              <a:xfrm>
                <a:off x="8053397" y="3944939"/>
                <a:ext cx="58738" cy="39688"/>
              </a:xfrm>
              <a:custGeom>
                <a:avLst/>
                <a:gdLst>
                  <a:gd name="T0" fmla="*/ 0 w 76"/>
                  <a:gd name="T1" fmla="*/ 49 h 51"/>
                  <a:gd name="T2" fmla="*/ 0 w 76"/>
                  <a:gd name="T3" fmla="*/ 49 h 51"/>
                  <a:gd name="T4" fmla="*/ 2 w 76"/>
                  <a:gd name="T5" fmla="*/ 51 h 51"/>
                  <a:gd name="T6" fmla="*/ 74 w 76"/>
                  <a:gd name="T7" fmla="*/ 51 h 51"/>
                  <a:gd name="T8" fmla="*/ 74 w 76"/>
                  <a:gd name="T9" fmla="*/ 51 h 51"/>
                  <a:gd name="T10" fmla="*/ 76 w 76"/>
                  <a:gd name="T11" fmla="*/ 49 h 51"/>
                  <a:gd name="T12" fmla="*/ 76 w 76"/>
                  <a:gd name="T13" fmla="*/ 2 h 51"/>
                  <a:gd name="T14" fmla="*/ 76 w 76"/>
                  <a:gd name="T15" fmla="*/ 2 h 51"/>
                  <a:gd name="T16" fmla="*/ 74 w 76"/>
                  <a:gd name="T17" fmla="*/ 0 h 51"/>
                  <a:gd name="T18" fmla="*/ 2 w 76"/>
                  <a:gd name="T19" fmla="*/ 0 h 51"/>
                  <a:gd name="T20" fmla="*/ 2 w 76"/>
                  <a:gd name="T21" fmla="*/ 0 h 51"/>
                  <a:gd name="T22" fmla="*/ 0 w 76"/>
                  <a:gd name="T23" fmla="*/ 2 h 51"/>
                  <a:gd name="T24" fmla="*/ 0 w 76"/>
                  <a:gd name="T25" fmla="*/ 49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6" h="51">
                    <a:moveTo>
                      <a:pt x="0" y="49"/>
                    </a:moveTo>
                    <a:lnTo>
                      <a:pt x="0" y="49"/>
                    </a:lnTo>
                    <a:lnTo>
                      <a:pt x="2" y="51"/>
                    </a:lnTo>
                    <a:lnTo>
                      <a:pt x="74" y="51"/>
                    </a:lnTo>
                    <a:lnTo>
                      <a:pt x="74" y="51"/>
                    </a:lnTo>
                    <a:lnTo>
                      <a:pt x="76" y="49"/>
                    </a:lnTo>
                    <a:lnTo>
                      <a:pt x="76" y="2"/>
                    </a:lnTo>
                    <a:lnTo>
                      <a:pt x="76" y="2"/>
                    </a:lnTo>
                    <a:lnTo>
                      <a:pt x="74" y="0"/>
                    </a:lnTo>
                    <a:lnTo>
                      <a:pt x="2" y="0"/>
                    </a:lnTo>
                    <a:lnTo>
                      <a:pt x="2" y="0"/>
                    </a:lnTo>
                    <a:lnTo>
                      <a:pt x="0" y="2"/>
                    </a:lnTo>
                    <a:lnTo>
                      <a:pt x="0" y="49"/>
                    </a:lnTo>
                    <a:close/>
                  </a:path>
                </a:pathLst>
              </a:custGeom>
              <a:solidFill>
                <a:srgbClr val="6E9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1214" name="Freeform 107">
                <a:extLst>
                  <a:ext uri="{FF2B5EF4-FFF2-40B4-BE49-F238E27FC236}">
                    <a16:creationId xmlns:a16="http://schemas.microsoft.com/office/drawing/2014/main" id="{36F0F3F8-691D-41A0-904C-276CD9A10343}"/>
                  </a:ext>
                </a:extLst>
              </p:cNvPr>
              <p:cNvSpPr>
                <a:spLocks/>
              </p:cNvSpPr>
              <p:nvPr/>
            </p:nvSpPr>
            <p:spPr bwMode="auto">
              <a:xfrm>
                <a:off x="8053397" y="4119565"/>
                <a:ext cx="58738" cy="41275"/>
              </a:xfrm>
              <a:custGeom>
                <a:avLst/>
                <a:gdLst>
                  <a:gd name="T0" fmla="*/ 0 w 76"/>
                  <a:gd name="T1" fmla="*/ 50 h 52"/>
                  <a:gd name="T2" fmla="*/ 0 w 76"/>
                  <a:gd name="T3" fmla="*/ 50 h 52"/>
                  <a:gd name="T4" fmla="*/ 2 w 76"/>
                  <a:gd name="T5" fmla="*/ 52 h 52"/>
                  <a:gd name="T6" fmla="*/ 74 w 76"/>
                  <a:gd name="T7" fmla="*/ 52 h 52"/>
                  <a:gd name="T8" fmla="*/ 74 w 76"/>
                  <a:gd name="T9" fmla="*/ 52 h 52"/>
                  <a:gd name="T10" fmla="*/ 76 w 76"/>
                  <a:gd name="T11" fmla="*/ 50 h 52"/>
                  <a:gd name="T12" fmla="*/ 76 w 76"/>
                  <a:gd name="T13" fmla="*/ 1 h 52"/>
                  <a:gd name="T14" fmla="*/ 76 w 76"/>
                  <a:gd name="T15" fmla="*/ 1 h 52"/>
                  <a:gd name="T16" fmla="*/ 74 w 76"/>
                  <a:gd name="T17" fmla="*/ 0 h 52"/>
                  <a:gd name="T18" fmla="*/ 74 w 76"/>
                  <a:gd name="T19" fmla="*/ 0 h 52"/>
                  <a:gd name="T20" fmla="*/ 2 w 76"/>
                  <a:gd name="T21" fmla="*/ 0 h 52"/>
                  <a:gd name="T22" fmla="*/ 2 w 76"/>
                  <a:gd name="T23" fmla="*/ 0 h 52"/>
                  <a:gd name="T24" fmla="*/ 0 w 76"/>
                  <a:gd name="T25" fmla="*/ 1 h 52"/>
                  <a:gd name="T26" fmla="*/ 0 w 76"/>
                  <a:gd name="T27" fmla="*/ 50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6" h="52">
                    <a:moveTo>
                      <a:pt x="0" y="50"/>
                    </a:moveTo>
                    <a:lnTo>
                      <a:pt x="0" y="50"/>
                    </a:lnTo>
                    <a:lnTo>
                      <a:pt x="2" y="52"/>
                    </a:lnTo>
                    <a:lnTo>
                      <a:pt x="74" y="52"/>
                    </a:lnTo>
                    <a:lnTo>
                      <a:pt x="74" y="52"/>
                    </a:lnTo>
                    <a:lnTo>
                      <a:pt x="76" y="50"/>
                    </a:lnTo>
                    <a:lnTo>
                      <a:pt x="76" y="1"/>
                    </a:lnTo>
                    <a:lnTo>
                      <a:pt x="76" y="1"/>
                    </a:lnTo>
                    <a:lnTo>
                      <a:pt x="74" y="0"/>
                    </a:lnTo>
                    <a:lnTo>
                      <a:pt x="74" y="0"/>
                    </a:lnTo>
                    <a:lnTo>
                      <a:pt x="2" y="0"/>
                    </a:lnTo>
                    <a:lnTo>
                      <a:pt x="2" y="0"/>
                    </a:lnTo>
                    <a:lnTo>
                      <a:pt x="0" y="1"/>
                    </a:lnTo>
                    <a:lnTo>
                      <a:pt x="0" y="50"/>
                    </a:lnTo>
                    <a:close/>
                  </a:path>
                </a:pathLst>
              </a:custGeom>
              <a:solidFill>
                <a:srgbClr val="6E9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1215" name="Freeform 108">
                <a:extLst>
                  <a:ext uri="{FF2B5EF4-FFF2-40B4-BE49-F238E27FC236}">
                    <a16:creationId xmlns:a16="http://schemas.microsoft.com/office/drawing/2014/main" id="{8A2472D4-4B0F-42A0-90B7-1E68797AD4B1}"/>
                  </a:ext>
                </a:extLst>
              </p:cNvPr>
              <p:cNvSpPr>
                <a:spLocks/>
              </p:cNvSpPr>
              <p:nvPr/>
            </p:nvSpPr>
            <p:spPr bwMode="auto">
              <a:xfrm>
                <a:off x="8421697" y="3643314"/>
                <a:ext cx="66675" cy="66675"/>
              </a:xfrm>
              <a:custGeom>
                <a:avLst/>
                <a:gdLst>
                  <a:gd name="T0" fmla="*/ 1 w 83"/>
                  <a:gd name="T1" fmla="*/ 84 h 84"/>
                  <a:gd name="T2" fmla="*/ 82 w 83"/>
                  <a:gd name="T3" fmla="*/ 84 h 84"/>
                  <a:gd name="T4" fmla="*/ 82 w 83"/>
                  <a:gd name="T5" fmla="*/ 84 h 84"/>
                  <a:gd name="T6" fmla="*/ 82 w 83"/>
                  <a:gd name="T7" fmla="*/ 84 h 84"/>
                  <a:gd name="T8" fmla="*/ 83 w 83"/>
                  <a:gd name="T9" fmla="*/ 82 h 84"/>
                  <a:gd name="T10" fmla="*/ 83 w 83"/>
                  <a:gd name="T11" fmla="*/ 2 h 84"/>
                  <a:gd name="T12" fmla="*/ 83 w 83"/>
                  <a:gd name="T13" fmla="*/ 2 h 84"/>
                  <a:gd name="T14" fmla="*/ 82 w 83"/>
                  <a:gd name="T15" fmla="*/ 0 h 84"/>
                  <a:gd name="T16" fmla="*/ 82 w 83"/>
                  <a:gd name="T17" fmla="*/ 0 h 84"/>
                  <a:gd name="T18" fmla="*/ 1 w 83"/>
                  <a:gd name="T19" fmla="*/ 0 h 84"/>
                  <a:gd name="T20" fmla="*/ 1 w 83"/>
                  <a:gd name="T21" fmla="*/ 0 h 84"/>
                  <a:gd name="T22" fmla="*/ 0 w 83"/>
                  <a:gd name="T23" fmla="*/ 0 h 84"/>
                  <a:gd name="T24" fmla="*/ 0 w 83"/>
                  <a:gd name="T25" fmla="*/ 2 h 84"/>
                  <a:gd name="T26" fmla="*/ 0 w 83"/>
                  <a:gd name="T27" fmla="*/ 82 h 84"/>
                  <a:gd name="T28" fmla="*/ 0 w 83"/>
                  <a:gd name="T29" fmla="*/ 82 h 84"/>
                  <a:gd name="T30" fmla="*/ 0 w 83"/>
                  <a:gd name="T31" fmla="*/ 84 h 84"/>
                  <a:gd name="T32" fmla="*/ 1 w 83"/>
                  <a:gd name="T33" fmla="*/ 84 h 84"/>
                  <a:gd name="T34" fmla="*/ 1 w 83"/>
                  <a:gd name="T35" fmla="*/ 84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3" h="84">
                    <a:moveTo>
                      <a:pt x="1" y="84"/>
                    </a:moveTo>
                    <a:lnTo>
                      <a:pt x="82" y="84"/>
                    </a:lnTo>
                    <a:lnTo>
                      <a:pt x="82" y="84"/>
                    </a:lnTo>
                    <a:lnTo>
                      <a:pt x="82" y="84"/>
                    </a:lnTo>
                    <a:lnTo>
                      <a:pt x="83" y="82"/>
                    </a:lnTo>
                    <a:lnTo>
                      <a:pt x="83" y="2"/>
                    </a:lnTo>
                    <a:lnTo>
                      <a:pt x="83" y="2"/>
                    </a:lnTo>
                    <a:lnTo>
                      <a:pt x="82" y="0"/>
                    </a:lnTo>
                    <a:lnTo>
                      <a:pt x="82" y="0"/>
                    </a:lnTo>
                    <a:lnTo>
                      <a:pt x="1" y="0"/>
                    </a:lnTo>
                    <a:lnTo>
                      <a:pt x="1" y="0"/>
                    </a:lnTo>
                    <a:lnTo>
                      <a:pt x="0" y="0"/>
                    </a:lnTo>
                    <a:lnTo>
                      <a:pt x="0" y="2"/>
                    </a:lnTo>
                    <a:lnTo>
                      <a:pt x="0" y="82"/>
                    </a:lnTo>
                    <a:lnTo>
                      <a:pt x="0" y="82"/>
                    </a:lnTo>
                    <a:lnTo>
                      <a:pt x="0" y="84"/>
                    </a:lnTo>
                    <a:lnTo>
                      <a:pt x="1" y="84"/>
                    </a:lnTo>
                    <a:lnTo>
                      <a:pt x="1" y="84"/>
                    </a:lnTo>
                    <a:close/>
                  </a:path>
                </a:pathLst>
              </a:custGeom>
              <a:solidFill>
                <a:srgbClr val="6E9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1342" name="Freeform 109">
                <a:extLst>
                  <a:ext uri="{FF2B5EF4-FFF2-40B4-BE49-F238E27FC236}">
                    <a16:creationId xmlns:a16="http://schemas.microsoft.com/office/drawing/2014/main" id="{0126341C-CA2A-4404-8D89-03B11AAC157D}"/>
                  </a:ext>
                </a:extLst>
              </p:cNvPr>
              <p:cNvSpPr>
                <a:spLocks/>
              </p:cNvSpPr>
              <p:nvPr/>
            </p:nvSpPr>
            <p:spPr bwMode="auto">
              <a:xfrm>
                <a:off x="8151822" y="3857627"/>
                <a:ext cx="58738" cy="41275"/>
              </a:xfrm>
              <a:custGeom>
                <a:avLst/>
                <a:gdLst>
                  <a:gd name="T0" fmla="*/ 0 w 75"/>
                  <a:gd name="T1" fmla="*/ 52 h 52"/>
                  <a:gd name="T2" fmla="*/ 74 w 75"/>
                  <a:gd name="T3" fmla="*/ 52 h 52"/>
                  <a:gd name="T4" fmla="*/ 74 w 75"/>
                  <a:gd name="T5" fmla="*/ 52 h 52"/>
                  <a:gd name="T6" fmla="*/ 75 w 75"/>
                  <a:gd name="T7" fmla="*/ 50 h 52"/>
                  <a:gd name="T8" fmla="*/ 75 w 75"/>
                  <a:gd name="T9" fmla="*/ 2 h 52"/>
                  <a:gd name="T10" fmla="*/ 75 w 75"/>
                  <a:gd name="T11" fmla="*/ 2 h 52"/>
                  <a:gd name="T12" fmla="*/ 75 w 75"/>
                  <a:gd name="T13" fmla="*/ 0 h 52"/>
                  <a:gd name="T14" fmla="*/ 74 w 75"/>
                  <a:gd name="T15" fmla="*/ 0 h 52"/>
                  <a:gd name="T16" fmla="*/ 74 w 75"/>
                  <a:gd name="T17" fmla="*/ 0 h 52"/>
                  <a:gd name="T18" fmla="*/ 0 w 75"/>
                  <a:gd name="T19" fmla="*/ 0 h 52"/>
                  <a:gd name="T20" fmla="*/ 0 w 75"/>
                  <a:gd name="T21" fmla="*/ 0 h 52"/>
                  <a:gd name="T22" fmla="*/ 0 w 75"/>
                  <a:gd name="T23" fmla="*/ 2 h 52"/>
                  <a:gd name="T24" fmla="*/ 0 w 75"/>
                  <a:gd name="T25" fmla="*/ 50 h 52"/>
                  <a:gd name="T26" fmla="*/ 0 w 75"/>
                  <a:gd name="T27" fmla="*/ 50 h 52"/>
                  <a:gd name="T28" fmla="*/ 0 w 75"/>
                  <a:gd name="T29" fmla="*/ 52 h 52"/>
                  <a:gd name="T30" fmla="*/ 0 w 75"/>
                  <a:gd name="T31" fmla="*/ 52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75" h="52">
                    <a:moveTo>
                      <a:pt x="0" y="52"/>
                    </a:moveTo>
                    <a:lnTo>
                      <a:pt x="74" y="52"/>
                    </a:lnTo>
                    <a:lnTo>
                      <a:pt x="74" y="52"/>
                    </a:lnTo>
                    <a:lnTo>
                      <a:pt x="75" y="50"/>
                    </a:lnTo>
                    <a:lnTo>
                      <a:pt x="75" y="2"/>
                    </a:lnTo>
                    <a:lnTo>
                      <a:pt x="75" y="2"/>
                    </a:lnTo>
                    <a:lnTo>
                      <a:pt x="75" y="0"/>
                    </a:lnTo>
                    <a:lnTo>
                      <a:pt x="74" y="0"/>
                    </a:lnTo>
                    <a:lnTo>
                      <a:pt x="74" y="0"/>
                    </a:lnTo>
                    <a:lnTo>
                      <a:pt x="0" y="0"/>
                    </a:lnTo>
                    <a:lnTo>
                      <a:pt x="0" y="0"/>
                    </a:lnTo>
                    <a:lnTo>
                      <a:pt x="0" y="2"/>
                    </a:lnTo>
                    <a:lnTo>
                      <a:pt x="0" y="50"/>
                    </a:lnTo>
                    <a:lnTo>
                      <a:pt x="0" y="50"/>
                    </a:lnTo>
                    <a:lnTo>
                      <a:pt x="0" y="52"/>
                    </a:lnTo>
                    <a:lnTo>
                      <a:pt x="0" y="52"/>
                    </a:lnTo>
                    <a:close/>
                  </a:path>
                </a:pathLst>
              </a:custGeom>
              <a:solidFill>
                <a:srgbClr val="6E9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1408" name="Freeform 110">
                <a:extLst>
                  <a:ext uri="{FF2B5EF4-FFF2-40B4-BE49-F238E27FC236}">
                    <a16:creationId xmlns:a16="http://schemas.microsoft.com/office/drawing/2014/main" id="{36EEE864-23DA-4C1B-94F1-EC98823838D2}"/>
                  </a:ext>
                </a:extLst>
              </p:cNvPr>
              <p:cNvSpPr>
                <a:spLocks/>
              </p:cNvSpPr>
              <p:nvPr/>
            </p:nvSpPr>
            <p:spPr bwMode="auto">
              <a:xfrm>
                <a:off x="8151822" y="3944939"/>
                <a:ext cx="58738" cy="39688"/>
              </a:xfrm>
              <a:custGeom>
                <a:avLst/>
                <a:gdLst>
                  <a:gd name="T0" fmla="*/ 0 w 75"/>
                  <a:gd name="T1" fmla="*/ 49 h 51"/>
                  <a:gd name="T2" fmla="*/ 0 w 75"/>
                  <a:gd name="T3" fmla="*/ 49 h 51"/>
                  <a:gd name="T4" fmla="*/ 0 w 75"/>
                  <a:gd name="T5" fmla="*/ 51 h 51"/>
                  <a:gd name="T6" fmla="*/ 74 w 75"/>
                  <a:gd name="T7" fmla="*/ 51 h 51"/>
                  <a:gd name="T8" fmla="*/ 74 w 75"/>
                  <a:gd name="T9" fmla="*/ 51 h 51"/>
                  <a:gd name="T10" fmla="*/ 75 w 75"/>
                  <a:gd name="T11" fmla="*/ 49 h 51"/>
                  <a:gd name="T12" fmla="*/ 75 w 75"/>
                  <a:gd name="T13" fmla="*/ 2 h 51"/>
                  <a:gd name="T14" fmla="*/ 75 w 75"/>
                  <a:gd name="T15" fmla="*/ 2 h 51"/>
                  <a:gd name="T16" fmla="*/ 75 w 75"/>
                  <a:gd name="T17" fmla="*/ 0 h 51"/>
                  <a:gd name="T18" fmla="*/ 74 w 75"/>
                  <a:gd name="T19" fmla="*/ 0 h 51"/>
                  <a:gd name="T20" fmla="*/ 74 w 75"/>
                  <a:gd name="T21" fmla="*/ 0 h 51"/>
                  <a:gd name="T22" fmla="*/ 0 w 75"/>
                  <a:gd name="T23" fmla="*/ 0 h 51"/>
                  <a:gd name="T24" fmla="*/ 0 w 75"/>
                  <a:gd name="T25" fmla="*/ 0 h 51"/>
                  <a:gd name="T26" fmla="*/ 0 w 75"/>
                  <a:gd name="T27" fmla="*/ 2 h 51"/>
                  <a:gd name="T28" fmla="*/ 0 w 75"/>
                  <a:gd name="T29" fmla="*/ 49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75" h="51">
                    <a:moveTo>
                      <a:pt x="0" y="49"/>
                    </a:moveTo>
                    <a:lnTo>
                      <a:pt x="0" y="49"/>
                    </a:lnTo>
                    <a:lnTo>
                      <a:pt x="0" y="51"/>
                    </a:lnTo>
                    <a:lnTo>
                      <a:pt x="74" y="51"/>
                    </a:lnTo>
                    <a:lnTo>
                      <a:pt x="74" y="51"/>
                    </a:lnTo>
                    <a:lnTo>
                      <a:pt x="75" y="49"/>
                    </a:lnTo>
                    <a:lnTo>
                      <a:pt x="75" y="2"/>
                    </a:lnTo>
                    <a:lnTo>
                      <a:pt x="75" y="2"/>
                    </a:lnTo>
                    <a:lnTo>
                      <a:pt x="75" y="0"/>
                    </a:lnTo>
                    <a:lnTo>
                      <a:pt x="74" y="0"/>
                    </a:lnTo>
                    <a:lnTo>
                      <a:pt x="74" y="0"/>
                    </a:lnTo>
                    <a:lnTo>
                      <a:pt x="0" y="0"/>
                    </a:lnTo>
                    <a:lnTo>
                      <a:pt x="0" y="0"/>
                    </a:lnTo>
                    <a:lnTo>
                      <a:pt x="0" y="2"/>
                    </a:lnTo>
                    <a:lnTo>
                      <a:pt x="0" y="49"/>
                    </a:lnTo>
                    <a:close/>
                  </a:path>
                </a:pathLst>
              </a:custGeom>
              <a:solidFill>
                <a:srgbClr val="6E9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1409" name="Freeform 111">
                <a:extLst>
                  <a:ext uri="{FF2B5EF4-FFF2-40B4-BE49-F238E27FC236}">
                    <a16:creationId xmlns:a16="http://schemas.microsoft.com/office/drawing/2014/main" id="{A31F6B5E-38C2-4CC3-9101-6549625C660B}"/>
                  </a:ext>
                </a:extLst>
              </p:cNvPr>
              <p:cNvSpPr>
                <a:spLocks/>
              </p:cNvSpPr>
              <p:nvPr/>
            </p:nvSpPr>
            <p:spPr bwMode="auto">
              <a:xfrm>
                <a:off x="8151822" y="4032252"/>
                <a:ext cx="58738" cy="41275"/>
              </a:xfrm>
              <a:custGeom>
                <a:avLst/>
                <a:gdLst>
                  <a:gd name="T0" fmla="*/ 0 w 75"/>
                  <a:gd name="T1" fmla="*/ 50 h 52"/>
                  <a:gd name="T2" fmla="*/ 0 w 75"/>
                  <a:gd name="T3" fmla="*/ 50 h 52"/>
                  <a:gd name="T4" fmla="*/ 0 w 75"/>
                  <a:gd name="T5" fmla="*/ 52 h 52"/>
                  <a:gd name="T6" fmla="*/ 74 w 75"/>
                  <a:gd name="T7" fmla="*/ 52 h 52"/>
                  <a:gd name="T8" fmla="*/ 74 w 75"/>
                  <a:gd name="T9" fmla="*/ 52 h 52"/>
                  <a:gd name="T10" fmla="*/ 75 w 75"/>
                  <a:gd name="T11" fmla="*/ 50 h 52"/>
                  <a:gd name="T12" fmla="*/ 75 w 75"/>
                  <a:gd name="T13" fmla="*/ 4 h 52"/>
                  <a:gd name="T14" fmla="*/ 75 w 75"/>
                  <a:gd name="T15" fmla="*/ 4 h 52"/>
                  <a:gd name="T16" fmla="*/ 75 w 75"/>
                  <a:gd name="T17" fmla="*/ 2 h 52"/>
                  <a:gd name="T18" fmla="*/ 74 w 75"/>
                  <a:gd name="T19" fmla="*/ 0 h 52"/>
                  <a:gd name="T20" fmla="*/ 74 w 75"/>
                  <a:gd name="T21" fmla="*/ 2 h 52"/>
                  <a:gd name="T22" fmla="*/ 0 w 75"/>
                  <a:gd name="T23" fmla="*/ 2 h 52"/>
                  <a:gd name="T24" fmla="*/ 0 w 75"/>
                  <a:gd name="T25" fmla="*/ 2 h 52"/>
                  <a:gd name="T26" fmla="*/ 0 w 75"/>
                  <a:gd name="T27" fmla="*/ 4 h 52"/>
                  <a:gd name="T28" fmla="*/ 0 w 75"/>
                  <a:gd name="T29" fmla="*/ 50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75" h="52">
                    <a:moveTo>
                      <a:pt x="0" y="50"/>
                    </a:moveTo>
                    <a:lnTo>
                      <a:pt x="0" y="50"/>
                    </a:lnTo>
                    <a:lnTo>
                      <a:pt x="0" y="52"/>
                    </a:lnTo>
                    <a:lnTo>
                      <a:pt x="74" y="52"/>
                    </a:lnTo>
                    <a:lnTo>
                      <a:pt x="74" y="52"/>
                    </a:lnTo>
                    <a:lnTo>
                      <a:pt x="75" y="50"/>
                    </a:lnTo>
                    <a:lnTo>
                      <a:pt x="75" y="4"/>
                    </a:lnTo>
                    <a:lnTo>
                      <a:pt x="75" y="4"/>
                    </a:lnTo>
                    <a:lnTo>
                      <a:pt x="75" y="2"/>
                    </a:lnTo>
                    <a:lnTo>
                      <a:pt x="74" y="0"/>
                    </a:lnTo>
                    <a:lnTo>
                      <a:pt x="74" y="2"/>
                    </a:lnTo>
                    <a:lnTo>
                      <a:pt x="0" y="2"/>
                    </a:lnTo>
                    <a:lnTo>
                      <a:pt x="0" y="2"/>
                    </a:lnTo>
                    <a:lnTo>
                      <a:pt x="0" y="4"/>
                    </a:lnTo>
                    <a:lnTo>
                      <a:pt x="0" y="50"/>
                    </a:lnTo>
                    <a:close/>
                  </a:path>
                </a:pathLst>
              </a:custGeom>
              <a:solidFill>
                <a:srgbClr val="6E9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1410" name="Freeform 112">
                <a:extLst>
                  <a:ext uri="{FF2B5EF4-FFF2-40B4-BE49-F238E27FC236}">
                    <a16:creationId xmlns:a16="http://schemas.microsoft.com/office/drawing/2014/main" id="{856FC7E6-63E9-4C53-9D1C-B20EA1465FAF}"/>
                  </a:ext>
                </a:extLst>
              </p:cNvPr>
              <p:cNvSpPr>
                <a:spLocks/>
              </p:cNvSpPr>
              <p:nvPr/>
            </p:nvSpPr>
            <p:spPr bwMode="auto">
              <a:xfrm>
                <a:off x="8313747" y="3643314"/>
                <a:ext cx="65088" cy="66675"/>
              </a:xfrm>
              <a:custGeom>
                <a:avLst/>
                <a:gdLst>
                  <a:gd name="T0" fmla="*/ 2 w 84"/>
                  <a:gd name="T1" fmla="*/ 84 h 84"/>
                  <a:gd name="T2" fmla="*/ 82 w 84"/>
                  <a:gd name="T3" fmla="*/ 84 h 84"/>
                  <a:gd name="T4" fmla="*/ 82 w 84"/>
                  <a:gd name="T5" fmla="*/ 84 h 84"/>
                  <a:gd name="T6" fmla="*/ 84 w 84"/>
                  <a:gd name="T7" fmla="*/ 84 h 84"/>
                  <a:gd name="T8" fmla="*/ 84 w 84"/>
                  <a:gd name="T9" fmla="*/ 82 h 84"/>
                  <a:gd name="T10" fmla="*/ 84 w 84"/>
                  <a:gd name="T11" fmla="*/ 2 h 84"/>
                  <a:gd name="T12" fmla="*/ 84 w 84"/>
                  <a:gd name="T13" fmla="*/ 2 h 84"/>
                  <a:gd name="T14" fmla="*/ 84 w 84"/>
                  <a:gd name="T15" fmla="*/ 0 h 84"/>
                  <a:gd name="T16" fmla="*/ 82 w 84"/>
                  <a:gd name="T17" fmla="*/ 0 h 84"/>
                  <a:gd name="T18" fmla="*/ 2 w 84"/>
                  <a:gd name="T19" fmla="*/ 0 h 84"/>
                  <a:gd name="T20" fmla="*/ 2 w 84"/>
                  <a:gd name="T21" fmla="*/ 0 h 84"/>
                  <a:gd name="T22" fmla="*/ 0 w 84"/>
                  <a:gd name="T23" fmla="*/ 0 h 84"/>
                  <a:gd name="T24" fmla="*/ 0 w 84"/>
                  <a:gd name="T25" fmla="*/ 2 h 84"/>
                  <a:gd name="T26" fmla="*/ 0 w 84"/>
                  <a:gd name="T27" fmla="*/ 82 h 84"/>
                  <a:gd name="T28" fmla="*/ 0 w 84"/>
                  <a:gd name="T29" fmla="*/ 82 h 84"/>
                  <a:gd name="T30" fmla="*/ 0 w 84"/>
                  <a:gd name="T31" fmla="*/ 84 h 84"/>
                  <a:gd name="T32" fmla="*/ 2 w 84"/>
                  <a:gd name="T33" fmla="*/ 84 h 84"/>
                  <a:gd name="T34" fmla="*/ 2 w 84"/>
                  <a:gd name="T35" fmla="*/ 84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4" h="84">
                    <a:moveTo>
                      <a:pt x="2" y="84"/>
                    </a:moveTo>
                    <a:lnTo>
                      <a:pt x="82" y="84"/>
                    </a:lnTo>
                    <a:lnTo>
                      <a:pt x="82" y="84"/>
                    </a:lnTo>
                    <a:lnTo>
                      <a:pt x="84" y="84"/>
                    </a:lnTo>
                    <a:lnTo>
                      <a:pt x="84" y="82"/>
                    </a:lnTo>
                    <a:lnTo>
                      <a:pt x="84" y="2"/>
                    </a:lnTo>
                    <a:lnTo>
                      <a:pt x="84" y="2"/>
                    </a:lnTo>
                    <a:lnTo>
                      <a:pt x="84" y="0"/>
                    </a:lnTo>
                    <a:lnTo>
                      <a:pt x="82" y="0"/>
                    </a:lnTo>
                    <a:lnTo>
                      <a:pt x="2" y="0"/>
                    </a:lnTo>
                    <a:lnTo>
                      <a:pt x="2" y="0"/>
                    </a:lnTo>
                    <a:lnTo>
                      <a:pt x="0" y="0"/>
                    </a:lnTo>
                    <a:lnTo>
                      <a:pt x="0" y="2"/>
                    </a:lnTo>
                    <a:lnTo>
                      <a:pt x="0" y="82"/>
                    </a:lnTo>
                    <a:lnTo>
                      <a:pt x="0" y="82"/>
                    </a:lnTo>
                    <a:lnTo>
                      <a:pt x="0" y="84"/>
                    </a:lnTo>
                    <a:lnTo>
                      <a:pt x="2" y="84"/>
                    </a:lnTo>
                    <a:lnTo>
                      <a:pt x="2" y="84"/>
                    </a:lnTo>
                    <a:close/>
                  </a:path>
                </a:pathLst>
              </a:custGeom>
              <a:solidFill>
                <a:srgbClr val="6E9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1411" name="Freeform 113">
                <a:extLst>
                  <a:ext uri="{FF2B5EF4-FFF2-40B4-BE49-F238E27FC236}">
                    <a16:creationId xmlns:a16="http://schemas.microsoft.com/office/drawing/2014/main" id="{50A1F5A2-E922-4B1E-A4F5-74725C6DAFD7}"/>
                  </a:ext>
                </a:extLst>
              </p:cNvPr>
              <p:cNvSpPr>
                <a:spLocks/>
              </p:cNvSpPr>
              <p:nvPr/>
            </p:nvSpPr>
            <p:spPr bwMode="auto">
              <a:xfrm>
                <a:off x="8420110" y="3917952"/>
                <a:ext cx="68263" cy="65088"/>
              </a:xfrm>
              <a:custGeom>
                <a:avLst/>
                <a:gdLst>
                  <a:gd name="T0" fmla="*/ 3 w 85"/>
                  <a:gd name="T1" fmla="*/ 84 h 84"/>
                  <a:gd name="T2" fmla="*/ 84 w 85"/>
                  <a:gd name="T3" fmla="*/ 84 h 84"/>
                  <a:gd name="T4" fmla="*/ 84 w 85"/>
                  <a:gd name="T5" fmla="*/ 84 h 84"/>
                  <a:gd name="T6" fmla="*/ 84 w 85"/>
                  <a:gd name="T7" fmla="*/ 84 h 84"/>
                  <a:gd name="T8" fmla="*/ 85 w 85"/>
                  <a:gd name="T9" fmla="*/ 82 h 84"/>
                  <a:gd name="T10" fmla="*/ 85 w 85"/>
                  <a:gd name="T11" fmla="*/ 2 h 84"/>
                  <a:gd name="T12" fmla="*/ 85 w 85"/>
                  <a:gd name="T13" fmla="*/ 2 h 84"/>
                  <a:gd name="T14" fmla="*/ 84 w 85"/>
                  <a:gd name="T15" fmla="*/ 0 h 84"/>
                  <a:gd name="T16" fmla="*/ 84 w 85"/>
                  <a:gd name="T17" fmla="*/ 0 h 84"/>
                  <a:gd name="T18" fmla="*/ 3 w 85"/>
                  <a:gd name="T19" fmla="*/ 0 h 84"/>
                  <a:gd name="T20" fmla="*/ 3 w 85"/>
                  <a:gd name="T21" fmla="*/ 0 h 84"/>
                  <a:gd name="T22" fmla="*/ 3 w 85"/>
                  <a:gd name="T23" fmla="*/ 0 h 84"/>
                  <a:gd name="T24" fmla="*/ 2 w 85"/>
                  <a:gd name="T25" fmla="*/ 0 h 84"/>
                  <a:gd name="T26" fmla="*/ 0 w 85"/>
                  <a:gd name="T27" fmla="*/ 2 h 84"/>
                  <a:gd name="T28" fmla="*/ 0 w 85"/>
                  <a:gd name="T29" fmla="*/ 82 h 84"/>
                  <a:gd name="T30" fmla="*/ 0 w 85"/>
                  <a:gd name="T31" fmla="*/ 82 h 84"/>
                  <a:gd name="T32" fmla="*/ 0 w 85"/>
                  <a:gd name="T33" fmla="*/ 82 h 84"/>
                  <a:gd name="T34" fmla="*/ 0 w 85"/>
                  <a:gd name="T35" fmla="*/ 82 h 84"/>
                  <a:gd name="T36" fmla="*/ 2 w 85"/>
                  <a:gd name="T37" fmla="*/ 84 h 84"/>
                  <a:gd name="T38" fmla="*/ 3 w 85"/>
                  <a:gd name="T39" fmla="*/ 84 h 84"/>
                  <a:gd name="T40" fmla="*/ 3 w 85"/>
                  <a:gd name="T41" fmla="*/ 84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85" h="84">
                    <a:moveTo>
                      <a:pt x="3" y="84"/>
                    </a:moveTo>
                    <a:lnTo>
                      <a:pt x="84" y="84"/>
                    </a:lnTo>
                    <a:lnTo>
                      <a:pt x="84" y="84"/>
                    </a:lnTo>
                    <a:lnTo>
                      <a:pt x="84" y="84"/>
                    </a:lnTo>
                    <a:lnTo>
                      <a:pt x="85" y="82"/>
                    </a:lnTo>
                    <a:lnTo>
                      <a:pt x="85" y="2"/>
                    </a:lnTo>
                    <a:lnTo>
                      <a:pt x="85" y="2"/>
                    </a:lnTo>
                    <a:lnTo>
                      <a:pt x="84" y="0"/>
                    </a:lnTo>
                    <a:lnTo>
                      <a:pt x="84" y="0"/>
                    </a:lnTo>
                    <a:lnTo>
                      <a:pt x="3" y="0"/>
                    </a:lnTo>
                    <a:lnTo>
                      <a:pt x="3" y="0"/>
                    </a:lnTo>
                    <a:lnTo>
                      <a:pt x="3" y="0"/>
                    </a:lnTo>
                    <a:lnTo>
                      <a:pt x="2" y="0"/>
                    </a:lnTo>
                    <a:lnTo>
                      <a:pt x="0" y="2"/>
                    </a:lnTo>
                    <a:lnTo>
                      <a:pt x="0" y="82"/>
                    </a:lnTo>
                    <a:lnTo>
                      <a:pt x="0" y="82"/>
                    </a:lnTo>
                    <a:lnTo>
                      <a:pt x="0" y="82"/>
                    </a:lnTo>
                    <a:lnTo>
                      <a:pt x="0" y="82"/>
                    </a:lnTo>
                    <a:lnTo>
                      <a:pt x="2" y="84"/>
                    </a:lnTo>
                    <a:lnTo>
                      <a:pt x="3" y="84"/>
                    </a:lnTo>
                    <a:lnTo>
                      <a:pt x="3" y="84"/>
                    </a:lnTo>
                    <a:close/>
                  </a:path>
                </a:pathLst>
              </a:custGeom>
              <a:solidFill>
                <a:srgbClr val="6E9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1412" name="Freeform 114">
                <a:extLst>
                  <a:ext uri="{FF2B5EF4-FFF2-40B4-BE49-F238E27FC236}">
                    <a16:creationId xmlns:a16="http://schemas.microsoft.com/office/drawing/2014/main" id="{E4F97860-4C03-4F30-9DFD-5D118F759AD1}"/>
                  </a:ext>
                </a:extLst>
              </p:cNvPr>
              <p:cNvSpPr>
                <a:spLocks/>
              </p:cNvSpPr>
              <p:nvPr/>
            </p:nvSpPr>
            <p:spPr bwMode="auto">
              <a:xfrm>
                <a:off x="8421697" y="3779839"/>
                <a:ext cx="66675" cy="66675"/>
              </a:xfrm>
              <a:custGeom>
                <a:avLst/>
                <a:gdLst>
                  <a:gd name="T0" fmla="*/ 1 w 83"/>
                  <a:gd name="T1" fmla="*/ 84 h 84"/>
                  <a:gd name="T2" fmla="*/ 82 w 83"/>
                  <a:gd name="T3" fmla="*/ 84 h 84"/>
                  <a:gd name="T4" fmla="*/ 82 w 83"/>
                  <a:gd name="T5" fmla="*/ 84 h 84"/>
                  <a:gd name="T6" fmla="*/ 82 w 83"/>
                  <a:gd name="T7" fmla="*/ 84 h 84"/>
                  <a:gd name="T8" fmla="*/ 82 w 83"/>
                  <a:gd name="T9" fmla="*/ 84 h 84"/>
                  <a:gd name="T10" fmla="*/ 83 w 83"/>
                  <a:gd name="T11" fmla="*/ 84 h 84"/>
                  <a:gd name="T12" fmla="*/ 83 w 83"/>
                  <a:gd name="T13" fmla="*/ 82 h 84"/>
                  <a:gd name="T14" fmla="*/ 83 w 83"/>
                  <a:gd name="T15" fmla="*/ 2 h 84"/>
                  <a:gd name="T16" fmla="*/ 83 w 83"/>
                  <a:gd name="T17" fmla="*/ 2 h 84"/>
                  <a:gd name="T18" fmla="*/ 83 w 83"/>
                  <a:gd name="T19" fmla="*/ 2 h 84"/>
                  <a:gd name="T20" fmla="*/ 83 w 83"/>
                  <a:gd name="T21" fmla="*/ 2 h 84"/>
                  <a:gd name="T22" fmla="*/ 82 w 83"/>
                  <a:gd name="T23" fmla="*/ 0 h 84"/>
                  <a:gd name="T24" fmla="*/ 82 w 83"/>
                  <a:gd name="T25" fmla="*/ 0 h 84"/>
                  <a:gd name="T26" fmla="*/ 1 w 83"/>
                  <a:gd name="T27" fmla="*/ 0 h 84"/>
                  <a:gd name="T28" fmla="*/ 1 w 83"/>
                  <a:gd name="T29" fmla="*/ 0 h 84"/>
                  <a:gd name="T30" fmla="*/ 1 w 83"/>
                  <a:gd name="T31" fmla="*/ 0 h 84"/>
                  <a:gd name="T32" fmla="*/ 0 w 83"/>
                  <a:gd name="T33" fmla="*/ 0 h 84"/>
                  <a:gd name="T34" fmla="*/ 0 w 83"/>
                  <a:gd name="T35" fmla="*/ 2 h 84"/>
                  <a:gd name="T36" fmla="*/ 0 w 83"/>
                  <a:gd name="T37" fmla="*/ 82 h 84"/>
                  <a:gd name="T38" fmla="*/ 0 w 83"/>
                  <a:gd name="T39" fmla="*/ 82 h 84"/>
                  <a:gd name="T40" fmla="*/ 0 w 83"/>
                  <a:gd name="T41" fmla="*/ 84 h 84"/>
                  <a:gd name="T42" fmla="*/ 1 w 83"/>
                  <a:gd name="T43" fmla="*/ 84 h 84"/>
                  <a:gd name="T44" fmla="*/ 1 w 83"/>
                  <a:gd name="T45" fmla="*/ 84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83" h="84">
                    <a:moveTo>
                      <a:pt x="1" y="84"/>
                    </a:moveTo>
                    <a:lnTo>
                      <a:pt x="82" y="84"/>
                    </a:lnTo>
                    <a:lnTo>
                      <a:pt x="82" y="84"/>
                    </a:lnTo>
                    <a:lnTo>
                      <a:pt x="82" y="84"/>
                    </a:lnTo>
                    <a:lnTo>
                      <a:pt x="82" y="84"/>
                    </a:lnTo>
                    <a:lnTo>
                      <a:pt x="83" y="84"/>
                    </a:lnTo>
                    <a:lnTo>
                      <a:pt x="83" y="82"/>
                    </a:lnTo>
                    <a:lnTo>
                      <a:pt x="83" y="2"/>
                    </a:lnTo>
                    <a:lnTo>
                      <a:pt x="83" y="2"/>
                    </a:lnTo>
                    <a:lnTo>
                      <a:pt x="83" y="2"/>
                    </a:lnTo>
                    <a:lnTo>
                      <a:pt x="83" y="2"/>
                    </a:lnTo>
                    <a:lnTo>
                      <a:pt x="82" y="0"/>
                    </a:lnTo>
                    <a:lnTo>
                      <a:pt x="82" y="0"/>
                    </a:lnTo>
                    <a:lnTo>
                      <a:pt x="1" y="0"/>
                    </a:lnTo>
                    <a:lnTo>
                      <a:pt x="1" y="0"/>
                    </a:lnTo>
                    <a:lnTo>
                      <a:pt x="1" y="0"/>
                    </a:lnTo>
                    <a:lnTo>
                      <a:pt x="0" y="0"/>
                    </a:lnTo>
                    <a:lnTo>
                      <a:pt x="0" y="2"/>
                    </a:lnTo>
                    <a:lnTo>
                      <a:pt x="0" y="82"/>
                    </a:lnTo>
                    <a:lnTo>
                      <a:pt x="0" y="82"/>
                    </a:lnTo>
                    <a:lnTo>
                      <a:pt x="0" y="84"/>
                    </a:lnTo>
                    <a:lnTo>
                      <a:pt x="1" y="84"/>
                    </a:lnTo>
                    <a:lnTo>
                      <a:pt x="1" y="84"/>
                    </a:lnTo>
                    <a:close/>
                  </a:path>
                </a:pathLst>
              </a:custGeom>
              <a:solidFill>
                <a:srgbClr val="6E9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1413" name="Freeform 115">
                <a:extLst>
                  <a:ext uri="{FF2B5EF4-FFF2-40B4-BE49-F238E27FC236}">
                    <a16:creationId xmlns:a16="http://schemas.microsoft.com/office/drawing/2014/main" id="{5E27F045-165A-4335-BD98-4AFD789A528A}"/>
                  </a:ext>
                </a:extLst>
              </p:cNvPr>
              <p:cNvSpPr>
                <a:spLocks/>
              </p:cNvSpPr>
              <p:nvPr/>
            </p:nvSpPr>
            <p:spPr bwMode="auto">
              <a:xfrm>
                <a:off x="8151822" y="4119565"/>
                <a:ext cx="58738" cy="41275"/>
              </a:xfrm>
              <a:custGeom>
                <a:avLst/>
                <a:gdLst>
                  <a:gd name="T0" fmla="*/ 0 w 75"/>
                  <a:gd name="T1" fmla="*/ 50 h 52"/>
                  <a:gd name="T2" fmla="*/ 0 w 75"/>
                  <a:gd name="T3" fmla="*/ 50 h 52"/>
                  <a:gd name="T4" fmla="*/ 0 w 75"/>
                  <a:gd name="T5" fmla="*/ 52 h 52"/>
                  <a:gd name="T6" fmla="*/ 74 w 75"/>
                  <a:gd name="T7" fmla="*/ 52 h 52"/>
                  <a:gd name="T8" fmla="*/ 74 w 75"/>
                  <a:gd name="T9" fmla="*/ 52 h 52"/>
                  <a:gd name="T10" fmla="*/ 75 w 75"/>
                  <a:gd name="T11" fmla="*/ 50 h 52"/>
                  <a:gd name="T12" fmla="*/ 75 w 75"/>
                  <a:gd name="T13" fmla="*/ 1 h 52"/>
                  <a:gd name="T14" fmla="*/ 75 w 75"/>
                  <a:gd name="T15" fmla="*/ 1 h 52"/>
                  <a:gd name="T16" fmla="*/ 75 w 75"/>
                  <a:gd name="T17" fmla="*/ 0 h 52"/>
                  <a:gd name="T18" fmla="*/ 74 w 75"/>
                  <a:gd name="T19" fmla="*/ 0 h 52"/>
                  <a:gd name="T20" fmla="*/ 74 w 75"/>
                  <a:gd name="T21" fmla="*/ 0 h 52"/>
                  <a:gd name="T22" fmla="*/ 0 w 75"/>
                  <a:gd name="T23" fmla="*/ 0 h 52"/>
                  <a:gd name="T24" fmla="*/ 0 w 75"/>
                  <a:gd name="T25" fmla="*/ 0 h 52"/>
                  <a:gd name="T26" fmla="*/ 0 w 75"/>
                  <a:gd name="T27" fmla="*/ 1 h 52"/>
                  <a:gd name="T28" fmla="*/ 0 w 75"/>
                  <a:gd name="T29" fmla="*/ 50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75" h="52">
                    <a:moveTo>
                      <a:pt x="0" y="50"/>
                    </a:moveTo>
                    <a:lnTo>
                      <a:pt x="0" y="50"/>
                    </a:lnTo>
                    <a:lnTo>
                      <a:pt x="0" y="52"/>
                    </a:lnTo>
                    <a:lnTo>
                      <a:pt x="74" y="52"/>
                    </a:lnTo>
                    <a:lnTo>
                      <a:pt x="74" y="52"/>
                    </a:lnTo>
                    <a:lnTo>
                      <a:pt x="75" y="50"/>
                    </a:lnTo>
                    <a:lnTo>
                      <a:pt x="75" y="1"/>
                    </a:lnTo>
                    <a:lnTo>
                      <a:pt x="75" y="1"/>
                    </a:lnTo>
                    <a:lnTo>
                      <a:pt x="75" y="0"/>
                    </a:lnTo>
                    <a:lnTo>
                      <a:pt x="74" y="0"/>
                    </a:lnTo>
                    <a:lnTo>
                      <a:pt x="74" y="0"/>
                    </a:lnTo>
                    <a:lnTo>
                      <a:pt x="0" y="0"/>
                    </a:lnTo>
                    <a:lnTo>
                      <a:pt x="0" y="0"/>
                    </a:lnTo>
                    <a:lnTo>
                      <a:pt x="0" y="1"/>
                    </a:lnTo>
                    <a:lnTo>
                      <a:pt x="0" y="50"/>
                    </a:lnTo>
                    <a:close/>
                  </a:path>
                </a:pathLst>
              </a:custGeom>
              <a:solidFill>
                <a:srgbClr val="6E9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1414" name="Freeform 116">
                <a:extLst>
                  <a:ext uri="{FF2B5EF4-FFF2-40B4-BE49-F238E27FC236}">
                    <a16:creationId xmlns:a16="http://schemas.microsoft.com/office/drawing/2014/main" id="{A9E45CEC-FE0A-4196-85E4-3B706C91C70A}"/>
                  </a:ext>
                </a:extLst>
              </p:cNvPr>
              <p:cNvSpPr>
                <a:spLocks/>
              </p:cNvSpPr>
              <p:nvPr/>
            </p:nvSpPr>
            <p:spPr bwMode="auto">
              <a:xfrm>
                <a:off x="8313747" y="3779839"/>
                <a:ext cx="65088" cy="66675"/>
              </a:xfrm>
              <a:custGeom>
                <a:avLst/>
                <a:gdLst>
                  <a:gd name="T0" fmla="*/ 2 w 84"/>
                  <a:gd name="T1" fmla="*/ 84 h 84"/>
                  <a:gd name="T2" fmla="*/ 82 w 84"/>
                  <a:gd name="T3" fmla="*/ 84 h 84"/>
                  <a:gd name="T4" fmla="*/ 82 w 84"/>
                  <a:gd name="T5" fmla="*/ 84 h 84"/>
                  <a:gd name="T6" fmla="*/ 84 w 84"/>
                  <a:gd name="T7" fmla="*/ 84 h 84"/>
                  <a:gd name="T8" fmla="*/ 84 w 84"/>
                  <a:gd name="T9" fmla="*/ 82 h 84"/>
                  <a:gd name="T10" fmla="*/ 84 w 84"/>
                  <a:gd name="T11" fmla="*/ 2 h 84"/>
                  <a:gd name="T12" fmla="*/ 84 w 84"/>
                  <a:gd name="T13" fmla="*/ 2 h 84"/>
                  <a:gd name="T14" fmla="*/ 84 w 84"/>
                  <a:gd name="T15" fmla="*/ 0 h 84"/>
                  <a:gd name="T16" fmla="*/ 82 w 84"/>
                  <a:gd name="T17" fmla="*/ 0 h 84"/>
                  <a:gd name="T18" fmla="*/ 2 w 84"/>
                  <a:gd name="T19" fmla="*/ 0 h 84"/>
                  <a:gd name="T20" fmla="*/ 2 w 84"/>
                  <a:gd name="T21" fmla="*/ 0 h 84"/>
                  <a:gd name="T22" fmla="*/ 0 w 84"/>
                  <a:gd name="T23" fmla="*/ 0 h 84"/>
                  <a:gd name="T24" fmla="*/ 0 w 84"/>
                  <a:gd name="T25" fmla="*/ 2 h 84"/>
                  <a:gd name="T26" fmla="*/ 0 w 84"/>
                  <a:gd name="T27" fmla="*/ 82 h 84"/>
                  <a:gd name="T28" fmla="*/ 0 w 84"/>
                  <a:gd name="T29" fmla="*/ 82 h 84"/>
                  <a:gd name="T30" fmla="*/ 0 w 84"/>
                  <a:gd name="T31" fmla="*/ 82 h 84"/>
                  <a:gd name="T32" fmla="*/ 0 w 84"/>
                  <a:gd name="T33" fmla="*/ 82 h 84"/>
                  <a:gd name="T34" fmla="*/ 0 w 84"/>
                  <a:gd name="T35" fmla="*/ 84 h 84"/>
                  <a:gd name="T36" fmla="*/ 2 w 84"/>
                  <a:gd name="T37" fmla="*/ 84 h 84"/>
                  <a:gd name="T38" fmla="*/ 2 w 84"/>
                  <a:gd name="T39" fmla="*/ 84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84" h="84">
                    <a:moveTo>
                      <a:pt x="2" y="84"/>
                    </a:moveTo>
                    <a:lnTo>
                      <a:pt x="82" y="84"/>
                    </a:lnTo>
                    <a:lnTo>
                      <a:pt x="82" y="84"/>
                    </a:lnTo>
                    <a:lnTo>
                      <a:pt x="84" y="84"/>
                    </a:lnTo>
                    <a:lnTo>
                      <a:pt x="84" y="82"/>
                    </a:lnTo>
                    <a:lnTo>
                      <a:pt x="84" y="2"/>
                    </a:lnTo>
                    <a:lnTo>
                      <a:pt x="84" y="2"/>
                    </a:lnTo>
                    <a:lnTo>
                      <a:pt x="84" y="0"/>
                    </a:lnTo>
                    <a:lnTo>
                      <a:pt x="82" y="0"/>
                    </a:lnTo>
                    <a:lnTo>
                      <a:pt x="2" y="0"/>
                    </a:lnTo>
                    <a:lnTo>
                      <a:pt x="2" y="0"/>
                    </a:lnTo>
                    <a:lnTo>
                      <a:pt x="0" y="0"/>
                    </a:lnTo>
                    <a:lnTo>
                      <a:pt x="0" y="2"/>
                    </a:lnTo>
                    <a:lnTo>
                      <a:pt x="0" y="82"/>
                    </a:lnTo>
                    <a:lnTo>
                      <a:pt x="0" y="82"/>
                    </a:lnTo>
                    <a:lnTo>
                      <a:pt x="0" y="82"/>
                    </a:lnTo>
                    <a:lnTo>
                      <a:pt x="0" y="82"/>
                    </a:lnTo>
                    <a:lnTo>
                      <a:pt x="0" y="84"/>
                    </a:lnTo>
                    <a:lnTo>
                      <a:pt x="2" y="84"/>
                    </a:lnTo>
                    <a:lnTo>
                      <a:pt x="2" y="84"/>
                    </a:lnTo>
                    <a:close/>
                  </a:path>
                </a:pathLst>
              </a:custGeom>
              <a:solidFill>
                <a:srgbClr val="6E9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1415" name="Freeform 117">
                <a:extLst>
                  <a:ext uri="{FF2B5EF4-FFF2-40B4-BE49-F238E27FC236}">
                    <a16:creationId xmlns:a16="http://schemas.microsoft.com/office/drawing/2014/main" id="{369943D1-591D-4979-99B6-155F67EA7822}"/>
                  </a:ext>
                </a:extLst>
              </p:cNvPr>
              <p:cNvSpPr>
                <a:spLocks/>
              </p:cNvSpPr>
              <p:nvPr/>
            </p:nvSpPr>
            <p:spPr bwMode="auto">
              <a:xfrm>
                <a:off x="7986722" y="3560764"/>
                <a:ext cx="938214" cy="811213"/>
              </a:xfrm>
              <a:custGeom>
                <a:avLst/>
                <a:gdLst>
                  <a:gd name="T0" fmla="*/ 869 w 1182"/>
                  <a:gd name="T1" fmla="*/ 316 h 1023"/>
                  <a:gd name="T2" fmla="*/ 1154 w 1182"/>
                  <a:gd name="T3" fmla="*/ 634 h 1023"/>
                  <a:gd name="T4" fmla="*/ 1182 w 1182"/>
                  <a:gd name="T5" fmla="*/ 624 h 1023"/>
                  <a:gd name="T6" fmla="*/ 1182 w 1182"/>
                  <a:gd name="T7" fmla="*/ 308 h 1023"/>
                  <a:gd name="T8" fmla="*/ 1176 w 1182"/>
                  <a:gd name="T9" fmla="*/ 295 h 1023"/>
                  <a:gd name="T10" fmla="*/ 1171 w 1182"/>
                  <a:gd name="T11" fmla="*/ 290 h 1023"/>
                  <a:gd name="T12" fmla="*/ 869 w 1182"/>
                  <a:gd name="T13" fmla="*/ 288 h 1023"/>
                  <a:gd name="T14" fmla="*/ 869 w 1182"/>
                  <a:gd name="T15" fmla="*/ 25 h 1023"/>
                  <a:gd name="T16" fmla="*/ 863 w 1182"/>
                  <a:gd name="T17" fmla="*/ 8 h 1023"/>
                  <a:gd name="T18" fmla="*/ 863 w 1182"/>
                  <a:gd name="T19" fmla="*/ 7 h 1023"/>
                  <a:gd name="T20" fmla="*/ 846 w 1182"/>
                  <a:gd name="T21" fmla="*/ 0 h 1023"/>
                  <a:gd name="T22" fmla="*/ 337 w 1182"/>
                  <a:gd name="T23" fmla="*/ 0 h 1023"/>
                  <a:gd name="T24" fmla="*/ 320 w 1182"/>
                  <a:gd name="T25" fmla="*/ 8 h 1023"/>
                  <a:gd name="T26" fmla="*/ 315 w 1182"/>
                  <a:gd name="T27" fmla="*/ 15 h 1023"/>
                  <a:gd name="T28" fmla="*/ 314 w 1182"/>
                  <a:gd name="T29" fmla="*/ 288 h 1023"/>
                  <a:gd name="T30" fmla="*/ 21 w 1182"/>
                  <a:gd name="T31" fmla="*/ 288 h 1023"/>
                  <a:gd name="T32" fmla="*/ 6 w 1182"/>
                  <a:gd name="T33" fmla="*/ 295 h 1023"/>
                  <a:gd name="T34" fmla="*/ 2 w 1182"/>
                  <a:gd name="T35" fmla="*/ 301 h 1023"/>
                  <a:gd name="T36" fmla="*/ 0 w 1182"/>
                  <a:gd name="T37" fmla="*/ 1009 h 1023"/>
                  <a:gd name="T38" fmla="*/ 2 w 1182"/>
                  <a:gd name="T39" fmla="*/ 1014 h 1023"/>
                  <a:gd name="T40" fmla="*/ 9 w 1182"/>
                  <a:gd name="T41" fmla="*/ 1023 h 1023"/>
                  <a:gd name="T42" fmla="*/ 99 w 1182"/>
                  <a:gd name="T43" fmla="*/ 1023 h 1023"/>
                  <a:gd name="T44" fmla="*/ 29 w 1182"/>
                  <a:gd name="T45" fmla="*/ 994 h 1023"/>
                  <a:gd name="T46" fmla="*/ 314 w 1182"/>
                  <a:gd name="T47" fmla="*/ 316 h 1023"/>
                  <a:gd name="T48" fmla="*/ 342 w 1182"/>
                  <a:gd name="T49" fmla="*/ 994 h 1023"/>
                  <a:gd name="T50" fmla="*/ 839 w 1182"/>
                  <a:gd name="T51" fmla="*/ 30 h 1023"/>
                  <a:gd name="T52" fmla="*/ 717 w 1182"/>
                  <a:gd name="T53" fmla="*/ 994 h 1023"/>
                  <a:gd name="T54" fmla="*/ 717 w 1182"/>
                  <a:gd name="T55" fmla="*/ 793 h 1023"/>
                  <a:gd name="T56" fmla="*/ 712 w 1182"/>
                  <a:gd name="T57" fmla="*/ 783 h 1023"/>
                  <a:gd name="T58" fmla="*/ 704 w 1182"/>
                  <a:gd name="T59" fmla="*/ 780 h 1023"/>
                  <a:gd name="T60" fmla="*/ 702 w 1182"/>
                  <a:gd name="T61" fmla="*/ 780 h 1023"/>
                  <a:gd name="T62" fmla="*/ 479 w 1182"/>
                  <a:gd name="T63" fmla="*/ 780 h 1023"/>
                  <a:gd name="T64" fmla="*/ 469 w 1182"/>
                  <a:gd name="T65" fmla="*/ 783 h 1023"/>
                  <a:gd name="T66" fmla="*/ 466 w 1182"/>
                  <a:gd name="T67" fmla="*/ 793 h 1023"/>
                  <a:gd name="T68" fmla="*/ 342 w 1182"/>
                  <a:gd name="T69" fmla="*/ 994 h 1023"/>
                  <a:gd name="T70" fmla="*/ 252 w 1182"/>
                  <a:gd name="T71" fmla="*/ 994 h 1023"/>
                  <a:gd name="T72" fmla="*/ 252 w 1182"/>
                  <a:gd name="T73" fmla="*/ 852 h 1023"/>
                  <a:gd name="T74" fmla="*/ 248 w 1182"/>
                  <a:gd name="T75" fmla="*/ 845 h 1023"/>
                  <a:gd name="T76" fmla="*/ 242 w 1182"/>
                  <a:gd name="T77" fmla="*/ 842 h 1023"/>
                  <a:gd name="T78" fmla="*/ 126 w 1182"/>
                  <a:gd name="T79" fmla="*/ 842 h 1023"/>
                  <a:gd name="T80" fmla="*/ 119 w 1182"/>
                  <a:gd name="T81" fmla="*/ 845 h 1023"/>
                  <a:gd name="T82" fmla="*/ 116 w 1182"/>
                  <a:gd name="T83" fmla="*/ 852 h 1023"/>
                  <a:gd name="T84" fmla="*/ 101 w 1182"/>
                  <a:gd name="T85" fmla="*/ 994 h 1023"/>
                  <a:gd name="T86" fmla="*/ 817 w 1182"/>
                  <a:gd name="T87" fmla="*/ 1023 h 10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182" h="1023">
                    <a:moveTo>
                      <a:pt x="869" y="956"/>
                    </a:moveTo>
                    <a:lnTo>
                      <a:pt x="869" y="316"/>
                    </a:lnTo>
                    <a:lnTo>
                      <a:pt x="1154" y="316"/>
                    </a:lnTo>
                    <a:lnTo>
                      <a:pt x="1154" y="634"/>
                    </a:lnTo>
                    <a:lnTo>
                      <a:pt x="1154" y="634"/>
                    </a:lnTo>
                    <a:lnTo>
                      <a:pt x="1182" y="624"/>
                    </a:lnTo>
                    <a:lnTo>
                      <a:pt x="1182" y="308"/>
                    </a:lnTo>
                    <a:lnTo>
                      <a:pt x="1182" y="308"/>
                    </a:lnTo>
                    <a:lnTo>
                      <a:pt x="1181" y="301"/>
                    </a:lnTo>
                    <a:lnTo>
                      <a:pt x="1176" y="295"/>
                    </a:lnTo>
                    <a:lnTo>
                      <a:pt x="1176" y="295"/>
                    </a:lnTo>
                    <a:lnTo>
                      <a:pt x="1171" y="290"/>
                    </a:lnTo>
                    <a:lnTo>
                      <a:pt x="1162" y="288"/>
                    </a:lnTo>
                    <a:lnTo>
                      <a:pt x="869" y="288"/>
                    </a:lnTo>
                    <a:lnTo>
                      <a:pt x="869" y="25"/>
                    </a:lnTo>
                    <a:lnTo>
                      <a:pt x="869" y="25"/>
                    </a:lnTo>
                    <a:lnTo>
                      <a:pt x="868" y="17"/>
                    </a:lnTo>
                    <a:lnTo>
                      <a:pt x="863" y="8"/>
                    </a:lnTo>
                    <a:lnTo>
                      <a:pt x="863" y="7"/>
                    </a:lnTo>
                    <a:lnTo>
                      <a:pt x="863" y="7"/>
                    </a:lnTo>
                    <a:lnTo>
                      <a:pt x="854" y="2"/>
                    </a:lnTo>
                    <a:lnTo>
                      <a:pt x="846" y="0"/>
                    </a:lnTo>
                    <a:lnTo>
                      <a:pt x="337" y="0"/>
                    </a:lnTo>
                    <a:lnTo>
                      <a:pt x="337" y="0"/>
                    </a:lnTo>
                    <a:lnTo>
                      <a:pt x="327" y="2"/>
                    </a:lnTo>
                    <a:lnTo>
                      <a:pt x="320" y="8"/>
                    </a:lnTo>
                    <a:lnTo>
                      <a:pt x="320" y="8"/>
                    </a:lnTo>
                    <a:lnTo>
                      <a:pt x="315" y="15"/>
                    </a:lnTo>
                    <a:lnTo>
                      <a:pt x="314" y="22"/>
                    </a:lnTo>
                    <a:lnTo>
                      <a:pt x="314" y="288"/>
                    </a:lnTo>
                    <a:lnTo>
                      <a:pt x="21" y="288"/>
                    </a:lnTo>
                    <a:lnTo>
                      <a:pt x="21" y="288"/>
                    </a:lnTo>
                    <a:lnTo>
                      <a:pt x="12" y="290"/>
                    </a:lnTo>
                    <a:lnTo>
                      <a:pt x="6" y="295"/>
                    </a:lnTo>
                    <a:lnTo>
                      <a:pt x="6" y="295"/>
                    </a:lnTo>
                    <a:lnTo>
                      <a:pt x="2" y="301"/>
                    </a:lnTo>
                    <a:lnTo>
                      <a:pt x="0" y="308"/>
                    </a:lnTo>
                    <a:lnTo>
                      <a:pt x="0" y="1009"/>
                    </a:lnTo>
                    <a:lnTo>
                      <a:pt x="0" y="1009"/>
                    </a:lnTo>
                    <a:lnTo>
                      <a:pt x="2" y="1014"/>
                    </a:lnTo>
                    <a:lnTo>
                      <a:pt x="4" y="1019"/>
                    </a:lnTo>
                    <a:lnTo>
                      <a:pt x="9" y="1023"/>
                    </a:lnTo>
                    <a:lnTo>
                      <a:pt x="14" y="1023"/>
                    </a:lnTo>
                    <a:lnTo>
                      <a:pt x="99" y="1023"/>
                    </a:lnTo>
                    <a:lnTo>
                      <a:pt x="99" y="994"/>
                    </a:lnTo>
                    <a:lnTo>
                      <a:pt x="29" y="994"/>
                    </a:lnTo>
                    <a:lnTo>
                      <a:pt x="29" y="316"/>
                    </a:lnTo>
                    <a:lnTo>
                      <a:pt x="314" y="316"/>
                    </a:lnTo>
                    <a:lnTo>
                      <a:pt x="314" y="994"/>
                    </a:lnTo>
                    <a:lnTo>
                      <a:pt x="342" y="994"/>
                    </a:lnTo>
                    <a:lnTo>
                      <a:pt x="342" y="30"/>
                    </a:lnTo>
                    <a:lnTo>
                      <a:pt x="839" y="30"/>
                    </a:lnTo>
                    <a:lnTo>
                      <a:pt x="839" y="994"/>
                    </a:lnTo>
                    <a:lnTo>
                      <a:pt x="717" y="994"/>
                    </a:lnTo>
                    <a:lnTo>
                      <a:pt x="717" y="793"/>
                    </a:lnTo>
                    <a:lnTo>
                      <a:pt x="717" y="793"/>
                    </a:lnTo>
                    <a:lnTo>
                      <a:pt x="715" y="788"/>
                    </a:lnTo>
                    <a:lnTo>
                      <a:pt x="712" y="783"/>
                    </a:lnTo>
                    <a:lnTo>
                      <a:pt x="709" y="780"/>
                    </a:lnTo>
                    <a:lnTo>
                      <a:pt x="704" y="780"/>
                    </a:lnTo>
                    <a:lnTo>
                      <a:pt x="704" y="780"/>
                    </a:lnTo>
                    <a:lnTo>
                      <a:pt x="702" y="780"/>
                    </a:lnTo>
                    <a:lnTo>
                      <a:pt x="479" y="780"/>
                    </a:lnTo>
                    <a:lnTo>
                      <a:pt x="479" y="780"/>
                    </a:lnTo>
                    <a:lnTo>
                      <a:pt x="474" y="780"/>
                    </a:lnTo>
                    <a:lnTo>
                      <a:pt x="469" y="783"/>
                    </a:lnTo>
                    <a:lnTo>
                      <a:pt x="466" y="788"/>
                    </a:lnTo>
                    <a:lnTo>
                      <a:pt x="466" y="793"/>
                    </a:lnTo>
                    <a:lnTo>
                      <a:pt x="466" y="994"/>
                    </a:lnTo>
                    <a:lnTo>
                      <a:pt x="342" y="994"/>
                    </a:lnTo>
                    <a:lnTo>
                      <a:pt x="342" y="994"/>
                    </a:lnTo>
                    <a:lnTo>
                      <a:pt x="252" y="994"/>
                    </a:lnTo>
                    <a:lnTo>
                      <a:pt x="252" y="852"/>
                    </a:lnTo>
                    <a:lnTo>
                      <a:pt x="252" y="852"/>
                    </a:lnTo>
                    <a:lnTo>
                      <a:pt x="250" y="849"/>
                    </a:lnTo>
                    <a:lnTo>
                      <a:pt x="248" y="845"/>
                    </a:lnTo>
                    <a:lnTo>
                      <a:pt x="245" y="844"/>
                    </a:lnTo>
                    <a:lnTo>
                      <a:pt x="242" y="842"/>
                    </a:lnTo>
                    <a:lnTo>
                      <a:pt x="126" y="842"/>
                    </a:lnTo>
                    <a:lnTo>
                      <a:pt x="126" y="842"/>
                    </a:lnTo>
                    <a:lnTo>
                      <a:pt x="123" y="844"/>
                    </a:lnTo>
                    <a:lnTo>
                      <a:pt x="119" y="845"/>
                    </a:lnTo>
                    <a:lnTo>
                      <a:pt x="118" y="849"/>
                    </a:lnTo>
                    <a:lnTo>
                      <a:pt x="116" y="852"/>
                    </a:lnTo>
                    <a:lnTo>
                      <a:pt x="116" y="994"/>
                    </a:lnTo>
                    <a:lnTo>
                      <a:pt x="101" y="994"/>
                    </a:lnTo>
                    <a:lnTo>
                      <a:pt x="101" y="1023"/>
                    </a:lnTo>
                    <a:lnTo>
                      <a:pt x="817" y="1023"/>
                    </a:lnTo>
                    <a:lnTo>
                      <a:pt x="869" y="956"/>
                    </a:lnTo>
                    <a:close/>
                  </a:path>
                </a:pathLst>
              </a:custGeom>
              <a:solidFill>
                <a:srgbClr val="6E9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grpSp>
        <p:grpSp>
          <p:nvGrpSpPr>
            <p:cNvPr id="1480" name="Grupp 1479">
              <a:extLst>
                <a:ext uri="{FF2B5EF4-FFF2-40B4-BE49-F238E27FC236}">
                  <a16:creationId xmlns:a16="http://schemas.microsoft.com/office/drawing/2014/main" id="{0D776232-B680-4F37-BBB8-1E692B59817D}"/>
                </a:ext>
              </a:extLst>
            </p:cNvPr>
            <p:cNvGrpSpPr/>
            <p:nvPr/>
          </p:nvGrpSpPr>
          <p:grpSpPr>
            <a:xfrm>
              <a:off x="9247198" y="2092327"/>
              <a:ext cx="977901" cy="1152525"/>
              <a:chOff x="9247198" y="2092327"/>
              <a:chExt cx="977901" cy="1152525"/>
            </a:xfrm>
          </p:grpSpPr>
          <p:sp>
            <p:nvSpPr>
              <p:cNvPr id="1469" name="Freeform 171">
                <a:extLst>
                  <a:ext uri="{FF2B5EF4-FFF2-40B4-BE49-F238E27FC236}">
                    <a16:creationId xmlns:a16="http://schemas.microsoft.com/office/drawing/2014/main" id="{2E4F1546-6179-42E3-904E-E27CC780420B}"/>
                  </a:ext>
                </a:extLst>
              </p:cNvPr>
              <p:cNvSpPr>
                <a:spLocks/>
              </p:cNvSpPr>
              <p:nvPr/>
            </p:nvSpPr>
            <p:spPr bwMode="auto">
              <a:xfrm>
                <a:off x="9872674" y="2265364"/>
                <a:ext cx="76200" cy="100013"/>
              </a:xfrm>
              <a:custGeom>
                <a:avLst/>
                <a:gdLst>
                  <a:gd name="T0" fmla="*/ 0 w 96"/>
                  <a:gd name="T1" fmla="*/ 0 h 127"/>
                  <a:gd name="T2" fmla="*/ 0 w 96"/>
                  <a:gd name="T3" fmla="*/ 65 h 127"/>
                  <a:gd name="T4" fmla="*/ 96 w 96"/>
                  <a:gd name="T5" fmla="*/ 127 h 127"/>
                  <a:gd name="T6" fmla="*/ 96 w 96"/>
                  <a:gd name="T7" fmla="*/ 0 h 127"/>
                  <a:gd name="T8" fmla="*/ 0 w 96"/>
                  <a:gd name="T9" fmla="*/ 0 h 127"/>
                </a:gdLst>
                <a:ahLst/>
                <a:cxnLst>
                  <a:cxn ang="0">
                    <a:pos x="T0" y="T1"/>
                  </a:cxn>
                  <a:cxn ang="0">
                    <a:pos x="T2" y="T3"/>
                  </a:cxn>
                  <a:cxn ang="0">
                    <a:pos x="T4" y="T5"/>
                  </a:cxn>
                  <a:cxn ang="0">
                    <a:pos x="T6" y="T7"/>
                  </a:cxn>
                  <a:cxn ang="0">
                    <a:pos x="T8" y="T9"/>
                  </a:cxn>
                </a:cxnLst>
                <a:rect l="0" t="0" r="r" b="b"/>
                <a:pathLst>
                  <a:path w="96" h="127">
                    <a:moveTo>
                      <a:pt x="0" y="0"/>
                    </a:moveTo>
                    <a:lnTo>
                      <a:pt x="0" y="65"/>
                    </a:lnTo>
                    <a:lnTo>
                      <a:pt x="96" y="127"/>
                    </a:lnTo>
                    <a:lnTo>
                      <a:pt x="96" y="0"/>
                    </a:lnTo>
                    <a:lnTo>
                      <a:pt x="0" y="0"/>
                    </a:lnTo>
                    <a:close/>
                  </a:path>
                </a:pathLst>
              </a:custGeom>
              <a:solidFill>
                <a:srgbClr val="6E9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1470" name="Freeform 172">
                <a:extLst>
                  <a:ext uri="{FF2B5EF4-FFF2-40B4-BE49-F238E27FC236}">
                    <a16:creationId xmlns:a16="http://schemas.microsoft.com/office/drawing/2014/main" id="{A63EAE11-E253-4F9F-8F64-F16107DCB05B}"/>
                  </a:ext>
                </a:extLst>
              </p:cNvPr>
              <p:cNvSpPr>
                <a:spLocks/>
              </p:cNvSpPr>
              <p:nvPr/>
            </p:nvSpPr>
            <p:spPr bwMode="auto">
              <a:xfrm>
                <a:off x="9463098" y="2246314"/>
                <a:ext cx="538163" cy="450850"/>
              </a:xfrm>
              <a:custGeom>
                <a:avLst/>
                <a:gdLst>
                  <a:gd name="T0" fmla="*/ 332 w 678"/>
                  <a:gd name="T1" fmla="*/ 3 h 567"/>
                  <a:gd name="T2" fmla="*/ 15 w 678"/>
                  <a:gd name="T3" fmla="*/ 249 h 567"/>
                  <a:gd name="T4" fmla="*/ 15 w 678"/>
                  <a:gd name="T5" fmla="*/ 249 h 567"/>
                  <a:gd name="T6" fmla="*/ 14 w 678"/>
                  <a:gd name="T7" fmla="*/ 251 h 567"/>
                  <a:gd name="T8" fmla="*/ 14 w 678"/>
                  <a:gd name="T9" fmla="*/ 251 h 567"/>
                  <a:gd name="T10" fmla="*/ 7 w 678"/>
                  <a:gd name="T11" fmla="*/ 259 h 567"/>
                  <a:gd name="T12" fmla="*/ 4 w 678"/>
                  <a:gd name="T13" fmla="*/ 269 h 567"/>
                  <a:gd name="T14" fmla="*/ 0 w 678"/>
                  <a:gd name="T15" fmla="*/ 279 h 567"/>
                  <a:gd name="T16" fmla="*/ 0 w 678"/>
                  <a:gd name="T17" fmla="*/ 291 h 567"/>
                  <a:gd name="T18" fmla="*/ 0 w 678"/>
                  <a:gd name="T19" fmla="*/ 291 h 567"/>
                  <a:gd name="T20" fmla="*/ 4 w 678"/>
                  <a:gd name="T21" fmla="*/ 303 h 567"/>
                  <a:gd name="T22" fmla="*/ 9 w 678"/>
                  <a:gd name="T23" fmla="*/ 313 h 567"/>
                  <a:gd name="T24" fmla="*/ 9 w 678"/>
                  <a:gd name="T25" fmla="*/ 313 h 567"/>
                  <a:gd name="T26" fmla="*/ 17 w 678"/>
                  <a:gd name="T27" fmla="*/ 321 h 567"/>
                  <a:gd name="T28" fmla="*/ 29 w 678"/>
                  <a:gd name="T29" fmla="*/ 326 h 567"/>
                  <a:gd name="T30" fmla="*/ 29 w 678"/>
                  <a:gd name="T31" fmla="*/ 326 h 567"/>
                  <a:gd name="T32" fmla="*/ 37 w 678"/>
                  <a:gd name="T33" fmla="*/ 328 h 567"/>
                  <a:gd name="T34" fmla="*/ 47 w 678"/>
                  <a:gd name="T35" fmla="*/ 328 h 567"/>
                  <a:gd name="T36" fmla="*/ 55 w 678"/>
                  <a:gd name="T37" fmla="*/ 328 h 567"/>
                  <a:gd name="T38" fmla="*/ 64 w 678"/>
                  <a:gd name="T39" fmla="*/ 324 h 567"/>
                  <a:gd name="T40" fmla="*/ 64 w 678"/>
                  <a:gd name="T41" fmla="*/ 567 h 567"/>
                  <a:gd name="T42" fmla="*/ 94 w 678"/>
                  <a:gd name="T43" fmla="*/ 567 h 567"/>
                  <a:gd name="T44" fmla="*/ 94 w 678"/>
                  <a:gd name="T45" fmla="*/ 313 h 567"/>
                  <a:gd name="T46" fmla="*/ 94 w 678"/>
                  <a:gd name="T47" fmla="*/ 313 h 567"/>
                  <a:gd name="T48" fmla="*/ 104 w 678"/>
                  <a:gd name="T49" fmla="*/ 303 h 567"/>
                  <a:gd name="T50" fmla="*/ 129 w 678"/>
                  <a:gd name="T51" fmla="*/ 281 h 567"/>
                  <a:gd name="T52" fmla="*/ 208 w 678"/>
                  <a:gd name="T53" fmla="*/ 219 h 567"/>
                  <a:gd name="T54" fmla="*/ 340 w 678"/>
                  <a:gd name="T55" fmla="*/ 117 h 567"/>
                  <a:gd name="T56" fmla="*/ 340 w 678"/>
                  <a:gd name="T57" fmla="*/ 117 h 567"/>
                  <a:gd name="T58" fmla="*/ 469 w 678"/>
                  <a:gd name="T59" fmla="*/ 219 h 567"/>
                  <a:gd name="T60" fmla="*/ 546 w 678"/>
                  <a:gd name="T61" fmla="*/ 281 h 567"/>
                  <a:gd name="T62" fmla="*/ 571 w 678"/>
                  <a:gd name="T63" fmla="*/ 303 h 567"/>
                  <a:gd name="T64" fmla="*/ 581 w 678"/>
                  <a:gd name="T65" fmla="*/ 311 h 567"/>
                  <a:gd name="T66" fmla="*/ 581 w 678"/>
                  <a:gd name="T67" fmla="*/ 567 h 567"/>
                  <a:gd name="T68" fmla="*/ 611 w 678"/>
                  <a:gd name="T69" fmla="*/ 567 h 567"/>
                  <a:gd name="T70" fmla="*/ 611 w 678"/>
                  <a:gd name="T71" fmla="*/ 324 h 567"/>
                  <a:gd name="T72" fmla="*/ 611 w 678"/>
                  <a:gd name="T73" fmla="*/ 324 h 567"/>
                  <a:gd name="T74" fmla="*/ 621 w 678"/>
                  <a:gd name="T75" fmla="*/ 328 h 567"/>
                  <a:gd name="T76" fmla="*/ 630 w 678"/>
                  <a:gd name="T77" fmla="*/ 329 h 567"/>
                  <a:gd name="T78" fmla="*/ 640 w 678"/>
                  <a:gd name="T79" fmla="*/ 329 h 567"/>
                  <a:gd name="T80" fmla="*/ 650 w 678"/>
                  <a:gd name="T81" fmla="*/ 328 h 567"/>
                  <a:gd name="T82" fmla="*/ 650 w 678"/>
                  <a:gd name="T83" fmla="*/ 328 h 567"/>
                  <a:gd name="T84" fmla="*/ 658 w 678"/>
                  <a:gd name="T85" fmla="*/ 323 h 567"/>
                  <a:gd name="T86" fmla="*/ 666 w 678"/>
                  <a:gd name="T87" fmla="*/ 316 h 567"/>
                  <a:gd name="T88" fmla="*/ 666 w 678"/>
                  <a:gd name="T89" fmla="*/ 316 h 567"/>
                  <a:gd name="T90" fmla="*/ 673 w 678"/>
                  <a:gd name="T91" fmla="*/ 306 h 567"/>
                  <a:gd name="T92" fmla="*/ 676 w 678"/>
                  <a:gd name="T93" fmla="*/ 296 h 567"/>
                  <a:gd name="T94" fmla="*/ 676 w 678"/>
                  <a:gd name="T95" fmla="*/ 296 h 567"/>
                  <a:gd name="T96" fmla="*/ 678 w 678"/>
                  <a:gd name="T97" fmla="*/ 283 h 567"/>
                  <a:gd name="T98" fmla="*/ 676 w 678"/>
                  <a:gd name="T99" fmla="*/ 271 h 567"/>
                  <a:gd name="T100" fmla="*/ 670 w 678"/>
                  <a:gd name="T101" fmla="*/ 259 h 567"/>
                  <a:gd name="T102" fmla="*/ 663 w 678"/>
                  <a:gd name="T103" fmla="*/ 249 h 567"/>
                  <a:gd name="T104" fmla="*/ 661 w 678"/>
                  <a:gd name="T105" fmla="*/ 247 h 567"/>
                  <a:gd name="T106" fmla="*/ 345 w 678"/>
                  <a:gd name="T107" fmla="*/ 1 h 567"/>
                  <a:gd name="T108" fmla="*/ 345 w 678"/>
                  <a:gd name="T109" fmla="*/ 1 h 567"/>
                  <a:gd name="T110" fmla="*/ 342 w 678"/>
                  <a:gd name="T111" fmla="*/ 0 h 567"/>
                  <a:gd name="T112" fmla="*/ 338 w 678"/>
                  <a:gd name="T113" fmla="*/ 0 h 567"/>
                  <a:gd name="T114" fmla="*/ 335 w 678"/>
                  <a:gd name="T115" fmla="*/ 0 h 567"/>
                  <a:gd name="T116" fmla="*/ 332 w 678"/>
                  <a:gd name="T117" fmla="*/ 3 h 567"/>
                  <a:gd name="T118" fmla="*/ 332 w 678"/>
                  <a:gd name="T119" fmla="*/ 3 h 5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678" h="567">
                    <a:moveTo>
                      <a:pt x="332" y="3"/>
                    </a:moveTo>
                    <a:lnTo>
                      <a:pt x="15" y="249"/>
                    </a:lnTo>
                    <a:lnTo>
                      <a:pt x="15" y="249"/>
                    </a:lnTo>
                    <a:lnTo>
                      <a:pt x="14" y="251"/>
                    </a:lnTo>
                    <a:lnTo>
                      <a:pt x="14" y="251"/>
                    </a:lnTo>
                    <a:lnTo>
                      <a:pt x="7" y="259"/>
                    </a:lnTo>
                    <a:lnTo>
                      <a:pt x="4" y="269"/>
                    </a:lnTo>
                    <a:lnTo>
                      <a:pt x="0" y="279"/>
                    </a:lnTo>
                    <a:lnTo>
                      <a:pt x="0" y="291"/>
                    </a:lnTo>
                    <a:lnTo>
                      <a:pt x="0" y="291"/>
                    </a:lnTo>
                    <a:lnTo>
                      <a:pt x="4" y="303"/>
                    </a:lnTo>
                    <a:lnTo>
                      <a:pt x="9" y="313"/>
                    </a:lnTo>
                    <a:lnTo>
                      <a:pt x="9" y="313"/>
                    </a:lnTo>
                    <a:lnTo>
                      <a:pt x="17" y="321"/>
                    </a:lnTo>
                    <a:lnTo>
                      <a:pt x="29" y="326"/>
                    </a:lnTo>
                    <a:lnTo>
                      <a:pt x="29" y="326"/>
                    </a:lnTo>
                    <a:lnTo>
                      <a:pt x="37" y="328"/>
                    </a:lnTo>
                    <a:lnTo>
                      <a:pt x="47" y="328"/>
                    </a:lnTo>
                    <a:lnTo>
                      <a:pt x="55" y="328"/>
                    </a:lnTo>
                    <a:lnTo>
                      <a:pt x="64" y="324"/>
                    </a:lnTo>
                    <a:lnTo>
                      <a:pt x="64" y="567"/>
                    </a:lnTo>
                    <a:lnTo>
                      <a:pt x="94" y="567"/>
                    </a:lnTo>
                    <a:lnTo>
                      <a:pt x="94" y="313"/>
                    </a:lnTo>
                    <a:lnTo>
                      <a:pt x="94" y="313"/>
                    </a:lnTo>
                    <a:lnTo>
                      <a:pt x="104" y="303"/>
                    </a:lnTo>
                    <a:lnTo>
                      <a:pt x="129" y="281"/>
                    </a:lnTo>
                    <a:lnTo>
                      <a:pt x="208" y="219"/>
                    </a:lnTo>
                    <a:lnTo>
                      <a:pt x="340" y="117"/>
                    </a:lnTo>
                    <a:lnTo>
                      <a:pt x="340" y="117"/>
                    </a:lnTo>
                    <a:lnTo>
                      <a:pt x="469" y="219"/>
                    </a:lnTo>
                    <a:lnTo>
                      <a:pt x="546" y="281"/>
                    </a:lnTo>
                    <a:lnTo>
                      <a:pt x="571" y="303"/>
                    </a:lnTo>
                    <a:lnTo>
                      <a:pt x="581" y="311"/>
                    </a:lnTo>
                    <a:lnTo>
                      <a:pt x="581" y="567"/>
                    </a:lnTo>
                    <a:lnTo>
                      <a:pt x="611" y="567"/>
                    </a:lnTo>
                    <a:lnTo>
                      <a:pt x="611" y="324"/>
                    </a:lnTo>
                    <a:lnTo>
                      <a:pt x="611" y="324"/>
                    </a:lnTo>
                    <a:lnTo>
                      <a:pt x="621" y="328"/>
                    </a:lnTo>
                    <a:lnTo>
                      <a:pt x="630" y="329"/>
                    </a:lnTo>
                    <a:lnTo>
                      <a:pt x="640" y="329"/>
                    </a:lnTo>
                    <a:lnTo>
                      <a:pt x="650" y="328"/>
                    </a:lnTo>
                    <a:lnTo>
                      <a:pt x="650" y="328"/>
                    </a:lnTo>
                    <a:lnTo>
                      <a:pt x="658" y="323"/>
                    </a:lnTo>
                    <a:lnTo>
                      <a:pt x="666" y="316"/>
                    </a:lnTo>
                    <a:lnTo>
                      <a:pt x="666" y="316"/>
                    </a:lnTo>
                    <a:lnTo>
                      <a:pt x="673" y="306"/>
                    </a:lnTo>
                    <a:lnTo>
                      <a:pt x="676" y="296"/>
                    </a:lnTo>
                    <a:lnTo>
                      <a:pt x="676" y="296"/>
                    </a:lnTo>
                    <a:lnTo>
                      <a:pt x="678" y="283"/>
                    </a:lnTo>
                    <a:lnTo>
                      <a:pt x="676" y="271"/>
                    </a:lnTo>
                    <a:lnTo>
                      <a:pt x="670" y="259"/>
                    </a:lnTo>
                    <a:lnTo>
                      <a:pt x="663" y="249"/>
                    </a:lnTo>
                    <a:lnTo>
                      <a:pt x="661" y="247"/>
                    </a:lnTo>
                    <a:lnTo>
                      <a:pt x="345" y="1"/>
                    </a:lnTo>
                    <a:lnTo>
                      <a:pt x="345" y="1"/>
                    </a:lnTo>
                    <a:lnTo>
                      <a:pt x="342" y="0"/>
                    </a:lnTo>
                    <a:lnTo>
                      <a:pt x="338" y="0"/>
                    </a:lnTo>
                    <a:lnTo>
                      <a:pt x="335" y="0"/>
                    </a:lnTo>
                    <a:lnTo>
                      <a:pt x="332" y="3"/>
                    </a:lnTo>
                    <a:lnTo>
                      <a:pt x="332" y="3"/>
                    </a:lnTo>
                    <a:close/>
                  </a:path>
                </a:pathLst>
              </a:custGeom>
              <a:solidFill>
                <a:srgbClr val="6E9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1471" name="Freeform 173">
                <a:extLst>
                  <a:ext uri="{FF2B5EF4-FFF2-40B4-BE49-F238E27FC236}">
                    <a16:creationId xmlns:a16="http://schemas.microsoft.com/office/drawing/2014/main" id="{4FF6536A-2303-432B-BD0F-950DDCE28123}"/>
                  </a:ext>
                </a:extLst>
              </p:cNvPr>
              <p:cNvSpPr>
                <a:spLocks noEditPoints="1"/>
              </p:cNvSpPr>
              <p:nvPr/>
            </p:nvSpPr>
            <p:spPr bwMode="auto">
              <a:xfrm>
                <a:off x="9626611" y="2478089"/>
                <a:ext cx="211138" cy="219075"/>
              </a:xfrm>
              <a:custGeom>
                <a:avLst/>
                <a:gdLst>
                  <a:gd name="T0" fmla="*/ 0 w 266"/>
                  <a:gd name="T1" fmla="*/ 274 h 274"/>
                  <a:gd name="T2" fmla="*/ 266 w 266"/>
                  <a:gd name="T3" fmla="*/ 132 h 274"/>
                  <a:gd name="T4" fmla="*/ 266 w 266"/>
                  <a:gd name="T5" fmla="*/ 118 h 274"/>
                  <a:gd name="T6" fmla="*/ 261 w 266"/>
                  <a:gd name="T7" fmla="*/ 93 h 274"/>
                  <a:gd name="T8" fmla="*/ 251 w 266"/>
                  <a:gd name="T9" fmla="*/ 68 h 274"/>
                  <a:gd name="T10" fmla="*/ 236 w 266"/>
                  <a:gd name="T11" fmla="*/ 48 h 274"/>
                  <a:gd name="T12" fmla="*/ 218 w 266"/>
                  <a:gd name="T13" fmla="*/ 30 h 274"/>
                  <a:gd name="T14" fmla="*/ 198 w 266"/>
                  <a:gd name="T15" fmla="*/ 15 h 274"/>
                  <a:gd name="T16" fmla="*/ 172 w 266"/>
                  <a:gd name="T17" fmla="*/ 5 h 274"/>
                  <a:gd name="T18" fmla="*/ 147 w 266"/>
                  <a:gd name="T19" fmla="*/ 0 h 274"/>
                  <a:gd name="T20" fmla="*/ 134 w 266"/>
                  <a:gd name="T21" fmla="*/ 0 h 274"/>
                  <a:gd name="T22" fmla="*/ 107 w 266"/>
                  <a:gd name="T23" fmla="*/ 1 h 274"/>
                  <a:gd name="T24" fmla="*/ 82 w 266"/>
                  <a:gd name="T25" fmla="*/ 10 h 274"/>
                  <a:gd name="T26" fmla="*/ 59 w 266"/>
                  <a:gd name="T27" fmla="*/ 21 h 274"/>
                  <a:gd name="T28" fmla="*/ 39 w 266"/>
                  <a:gd name="T29" fmla="*/ 38 h 274"/>
                  <a:gd name="T30" fmla="*/ 24 w 266"/>
                  <a:gd name="T31" fmla="*/ 58 h 274"/>
                  <a:gd name="T32" fmla="*/ 10 w 266"/>
                  <a:gd name="T33" fmla="*/ 80 h 274"/>
                  <a:gd name="T34" fmla="*/ 3 w 266"/>
                  <a:gd name="T35" fmla="*/ 105 h 274"/>
                  <a:gd name="T36" fmla="*/ 0 w 266"/>
                  <a:gd name="T37" fmla="*/ 132 h 274"/>
                  <a:gd name="T38" fmla="*/ 122 w 266"/>
                  <a:gd name="T39" fmla="*/ 251 h 274"/>
                  <a:gd name="T40" fmla="*/ 24 w 266"/>
                  <a:gd name="T41" fmla="*/ 155 h 274"/>
                  <a:gd name="T42" fmla="*/ 122 w 266"/>
                  <a:gd name="T43" fmla="*/ 251 h 274"/>
                  <a:gd name="T44" fmla="*/ 24 w 266"/>
                  <a:gd name="T45" fmla="*/ 132 h 274"/>
                  <a:gd name="T46" fmla="*/ 25 w 266"/>
                  <a:gd name="T47" fmla="*/ 112 h 274"/>
                  <a:gd name="T48" fmla="*/ 40 w 266"/>
                  <a:gd name="T49" fmla="*/ 75 h 274"/>
                  <a:gd name="T50" fmla="*/ 65 w 266"/>
                  <a:gd name="T51" fmla="*/ 45 h 274"/>
                  <a:gd name="T52" fmla="*/ 101 w 266"/>
                  <a:gd name="T53" fmla="*/ 26 h 274"/>
                  <a:gd name="T54" fmla="*/ 122 w 266"/>
                  <a:gd name="T55" fmla="*/ 133 h 274"/>
                  <a:gd name="T56" fmla="*/ 146 w 266"/>
                  <a:gd name="T57" fmla="*/ 251 h 274"/>
                  <a:gd name="T58" fmla="*/ 243 w 266"/>
                  <a:gd name="T59" fmla="*/ 155 h 274"/>
                  <a:gd name="T60" fmla="*/ 146 w 266"/>
                  <a:gd name="T61" fmla="*/ 23 h 274"/>
                  <a:gd name="T62" fmla="*/ 146 w 266"/>
                  <a:gd name="T63" fmla="*/ 23 h 274"/>
                  <a:gd name="T64" fmla="*/ 184 w 266"/>
                  <a:gd name="T65" fmla="*/ 35 h 274"/>
                  <a:gd name="T66" fmla="*/ 214 w 266"/>
                  <a:gd name="T67" fmla="*/ 60 h 274"/>
                  <a:gd name="T68" fmla="*/ 236 w 266"/>
                  <a:gd name="T69" fmla="*/ 93 h 274"/>
                  <a:gd name="T70" fmla="*/ 243 w 266"/>
                  <a:gd name="T71" fmla="*/ 132 h 274"/>
                  <a:gd name="T72" fmla="*/ 146 w 266"/>
                  <a:gd name="T73" fmla="*/ 23 h 274"/>
                  <a:gd name="T74" fmla="*/ 144 w 266"/>
                  <a:gd name="T75" fmla="*/ 23 h 2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266" h="274">
                    <a:moveTo>
                      <a:pt x="0" y="132"/>
                    </a:moveTo>
                    <a:lnTo>
                      <a:pt x="0" y="274"/>
                    </a:lnTo>
                    <a:lnTo>
                      <a:pt x="266" y="274"/>
                    </a:lnTo>
                    <a:lnTo>
                      <a:pt x="266" y="132"/>
                    </a:lnTo>
                    <a:lnTo>
                      <a:pt x="266" y="132"/>
                    </a:lnTo>
                    <a:lnTo>
                      <a:pt x="266" y="118"/>
                    </a:lnTo>
                    <a:lnTo>
                      <a:pt x="265" y="105"/>
                    </a:lnTo>
                    <a:lnTo>
                      <a:pt x="261" y="93"/>
                    </a:lnTo>
                    <a:lnTo>
                      <a:pt x="256" y="80"/>
                    </a:lnTo>
                    <a:lnTo>
                      <a:pt x="251" y="68"/>
                    </a:lnTo>
                    <a:lnTo>
                      <a:pt x="244" y="58"/>
                    </a:lnTo>
                    <a:lnTo>
                      <a:pt x="236" y="48"/>
                    </a:lnTo>
                    <a:lnTo>
                      <a:pt x="228" y="38"/>
                    </a:lnTo>
                    <a:lnTo>
                      <a:pt x="218" y="30"/>
                    </a:lnTo>
                    <a:lnTo>
                      <a:pt x="208" y="21"/>
                    </a:lnTo>
                    <a:lnTo>
                      <a:pt x="198" y="15"/>
                    </a:lnTo>
                    <a:lnTo>
                      <a:pt x="186" y="10"/>
                    </a:lnTo>
                    <a:lnTo>
                      <a:pt x="172" y="5"/>
                    </a:lnTo>
                    <a:lnTo>
                      <a:pt x="161" y="1"/>
                    </a:lnTo>
                    <a:lnTo>
                      <a:pt x="147" y="0"/>
                    </a:lnTo>
                    <a:lnTo>
                      <a:pt x="134" y="0"/>
                    </a:lnTo>
                    <a:lnTo>
                      <a:pt x="134" y="0"/>
                    </a:lnTo>
                    <a:lnTo>
                      <a:pt x="119" y="0"/>
                    </a:lnTo>
                    <a:lnTo>
                      <a:pt x="107" y="1"/>
                    </a:lnTo>
                    <a:lnTo>
                      <a:pt x="94" y="5"/>
                    </a:lnTo>
                    <a:lnTo>
                      <a:pt x="82" y="10"/>
                    </a:lnTo>
                    <a:lnTo>
                      <a:pt x="70" y="15"/>
                    </a:lnTo>
                    <a:lnTo>
                      <a:pt x="59" y="21"/>
                    </a:lnTo>
                    <a:lnTo>
                      <a:pt x="49" y="30"/>
                    </a:lnTo>
                    <a:lnTo>
                      <a:pt x="39" y="38"/>
                    </a:lnTo>
                    <a:lnTo>
                      <a:pt x="30" y="48"/>
                    </a:lnTo>
                    <a:lnTo>
                      <a:pt x="24" y="58"/>
                    </a:lnTo>
                    <a:lnTo>
                      <a:pt x="17" y="68"/>
                    </a:lnTo>
                    <a:lnTo>
                      <a:pt x="10" y="80"/>
                    </a:lnTo>
                    <a:lnTo>
                      <a:pt x="7" y="93"/>
                    </a:lnTo>
                    <a:lnTo>
                      <a:pt x="3" y="105"/>
                    </a:lnTo>
                    <a:lnTo>
                      <a:pt x="0" y="118"/>
                    </a:lnTo>
                    <a:lnTo>
                      <a:pt x="0" y="132"/>
                    </a:lnTo>
                    <a:lnTo>
                      <a:pt x="0" y="132"/>
                    </a:lnTo>
                    <a:close/>
                    <a:moveTo>
                      <a:pt x="122" y="251"/>
                    </a:moveTo>
                    <a:lnTo>
                      <a:pt x="24" y="251"/>
                    </a:lnTo>
                    <a:lnTo>
                      <a:pt x="24" y="155"/>
                    </a:lnTo>
                    <a:lnTo>
                      <a:pt x="122" y="155"/>
                    </a:lnTo>
                    <a:lnTo>
                      <a:pt x="122" y="251"/>
                    </a:lnTo>
                    <a:close/>
                    <a:moveTo>
                      <a:pt x="122" y="133"/>
                    </a:moveTo>
                    <a:lnTo>
                      <a:pt x="24" y="132"/>
                    </a:lnTo>
                    <a:lnTo>
                      <a:pt x="24" y="132"/>
                    </a:lnTo>
                    <a:lnTo>
                      <a:pt x="25" y="112"/>
                    </a:lnTo>
                    <a:lnTo>
                      <a:pt x="30" y="92"/>
                    </a:lnTo>
                    <a:lnTo>
                      <a:pt x="40" y="75"/>
                    </a:lnTo>
                    <a:lnTo>
                      <a:pt x="52" y="58"/>
                    </a:lnTo>
                    <a:lnTo>
                      <a:pt x="65" y="45"/>
                    </a:lnTo>
                    <a:lnTo>
                      <a:pt x="82" y="35"/>
                    </a:lnTo>
                    <a:lnTo>
                      <a:pt x="101" y="26"/>
                    </a:lnTo>
                    <a:lnTo>
                      <a:pt x="122" y="23"/>
                    </a:lnTo>
                    <a:lnTo>
                      <a:pt x="122" y="133"/>
                    </a:lnTo>
                    <a:close/>
                    <a:moveTo>
                      <a:pt x="243" y="251"/>
                    </a:moveTo>
                    <a:lnTo>
                      <a:pt x="146" y="251"/>
                    </a:lnTo>
                    <a:lnTo>
                      <a:pt x="146" y="155"/>
                    </a:lnTo>
                    <a:lnTo>
                      <a:pt x="243" y="155"/>
                    </a:lnTo>
                    <a:lnTo>
                      <a:pt x="243" y="251"/>
                    </a:lnTo>
                    <a:close/>
                    <a:moveTo>
                      <a:pt x="146" y="23"/>
                    </a:moveTo>
                    <a:lnTo>
                      <a:pt x="146" y="23"/>
                    </a:lnTo>
                    <a:lnTo>
                      <a:pt x="146" y="23"/>
                    </a:lnTo>
                    <a:lnTo>
                      <a:pt x="166" y="28"/>
                    </a:lnTo>
                    <a:lnTo>
                      <a:pt x="184" y="35"/>
                    </a:lnTo>
                    <a:lnTo>
                      <a:pt x="201" y="46"/>
                    </a:lnTo>
                    <a:lnTo>
                      <a:pt x="214" y="60"/>
                    </a:lnTo>
                    <a:lnTo>
                      <a:pt x="226" y="75"/>
                    </a:lnTo>
                    <a:lnTo>
                      <a:pt x="236" y="93"/>
                    </a:lnTo>
                    <a:lnTo>
                      <a:pt x="241" y="112"/>
                    </a:lnTo>
                    <a:lnTo>
                      <a:pt x="243" y="132"/>
                    </a:lnTo>
                    <a:lnTo>
                      <a:pt x="146" y="132"/>
                    </a:lnTo>
                    <a:lnTo>
                      <a:pt x="146" y="23"/>
                    </a:lnTo>
                    <a:lnTo>
                      <a:pt x="146" y="23"/>
                    </a:lnTo>
                    <a:lnTo>
                      <a:pt x="144" y="23"/>
                    </a:lnTo>
                    <a:lnTo>
                      <a:pt x="146" y="23"/>
                    </a:lnTo>
                    <a:close/>
                  </a:path>
                </a:pathLst>
              </a:custGeom>
              <a:solidFill>
                <a:srgbClr val="6E9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1472" name="Freeform 174">
                <a:extLst>
                  <a:ext uri="{FF2B5EF4-FFF2-40B4-BE49-F238E27FC236}">
                    <a16:creationId xmlns:a16="http://schemas.microsoft.com/office/drawing/2014/main" id="{4B181818-7545-44C5-9161-75A3962B44B8}"/>
                  </a:ext>
                </a:extLst>
              </p:cNvPr>
              <p:cNvSpPr>
                <a:spLocks/>
              </p:cNvSpPr>
              <p:nvPr/>
            </p:nvSpPr>
            <p:spPr bwMode="auto">
              <a:xfrm>
                <a:off x="9247198" y="2092327"/>
                <a:ext cx="977901" cy="1152525"/>
              </a:xfrm>
              <a:custGeom>
                <a:avLst/>
                <a:gdLst>
                  <a:gd name="T0" fmla="*/ 1143 w 1232"/>
                  <a:gd name="T1" fmla="*/ 0 h 1452"/>
                  <a:gd name="T2" fmla="*/ 87 w 1232"/>
                  <a:gd name="T3" fmla="*/ 0 h 1452"/>
                  <a:gd name="T4" fmla="*/ 87 w 1232"/>
                  <a:gd name="T5" fmla="*/ 0 h 1452"/>
                  <a:gd name="T6" fmla="*/ 70 w 1232"/>
                  <a:gd name="T7" fmla="*/ 3 h 1452"/>
                  <a:gd name="T8" fmla="*/ 54 w 1232"/>
                  <a:gd name="T9" fmla="*/ 8 h 1452"/>
                  <a:gd name="T10" fmla="*/ 39 w 1232"/>
                  <a:gd name="T11" fmla="*/ 16 h 1452"/>
                  <a:gd name="T12" fmla="*/ 25 w 1232"/>
                  <a:gd name="T13" fmla="*/ 26 h 1452"/>
                  <a:gd name="T14" fmla="*/ 15 w 1232"/>
                  <a:gd name="T15" fmla="*/ 40 h 1452"/>
                  <a:gd name="T16" fmla="*/ 7 w 1232"/>
                  <a:gd name="T17" fmla="*/ 55 h 1452"/>
                  <a:gd name="T18" fmla="*/ 2 w 1232"/>
                  <a:gd name="T19" fmla="*/ 72 h 1452"/>
                  <a:gd name="T20" fmla="*/ 0 w 1232"/>
                  <a:gd name="T21" fmla="*/ 88 h 1452"/>
                  <a:gd name="T22" fmla="*/ 0 w 1232"/>
                  <a:gd name="T23" fmla="*/ 1364 h 1452"/>
                  <a:gd name="T24" fmla="*/ 0 w 1232"/>
                  <a:gd name="T25" fmla="*/ 1364 h 1452"/>
                  <a:gd name="T26" fmla="*/ 2 w 1232"/>
                  <a:gd name="T27" fmla="*/ 1382 h 1452"/>
                  <a:gd name="T28" fmla="*/ 7 w 1232"/>
                  <a:gd name="T29" fmla="*/ 1399 h 1452"/>
                  <a:gd name="T30" fmla="*/ 15 w 1232"/>
                  <a:gd name="T31" fmla="*/ 1414 h 1452"/>
                  <a:gd name="T32" fmla="*/ 25 w 1232"/>
                  <a:gd name="T33" fmla="*/ 1426 h 1452"/>
                  <a:gd name="T34" fmla="*/ 39 w 1232"/>
                  <a:gd name="T35" fmla="*/ 1437 h 1452"/>
                  <a:gd name="T36" fmla="*/ 54 w 1232"/>
                  <a:gd name="T37" fmla="*/ 1446 h 1452"/>
                  <a:gd name="T38" fmla="*/ 70 w 1232"/>
                  <a:gd name="T39" fmla="*/ 1451 h 1452"/>
                  <a:gd name="T40" fmla="*/ 87 w 1232"/>
                  <a:gd name="T41" fmla="*/ 1452 h 1452"/>
                  <a:gd name="T42" fmla="*/ 777 w 1232"/>
                  <a:gd name="T43" fmla="*/ 1452 h 1452"/>
                  <a:gd name="T44" fmla="*/ 777 w 1232"/>
                  <a:gd name="T45" fmla="*/ 1377 h 1452"/>
                  <a:gd name="T46" fmla="*/ 87 w 1232"/>
                  <a:gd name="T47" fmla="*/ 1375 h 1452"/>
                  <a:gd name="T48" fmla="*/ 87 w 1232"/>
                  <a:gd name="T49" fmla="*/ 1375 h 1452"/>
                  <a:gd name="T50" fmla="*/ 84 w 1232"/>
                  <a:gd name="T51" fmla="*/ 1375 h 1452"/>
                  <a:gd name="T52" fmla="*/ 79 w 1232"/>
                  <a:gd name="T53" fmla="*/ 1372 h 1452"/>
                  <a:gd name="T54" fmla="*/ 79 w 1232"/>
                  <a:gd name="T55" fmla="*/ 1372 h 1452"/>
                  <a:gd name="T56" fmla="*/ 75 w 1232"/>
                  <a:gd name="T57" fmla="*/ 1369 h 1452"/>
                  <a:gd name="T58" fmla="*/ 75 w 1232"/>
                  <a:gd name="T59" fmla="*/ 1364 h 1452"/>
                  <a:gd name="T60" fmla="*/ 75 w 1232"/>
                  <a:gd name="T61" fmla="*/ 88 h 1452"/>
                  <a:gd name="T62" fmla="*/ 75 w 1232"/>
                  <a:gd name="T63" fmla="*/ 88 h 1452"/>
                  <a:gd name="T64" fmla="*/ 75 w 1232"/>
                  <a:gd name="T65" fmla="*/ 83 h 1452"/>
                  <a:gd name="T66" fmla="*/ 79 w 1232"/>
                  <a:gd name="T67" fmla="*/ 80 h 1452"/>
                  <a:gd name="T68" fmla="*/ 79 w 1232"/>
                  <a:gd name="T69" fmla="*/ 80 h 1452"/>
                  <a:gd name="T70" fmla="*/ 84 w 1232"/>
                  <a:gd name="T71" fmla="*/ 77 h 1452"/>
                  <a:gd name="T72" fmla="*/ 87 w 1232"/>
                  <a:gd name="T73" fmla="*/ 77 h 1452"/>
                  <a:gd name="T74" fmla="*/ 1143 w 1232"/>
                  <a:gd name="T75" fmla="*/ 77 h 1452"/>
                  <a:gd name="T76" fmla="*/ 1143 w 1232"/>
                  <a:gd name="T77" fmla="*/ 77 h 1452"/>
                  <a:gd name="T78" fmla="*/ 1148 w 1232"/>
                  <a:gd name="T79" fmla="*/ 77 h 1452"/>
                  <a:gd name="T80" fmla="*/ 1152 w 1232"/>
                  <a:gd name="T81" fmla="*/ 80 h 1452"/>
                  <a:gd name="T82" fmla="*/ 1155 w 1232"/>
                  <a:gd name="T83" fmla="*/ 83 h 1452"/>
                  <a:gd name="T84" fmla="*/ 1155 w 1232"/>
                  <a:gd name="T85" fmla="*/ 88 h 1452"/>
                  <a:gd name="T86" fmla="*/ 1155 w 1232"/>
                  <a:gd name="T87" fmla="*/ 890 h 1452"/>
                  <a:gd name="T88" fmla="*/ 1232 w 1232"/>
                  <a:gd name="T89" fmla="*/ 890 h 1452"/>
                  <a:gd name="T90" fmla="*/ 1232 w 1232"/>
                  <a:gd name="T91" fmla="*/ 88 h 1452"/>
                  <a:gd name="T92" fmla="*/ 1232 w 1232"/>
                  <a:gd name="T93" fmla="*/ 88 h 1452"/>
                  <a:gd name="T94" fmla="*/ 1230 w 1232"/>
                  <a:gd name="T95" fmla="*/ 72 h 1452"/>
                  <a:gd name="T96" fmla="*/ 1224 w 1232"/>
                  <a:gd name="T97" fmla="*/ 55 h 1452"/>
                  <a:gd name="T98" fmla="*/ 1217 w 1232"/>
                  <a:gd name="T99" fmla="*/ 40 h 1452"/>
                  <a:gd name="T100" fmla="*/ 1205 w 1232"/>
                  <a:gd name="T101" fmla="*/ 26 h 1452"/>
                  <a:gd name="T102" fmla="*/ 1192 w 1232"/>
                  <a:gd name="T103" fmla="*/ 16 h 1452"/>
                  <a:gd name="T104" fmla="*/ 1177 w 1232"/>
                  <a:gd name="T105" fmla="*/ 8 h 1452"/>
                  <a:gd name="T106" fmla="*/ 1162 w 1232"/>
                  <a:gd name="T107" fmla="*/ 3 h 1452"/>
                  <a:gd name="T108" fmla="*/ 1143 w 1232"/>
                  <a:gd name="T109" fmla="*/ 0 h 1452"/>
                  <a:gd name="T110" fmla="*/ 1143 w 1232"/>
                  <a:gd name="T111" fmla="*/ 0 h 14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232" h="1452">
                    <a:moveTo>
                      <a:pt x="1143" y="0"/>
                    </a:moveTo>
                    <a:lnTo>
                      <a:pt x="87" y="0"/>
                    </a:lnTo>
                    <a:lnTo>
                      <a:pt x="87" y="0"/>
                    </a:lnTo>
                    <a:lnTo>
                      <a:pt x="70" y="3"/>
                    </a:lnTo>
                    <a:lnTo>
                      <a:pt x="54" y="8"/>
                    </a:lnTo>
                    <a:lnTo>
                      <a:pt x="39" y="16"/>
                    </a:lnTo>
                    <a:lnTo>
                      <a:pt x="25" y="26"/>
                    </a:lnTo>
                    <a:lnTo>
                      <a:pt x="15" y="40"/>
                    </a:lnTo>
                    <a:lnTo>
                      <a:pt x="7" y="55"/>
                    </a:lnTo>
                    <a:lnTo>
                      <a:pt x="2" y="72"/>
                    </a:lnTo>
                    <a:lnTo>
                      <a:pt x="0" y="88"/>
                    </a:lnTo>
                    <a:lnTo>
                      <a:pt x="0" y="1364"/>
                    </a:lnTo>
                    <a:lnTo>
                      <a:pt x="0" y="1364"/>
                    </a:lnTo>
                    <a:lnTo>
                      <a:pt x="2" y="1382"/>
                    </a:lnTo>
                    <a:lnTo>
                      <a:pt x="7" y="1399"/>
                    </a:lnTo>
                    <a:lnTo>
                      <a:pt x="15" y="1414"/>
                    </a:lnTo>
                    <a:lnTo>
                      <a:pt x="25" y="1426"/>
                    </a:lnTo>
                    <a:lnTo>
                      <a:pt x="39" y="1437"/>
                    </a:lnTo>
                    <a:lnTo>
                      <a:pt x="54" y="1446"/>
                    </a:lnTo>
                    <a:lnTo>
                      <a:pt x="70" y="1451"/>
                    </a:lnTo>
                    <a:lnTo>
                      <a:pt x="87" y="1452"/>
                    </a:lnTo>
                    <a:lnTo>
                      <a:pt x="777" y="1452"/>
                    </a:lnTo>
                    <a:lnTo>
                      <a:pt x="777" y="1377"/>
                    </a:lnTo>
                    <a:lnTo>
                      <a:pt x="87" y="1375"/>
                    </a:lnTo>
                    <a:lnTo>
                      <a:pt x="87" y="1375"/>
                    </a:lnTo>
                    <a:lnTo>
                      <a:pt x="84" y="1375"/>
                    </a:lnTo>
                    <a:lnTo>
                      <a:pt x="79" y="1372"/>
                    </a:lnTo>
                    <a:lnTo>
                      <a:pt x="79" y="1372"/>
                    </a:lnTo>
                    <a:lnTo>
                      <a:pt x="75" y="1369"/>
                    </a:lnTo>
                    <a:lnTo>
                      <a:pt x="75" y="1364"/>
                    </a:lnTo>
                    <a:lnTo>
                      <a:pt x="75" y="88"/>
                    </a:lnTo>
                    <a:lnTo>
                      <a:pt x="75" y="88"/>
                    </a:lnTo>
                    <a:lnTo>
                      <a:pt x="75" y="83"/>
                    </a:lnTo>
                    <a:lnTo>
                      <a:pt x="79" y="80"/>
                    </a:lnTo>
                    <a:lnTo>
                      <a:pt x="79" y="80"/>
                    </a:lnTo>
                    <a:lnTo>
                      <a:pt x="84" y="77"/>
                    </a:lnTo>
                    <a:lnTo>
                      <a:pt x="87" y="77"/>
                    </a:lnTo>
                    <a:lnTo>
                      <a:pt x="1143" y="77"/>
                    </a:lnTo>
                    <a:lnTo>
                      <a:pt x="1143" y="77"/>
                    </a:lnTo>
                    <a:lnTo>
                      <a:pt x="1148" y="77"/>
                    </a:lnTo>
                    <a:lnTo>
                      <a:pt x="1152" y="80"/>
                    </a:lnTo>
                    <a:lnTo>
                      <a:pt x="1155" y="83"/>
                    </a:lnTo>
                    <a:lnTo>
                      <a:pt x="1155" y="88"/>
                    </a:lnTo>
                    <a:lnTo>
                      <a:pt x="1155" y="890"/>
                    </a:lnTo>
                    <a:lnTo>
                      <a:pt x="1232" y="890"/>
                    </a:lnTo>
                    <a:lnTo>
                      <a:pt x="1232" y="88"/>
                    </a:lnTo>
                    <a:lnTo>
                      <a:pt x="1232" y="88"/>
                    </a:lnTo>
                    <a:lnTo>
                      <a:pt x="1230" y="72"/>
                    </a:lnTo>
                    <a:lnTo>
                      <a:pt x="1224" y="55"/>
                    </a:lnTo>
                    <a:lnTo>
                      <a:pt x="1217" y="40"/>
                    </a:lnTo>
                    <a:lnTo>
                      <a:pt x="1205" y="26"/>
                    </a:lnTo>
                    <a:lnTo>
                      <a:pt x="1192" y="16"/>
                    </a:lnTo>
                    <a:lnTo>
                      <a:pt x="1177" y="8"/>
                    </a:lnTo>
                    <a:lnTo>
                      <a:pt x="1162" y="3"/>
                    </a:lnTo>
                    <a:lnTo>
                      <a:pt x="1143" y="0"/>
                    </a:lnTo>
                    <a:lnTo>
                      <a:pt x="1143" y="0"/>
                    </a:lnTo>
                    <a:close/>
                  </a:path>
                </a:pathLst>
              </a:custGeom>
              <a:solidFill>
                <a:srgbClr val="6E9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1473" name="Freeform 175">
                <a:extLst>
                  <a:ext uri="{FF2B5EF4-FFF2-40B4-BE49-F238E27FC236}">
                    <a16:creationId xmlns:a16="http://schemas.microsoft.com/office/drawing/2014/main" id="{204DAE15-E3BA-4E0D-9385-66572C27E90C}"/>
                  </a:ext>
                </a:extLst>
              </p:cNvPr>
              <p:cNvSpPr>
                <a:spLocks/>
              </p:cNvSpPr>
              <p:nvPr/>
            </p:nvSpPr>
            <p:spPr bwMode="auto">
              <a:xfrm>
                <a:off x="9461511" y="2806702"/>
                <a:ext cx="401638" cy="44450"/>
              </a:xfrm>
              <a:custGeom>
                <a:avLst/>
                <a:gdLst>
                  <a:gd name="T0" fmla="*/ 507 w 507"/>
                  <a:gd name="T1" fmla="*/ 0 h 57"/>
                  <a:gd name="T2" fmla="*/ 31 w 507"/>
                  <a:gd name="T3" fmla="*/ 0 h 57"/>
                  <a:gd name="T4" fmla="*/ 31 w 507"/>
                  <a:gd name="T5" fmla="*/ 0 h 57"/>
                  <a:gd name="T6" fmla="*/ 26 w 507"/>
                  <a:gd name="T7" fmla="*/ 0 h 57"/>
                  <a:gd name="T8" fmla="*/ 26 w 507"/>
                  <a:gd name="T9" fmla="*/ 0 h 57"/>
                  <a:gd name="T10" fmla="*/ 21 w 507"/>
                  <a:gd name="T11" fmla="*/ 0 h 57"/>
                  <a:gd name="T12" fmla="*/ 16 w 507"/>
                  <a:gd name="T13" fmla="*/ 3 h 57"/>
                  <a:gd name="T14" fmla="*/ 11 w 507"/>
                  <a:gd name="T15" fmla="*/ 5 h 57"/>
                  <a:gd name="T16" fmla="*/ 8 w 507"/>
                  <a:gd name="T17" fmla="*/ 10 h 57"/>
                  <a:gd name="T18" fmla="*/ 5 w 507"/>
                  <a:gd name="T19" fmla="*/ 13 h 57"/>
                  <a:gd name="T20" fmla="*/ 1 w 507"/>
                  <a:gd name="T21" fmla="*/ 18 h 57"/>
                  <a:gd name="T22" fmla="*/ 1 w 507"/>
                  <a:gd name="T23" fmla="*/ 25 h 57"/>
                  <a:gd name="T24" fmla="*/ 0 w 507"/>
                  <a:gd name="T25" fmla="*/ 30 h 57"/>
                  <a:gd name="T26" fmla="*/ 0 w 507"/>
                  <a:gd name="T27" fmla="*/ 30 h 57"/>
                  <a:gd name="T28" fmla="*/ 1 w 507"/>
                  <a:gd name="T29" fmla="*/ 35 h 57"/>
                  <a:gd name="T30" fmla="*/ 3 w 507"/>
                  <a:gd name="T31" fmla="*/ 42 h 57"/>
                  <a:gd name="T32" fmla="*/ 6 w 507"/>
                  <a:gd name="T33" fmla="*/ 45 h 57"/>
                  <a:gd name="T34" fmla="*/ 10 w 507"/>
                  <a:gd name="T35" fmla="*/ 50 h 57"/>
                  <a:gd name="T36" fmla="*/ 15 w 507"/>
                  <a:gd name="T37" fmla="*/ 54 h 57"/>
                  <a:gd name="T38" fmla="*/ 20 w 507"/>
                  <a:gd name="T39" fmla="*/ 55 h 57"/>
                  <a:gd name="T40" fmla="*/ 25 w 507"/>
                  <a:gd name="T41" fmla="*/ 57 h 57"/>
                  <a:gd name="T42" fmla="*/ 31 w 507"/>
                  <a:gd name="T43" fmla="*/ 57 h 57"/>
                  <a:gd name="T44" fmla="*/ 507 w 507"/>
                  <a:gd name="T45" fmla="*/ 57 h 57"/>
                  <a:gd name="T46" fmla="*/ 507 w 507"/>
                  <a:gd name="T47" fmla="*/ 0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507" h="57">
                    <a:moveTo>
                      <a:pt x="507" y="0"/>
                    </a:moveTo>
                    <a:lnTo>
                      <a:pt x="31" y="0"/>
                    </a:lnTo>
                    <a:lnTo>
                      <a:pt x="31" y="0"/>
                    </a:lnTo>
                    <a:lnTo>
                      <a:pt x="26" y="0"/>
                    </a:lnTo>
                    <a:lnTo>
                      <a:pt x="26" y="0"/>
                    </a:lnTo>
                    <a:lnTo>
                      <a:pt x="21" y="0"/>
                    </a:lnTo>
                    <a:lnTo>
                      <a:pt x="16" y="3"/>
                    </a:lnTo>
                    <a:lnTo>
                      <a:pt x="11" y="5"/>
                    </a:lnTo>
                    <a:lnTo>
                      <a:pt x="8" y="10"/>
                    </a:lnTo>
                    <a:lnTo>
                      <a:pt x="5" y="13"/>
                    </a:lnTo>
                    <a:lnTo>
                      <a:pt x="1" y="18"/>
                    </a:lnTo>
                    <a:lnTo>
                      <a:pt x="1" y="25"/>
                    </a:lnTo>
                    <a:lnTo>
                      <a:pt x="0" y="30"/>
                    </a:lnTo>
                    <a:lnTo>
                      <a:pt x="0" y="30"/>
                    </a:lnTo>
                    <a:lnTo>
                      <a:pt x="1" y="35"/>
                    </a:lnTo>
                    <a:lnTo>
                      <a:pt x="3" y="42"/>
                    </a:lnTo>
                    <a:lnTo>
                      <a:pt x="6" y="45"/>
                    </a:lnTo>
                    <a:lnTo>
                      <a:pt x="10" y="50"/>
                    </a:lnTo>
                    <a:lnTo>
                      <a:pt x="15" y="54"/>
                    </a:lnTo>
                    <a:lnTo>
                      <a:pt x="20" y="55"/>
                    </a:lnTo>
                    <a:lnTo>
                      <a:pt x="25" y="57"/>
                    </a:lnTo>
                    <a:lnTo>
                      <a:pt x="31" y="57"/>
                    </a:lnTo>
                    <a:lnTo>
                      <a:pt x="507" y="57"/>
                    </a:lnTo>
                    <a:lnTo>
                      <a:pt x="507" y="0"/>
                    </a:lnTo>
                    <a:close/>
                  </a:path>
                </a:pathLst>
              </a:custGeom>
              <a:solidFill>
                <a:srgbClr val="6E9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1474" name="Freeform 176">
                <a:extLst>
                  <a:ext uri="{FF2B5EF4-FFF2-40B4-BE49-F238E27FC236}">
                    <a16:creationId xmlns:a16="http://schemas.microsoft.com/office/drawing/2014/main" id="{027E121E-0413-47BD-92BB-0C52D0E4871B}"/>
                  </a:ext>
                </a:extLst>
              </p:cNvPr>
              <p:cNvSpPr>
                <a:spLocks/>
              </p:cNvSpPr>
              <p:nvPr/>
            </p:nvSpPr>
            <p:spPr bwMode="auto">
              <a:xfrm>
                <a:off x="9467861" y="2932114"/>
                <a:ext cx="395288" cy="46038"/>
              </a:xfrm>
              <a:custGeom>
                <a:avLst/>
                <a:gdLst>
                  <a:gd name="T0" fmla="*/ 499 w 499"/>
                  <a:gd name="T1" fmla="*/ 0 h 59"/>
                  <a:gd name="T2" fmla="*/ 27 w 499"/>
                  <a:gd name="T3" fmla="*/ 0 h 59"/>
                  <a:gd name="T4" fmla="*/ 27 w 499"/>
                  <a:gd name="T5" fmla="*/ 0 h 59"/>
                  <a:gd name="T6" fmla="*/ 17 w 499"/>
                  <a:gd name="T7" fmla="*/ 4 h 59"/>
                  <a:gd name="T8" fmla="*/ 8 w 499"/>
                  <a:gd name="T9" fmla="*/ 9 h 59"/>
                  <a:gd name="T10" fmla="*/ 2 w 499"/>
                  <a:gd name="T11" fmla="*/ 17 h 59"/>
                  <a:gd name="T12" fmla="*/ 0 w 499"/>
                  <a:gd name="T13" fmla="*/ 29 h 59"/>
                  <a:gd name="T14" fmla="*/ 0 w 499"/>
                  <a:gd name="T15" fmla="*/ 29 h 59"/>
                  <a:gd name="T16" fmla="*/ 0 w 499"/>
                  <a:gd name="T17" fmla="*/ 34 h 59"/>
                  <a:gd name="T18" fmla="*/ 2 w 499"/>
                  <a:gd name="T19" fmla="*/ 39 h 59"/>
                  <a:gd name="T20" fmla="*/ 3 w 499"/>
                  <a:gd name="T21" fmla="*/ 44 h 59"/>
                  <a:gd name="T22" fmla="*/ 7 w 499"/>
                  <a:gd name="T23" fmla="*/ 49 h 59"/>
                  <a:gd name="T24" fmla="*/ 10 w 499"/>
                  <a:gd name="T25" fmla="*/ 52 h 59"/>
                  <a:gd name="T26" fmla="*/ 15 w 499"/>
                  <a:gd name="T27" fmla="*/ 56 h 59"/>
                  <a:gd name="T28" fmla="*/ 20 w 499"/>
                  <a:gd name="T29" fmla="*/ 57 h 59"/>
                  <a:gd name="T30" fmla="*/ 27 w 499"/>
                  <a:gd name="T31" fmla="*/ 59 h 59"/>
                  <a:gd name="T32" fmla="*/ 499 w 499"/>
                  <a:gd name="T33" fmla="*/ 59 h 59"/>
                  <a:gd name="T34" fmla="*/ 499 w 499"/>
                  <a:gd name="T35" fmla="*/ 0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99" h="59">
                    <a:moveTo>
                      <a:pt x="499" y="0"/>
                    </a:moveTo>
                    <a:lnTo>
                      <a:pt x="27" y="0"/>
                    </a:lnTo>
                    <a:lnTo>
                      <a:pt x="27" y="0"/>
                    </a:lnTo>
                    <a:lnTo>
                      <a:pt x="17" y="4"/>
                    </a:lnTo>
                    <a:lnTo>
                      <a:pt x="8" y="9"/>
                    </a:lnTo>
                    <a:lnTo>
                      <a:pt x="2" y="17"/>
                    </a:lnTo>
                    <a:lnTo>
                      <a:pt x="0" y="29"/>
                    </a:lnTo>
                    <a:lnTo>
                      <a:pt x="0" y="29"/>
                    </a:lnTo>
                    <a:lnTo>
                      <a:pt x="0" y="34"/>
                    </a:lnTo>
                    <a:lnTo>
                      <a:pt x="2" y="39"/>
                    </a:lnTo>
                    <a:lnTo>
                      <a:pt x="3" y="44"/>
                    </a:lnTo>
                    <a:lnTo>
                      <a:pt x="7" y="49"/>
                    </a:lnTo>
                    <a:lnTo>
                      <a:pt x="10" y="52"/>
                    </a:lnTo>
                    <a:lnTo>
                      <a:pt x="15" y="56"/>
                    </a:lnTo>
                    <a:lnTo>
                      <a:pt x="20" y="57"/>
                    </a:lnTo>
                    <a:lnTo>
                      <a:pt x="27" y="59"/>
                    </a:lnTo>
                    <a:lnTo>
                      <a:pt x="499" y="59"/>
                    </a:lnTo>
                    <a:lnTo>
                      <a:pt x="499" y="0"/>
                    </a:lnTo>
                    <a:close/>
                  </a:path>
                </a:pathLst>
              </a:custGeom>
              <a:solidFill>
                <a:srgbClr val="6E9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1475" name="Freeform 177">
                <a:extLst>
                  <a:ext uri="{FF2B5EF4-FFF2-40B4-BE49-F238E27FC236}">
                    <a16:creationId xmlns:a16="http://schemas.microsoft.com/office/drawing/2014/main" id="{9A91EAEA-D275-47F5-86B3-E39A7AA71FE2}"/>
                  </a:ext>
                </a:extLst>
              </p:cNvPr>
              <p:cNvSpPr>
                <a:spLocks noEditPoints="1"/>
              </p:cNvSpPr>
              <p:nvPr/>
            </p:nvSpPr>
            <p:spPr bwMode="auto">
              <a:xfrm>
                <a:off x="9939349" y="2876552"/>
                <a:ext cx="285750" cy="368300"/>
              </a:xfrm>
              <a:custGeom>
                <a:avLst/>
                <a:gdLst>
                  <a:gd name="T0" fmla="*/ 352 w 360"/>
                  <a:gd name="T1" fmla="*/ 8 h 465"/>
                  <a:gd name="T2" fmla="*/ 360 w 360"/>
                  <a:gd name="T3" fmla="*/ 439 h 465"/>
                  <a:gd name="T4" fmla="*/ 352 w 360"/>
                  <a:gd name="T5" fmla="*/ 457 h 465"/>
                  <a:gd name="T6" fmla="*/ 22 w 360"/>
                  <a:gd name="T7" fmla="*/ 464 h 465"/>
                  <a:gd name="T8" fmla="*/ 2 w 360"/>
                  <a:gd name="T9" fmla="*/ 444 h 465"/>
                  <a:gd name="T10" fmla="*/ 8 w 360"/>
                  <a:gd name="T11" fmla="*/ 8 h 465"/>
                  <a:gd name="T12" fmla="*/ 27 w 360"/>
                  <a:gd name="T13" fmla="*/ 0 h 465"/>
                  <a:gd name="T14" fmla="*/ 310 w 360"/>
                  <a:gd name="T15" fmla="*/ 55 h 465"/>
                  <a:gd name="T16" fmla="*/ 315 w 360"/>
                  <a:gd name="T17" fmla="*/ 139 h 465"/>
                  <a:gd name="T18" fmla="*/ 301 w 360"/>
                  <a:gd name="T19" fmla="*/ 152 h 465"/>
                  <a:gd name="T20" fmla="*/ 49 w 360"/>
                  <a:gd name="T21" fmla="*/ 149 h 465"/>
                  <a:gd name="T22" fmla="*/ 47 w 360"/>
                  <a:gd name="T23" fmla="*/ 59 h 465"/>
                  <a:gd name="T24" fmla="*/ 59 w 360"/>
                  <a:gd name="T25" fmla="*/ 50 h 465"/>
                  <a:gd name="T26" fmla="*/ 301 w 360"/>
                  <a:gd name="T27" fmla="*/ 283 h 465"/>
                  <a:gd name="T28" fmla="*/ 301 w 360"/>
                  <a:gd name="T29" fmla="*/ 328 h 465"/>
                  <a:gd name="T30" fmla="*/ 250 w 360"/>
                  <a:gd name="T31" fmla="*/ 328 h 465"/>
                  <a:gd name="T32" fmla="*/ 250 w 360"/>
                  <a:gd name="T33" fmla="*/ 283 h 465"/>
                  <a:gd name="T34" fmla="*/ 255 w 360"/>
                  <a:gd name="T35" fmla="*/ 196 h 465"/>
                  <a:gd name="T36" fmla="*/ 303 w 360"/>
                  <a:gd name="T37" fmla="*/ 203 h 465"/>
                  <a:gd name="T38" fmla="*/ 296 w 360"/>
                  <a:gd name="T39" fmla="*/ 246 h 465"/>
                  <a:gd name="T40" fmla="*/ 248 w 360"/>
                  <a:gd name="T41" fmla="*/ 239 h 465"/>
                  <a:gd name="T42" fmla="*/ 255 w 360"/>
                  <a:gd name="T43" fmla="*/ 196 h 465"/>
                  <a:gd name="T44" fmla="*/ 296 w 360"/>
                  <a:gd name="T45" fmla="*/ 367 h 465"/>
                  <a:gd name="T46" fmla="*/ 303 w 360"/>
                  <a:gd name="T47" fmla="*/ 410 h 465"/>
                  <a:gd name="T48" fmla="*/ 255 w 360"/>
                  <a:gd name="T49" fmla="*/ 417 h 465"/>
                  <a:gd name="T50" fmla="*/ 248 w 360"/>
                  <a:gd name="T51" fmla="*/ 373 h 465"/>
                  <a:gd name="T52" fmla="*/ 255 w 360"/>
                  <a:gd name="T53" fmla="*/ 367 h 465"/>
                  <a:gd name="T54" fmla="*/ 206 w 360"/>
                  <a:gd name="T55" fmla="*/ 283 h 465"/>
                  <a:gd name="T56" fmla="*/ 206 w 360"/>
                  <a:gd name="T57" fmla="*/ 328 h 465"/>
                  <a:gd name="T58" fmla="*/ 154 w 360"/>
                  <a:gd name="T59" fmla="*/ 328 h 465"/>
                  <a:gd name="T60" fmla="*/ 154 w 360"/>
                  <a:gd name="T61" fmla="*/ 283 h 465"/>
                  <a:gd name="T62" fmla="*/ 159 w 360"/>
                  <a:gd name="T63" fmla="*/ 196 h 465"/>
                  <a:gd name="T64" fmla="*/ 208 w 360"/>
                  <a:gd name="T65" fmla="*/ 203 h 465"/>
                  <a:gd name="T66" fmla="*/ 201 w 360"/>
                  <a:gd name="T67" fmla="*/ 246 h 465"/>
                  <a:gd name="T68" fmla="*/ 152 w 360"/>
                  <a:gd name="T69" fmla="*/ 239 h 465"/>
                  <a:gd name="T70" fmla="*/ 159 w 360"/>
                  <a:gd name="T71" fmla="*/ 196 h 465"/>
                  <a:gd name="T72" fmla="*/ 201 w 360"/>
                  <a:gd name="T73" fmla="*/ 367 h 465"/>
                  <a:gd name="T74" fmla="*/ 208 w 360"/>
                  <a:gd name="T75" fmla="*/ 410 h 465"/>
                  <a:gd name="T76" fmla="*/ 159 w 360"/>
                  <a:gd name="T77" fmla="*/ 417 h 465"/>
                  <a:gd name="T78" fmla="*/ 152 w 360"/>
                  <a:gd name="T79" fmla="*/ 373 h 465"/>
                  <a:gd name="T80" fmla="*/ 159 w 360"/>
                  <a:gd name="T81" fmla="*/ 367 h 465"/>
                  <a:gd name="T82" fmla="*/ 112 w 360"/>
                  <a:gd name="T83" fmla="*/ 198 h 465"/>
                  <a:gd name="T84" fmla="*/ 112 w 360"/>
                  <a:gd name="T85" fmla="*/ 243 h 465"/>
                  <a:gd name="T86" fmla="*/ 59 w 360"/>
                  <a:gd name="T87" fmla="*/ 244 h 465"/>
                  <a:gd name="T88" fmla="*/ 59 w 360"/>
                  <a:gd name="T89" fmla="*/ 198 h 465"/>
                  <a:gd name="T90" fmla="*/ 64 w 360"/>
                  <a:gd name="T91" fmla="*/ 367 h 465"/>
                  <a:gd name="T92" fmla="*/ 114 w 360"/>
                  <a:gd name="T93" fmla="*/ 373 h 465"/>
                  <a:gd name="T94" fmla="*/ 107 w 360"/>
                  <a:gd name="T95" fmla="*/ 417 h 465"/>
                  <a:gd name="T96" fmla="*/ 57 w 360"/>
                  <a:gd name="T97" fmla="*/ 410 h 465"/>
                  <a:gd name="T98" fmla="*/ 64 w 360"/>
                  <a:gd name="T99" fmla="*/ 367 h 465"/>
                  <a:gd name="T100" fmla="*/ 107 w 360"/>
                  <a:gd name="T101" fmla="*/ 281 h 465"/>
                  <a:gd name="T102" fmla="*/ 114 w 360"/>
                  <a:gd name="T103" fmla="*/ 325 h 465"/>
                  <a:gd name="T104" fmla="*/ 64 w 360"/>
                  <a:gd name="T105" fmla="*/ 331 h 465"/>
                  <a:gd name="T106" fmla="*/ 57 w 360"/>
                  <a:gd name="T107" fmla="*/ 288 h 465"/>
                  <a:gd name="T108" fmla="*/ 64 w 360"/>
                  <a:gd name="T109" fmla="*/ 281 h 4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360" h="465">
                    <a:moveTo>
                      <a:pt x="27" y="0"/>
                    </a:moveTo>
                    <a:lnTo>
                      <a:pt x="333" y="0"/>
                    </a:lnTo>
                    <a:lnTo>
                      <a:pt x="333" y="0"/>
                    </a:lnTo>
                    <a:lnTo>
                      <a:pt x="338" y="0"/>
                    </a:lnTo>
                    <a:lnTo>
                      <a:pt x="343" y="2"/>
                    </a:lnTo>
                    <a:lnTo>
                      <a:pt x="352" y="8"/>
                    </a:lnTo>
                    <a:lnTo>
                      <a:pt x="352" y="8"/>
                    </a:lnTo>
                    <a:lnTo>
                      <a:pt x="352" y="8"/>
                    </a:lnTo>
                    <a:lnTo>
                      <a:pt x="357" y="17"/>
                    </a:lnTo>
                    <a:lnTo>
                      <a:pt x="358" y="22"/>
                    </a:lnTo>
                    <a:lnTo>
                      <a:pt x="360" y="27"/>
                    </a:lnTo>
                    <a:lnTo>
                      <a:pt x="360" y="439"/>
                    </a:lnTo>
                    <a:lnTo>
                      <a:pt x="360" y="439"/>
                    </a:lnTo>
                    <a:lnTo>
                      <a:pt x="358" y="444"/>
                    </a:lnTo>
                    <a:lnTo>
                      <a:pt x="357" y="449"/>
                    </a:lnTo>
                    <a:lnTo>
                      <a:pt x="352" y="457"/>
                    </a:lnTo>
                    <a:lnTo>
                      <a:pt x="352" y="457"/>
                    </a:lnTo>
                    <a:lnTo>
                      <a:pt x="352" y="457"/>
                    </a:lnTo>
                    <a:lnTo>
                      <a:pt x="343" y="462"/>
                    </a:lnTo>
                    <a:lnTo>
                      <a:pt x="338" y="464"/>
                    </a:lnTo>
                    <a:lnTo>
                      <a:pt x="333" y="465"/>
                    </a:lnTo>
                    <a:lnTo>
                      <a:pt x="27" y="465"/>
                    </a:lnTo>
                    <a:lnTo>
                      <a:pt x="27" y="465"/>
                    </a:lnTo>
                    <a:lnTo>
                      <a:pt x="22" y="464"/>
                    </a:lnTo>
                    <a:lnTo>
                      <a:pt x="17" y="462"/>
                    </a:lnTo>
                    <a:lnTo>
                      <a:pt x="8" y="457"/>
                    </a:lnTo>
                    <a:lnTo>
                      <a:pt x="8" y="457"/>
                    </a:lnTo>
                    <a:lnTo>
                      <a:pt x="8" y="457"/>
                    </a:lnTo>
                    <a:lnTo>
                      <a:pt x="3" y="449"/>
                    </a:lnTo>
                    <a:lnTo>
                      <a:pt x="2" y="444"/>
                    </a:lnTo>
                    <a:lnTo>
                      <a:pt x="0" y="439"/>
                    </a:lnTo>
                    <a:lnTo>
                      <a:pt x="0" y="27"/>
                    </a:lnTo>
                    <a:lnTo>
                      <a:pt x="0" y="27"/>
                    </a:lnTo>
                    <a:lnTo>
                      <a:pt x="2" y="22"/>
                    </a:lnTo>
                    <a:lnTo>
                      <a:pt x="3" y="17"/>
                    </a:lnTo>
                    <a:lnTo>
                      <a:pt x="8" y="8"/>
                    </a:lnTo>
                    <a:lnTo>
                      <a:pt x="8" y="8"/>
                    </a:lnTo>
                    <a:lnTo>
                      <a:pt x="8" y="8"/>
                    </a:lnTo>
                    <a:lnTo>
                      <a:pt x="17" y="2"/>
                    </a:lnTo>
                    <a:lnTo>
                      <a:pt x="22" y="0"/>
                    </a:lnTo>
                    <a:lnTo>
                      <a:pt x="27" y="0"/>
                    </a:lnTo>
                    <a:lnTo>
                      <a:pt x="27" y="0"/>
                    </a:lnTo>
                    <a:close/>
                    <a:moveTo>
                      <a:pt x="59" y="50"/>
                    </a:moveTo>
                    <a:lnTo>
                      <a:pt x="301" y="50"/>
                    </a:lnTo>
                    <a:lnTo>
                      <a:pt x="301" y="50"/>
                    </a:lnTo>
                    <a:lnTo>
                      <a:pt x="306" y="52"/>
                    </a:lnTo>
                    <a:lnTo>
                      <a:pt x="310" y="55"/>
                    </a:lnTo>
                    <a:lnTo>
                      <a:pt x="310" y="55"/>
                    </a:lnTo>
                    <a:lnTo>
                      <a:pt x="311" y="55"/>
                    </a:lnTo>
                    <a:lnTo>
                      <a:pt x="311" y="55"/>
                    </a:lnTo>
                    <a:lnTo>
                      <a:pt x="313" y="59"/>
                    </a:lnTo>
                    <a:lnTo>
                      <a:pt x="315" y="64"/>
                    </a:lnTo>
                    <a:lnTo>
                      <a:pt x="315" y="139"/>
                    </a:lnTo>
                    <a:lnTo>
                      <a:pt x="315" y="139"/>
                    </a:lnTo>
                    <a:lnTo>
                      <a:pt x="313" y="144"/>
                    </a:lnTo>
                    <a:lnTo>
                      <a:pt x="310" y="149"/>
                    </a:lnTo>
                    <a:lnTo>
                      <a:pt x="310" y="149"/>
                    </a:lnTo>
                    <a:lnTo>
                      <a:pt x="310" y="149"/>
                    </a:lnTo>
                    <a:lnTo>
                      <a:pt x="306" y="152"/>
                    </a:lnTo>
                    <a:lnTo>
                      <a:pt x="301" y="152"/>
                    </a:lnTo>
                    <a:lnTo>
                      <a:pt x="59" y="152"/>
                    </a:lnTo>
                    <a:lnTo>
                      <a:pt x="59" y="152"/>
                    </a:lnTo>
                    <a:lnTo>
                      <a:pt x="54" y="152"/>
                    </a:lnTo>
                    <a:lnTo>
                      <a:pt x="50" y="149"/>
                    </a:lnTo>
                    <a:lnTo>
                      <a:pt x="50" y="149"/>
                    </a:lnTo>
                    <a:lnTo>
                      <a:pt x="49" y="149"/>
                    </a:lnTo>
                    <a:lnTo>
                      <a:pt x="49" y="149"/>
                    </a:lnTo>
                    <a:lnTo>
                      <a:pt x="47" y="144"/>
                    </a:lnTo>
                    <a:lnTo>
                      <a:pt x="45" y="139"/>
                    </a:lnTo>
                    <a:lnTo>
                      <a:pt x="45" y="64"/>
                    </a:lnTo>
                    <a:lnTo>
                      <a:pt x="45" y="64"/>
                    </a:lnTo>
                    <a:lnTo>
                      <a:pt x="47" y="59"/>
                    </a:lnTo>
                    <a:lnTo>
                      <a:pt x="50" y="55"/>
                    </a:lnTo>
                    <a:lnTo>
                      <a:pt x="50" y="55"/>
                    </a:lnTo>
                    <a:lnTo>
                      <a:pt x="50" y="55"/>
                    </a:lnTo>
                    <a:lnTo>
                      <a:pt x="54" y="52"/>
                    </a:lnTo>
                    <a:lnTo>
                      <a:pt x="59" y="50"/>
                    </a:lnTo>
                    <a:lnTo>
                      <a:pt x="59" y="50"/>
                    </a:lnTo>
                    <a:lnTo>
                      <a:pt x="59" y="50"/>
                    </a:lnTo>
                    <a:close/>
                    <a:moveTo>
                      <a:pt x="255" y="281"/>
                    </a:moveTo>
                    <a:lnTo>
                      <a:pt x="296" y="281"/>
                    </a:lnTo>
                    <a:lnTo>
                      <a:pt x="296" y="281"/>
                    </a:lnTo>
                    <a:lnTo>
                      <a:pt x="300" y="283"/>
                    </a:lnTo>
                    <a:lnTo>
                      <a:pt x="301" y="283"/>
                    </a:lnTo>
                    <a:lnTo>
                      <a:pt x="303" y="286"/>
                    </a:lnTo>
                    <a:lnTo>
                      <a:pt x="303" y="288"/>
                    </a:lnTo>
                    <a:lnTo>
                      <a:pt x="303" y="325"/>
                    </a:lnTo>
                    <a:lnTo>
                      <a:pt x="303" y="325"/>
                    </a:lnTo>
                    <a:lnTo>
                      <a:pt x="303" y="326"/>
                    </a:lnTo>
                    <a:lnTo>
                      <a:pt x="301" y="328"/>
                    </a:lnTo>
                    <a:lnTo>
                      <a:pt x="300" y="330"/>
                    </a:lnTo>
                    <a:lnTo>
                      <a:pt x="296" y="331"/>
                    </a:lnTo>
                    <a:lnTo>
                      <a:pt x="255" y="331"/>
                    </a:lnTo>
                    <a:lnTo>
                      <a:pt x="255" y="331"/>
                    </a:lnTo>
                    <a:lnTo>
                      <a:pt x="251" y="330"/>
                    </a:lnTo>
                    <a:lnTo>
                      <a:pt x="250" y="328"/>
                    </a:lnTo>
                    <a:lnTo>
                      <a:pt x="248" y="326"/>
                    </a:lnTo>
                    <a:lnTo>
                      <a:pt x="248" y="325"/>
                    </a:lnTo>
                    <a:lnTo>
                      <a:pt x="248" y="288"/>
                    </a:lnTo>
                    <a:lnTo>
                      <a:pt x="248" y="288"/>
                    </a:lnTo>
                    <a:lnTo>
                      <a:pt x="248" y="286"/>
                    </a:lnTo>
                    <a:lnTo>
                      <a:pt x="250" y="283"/>
                    </a:lnTo>
                    <a:lnTo>
                      <a:pt x="251" y="283"/>
                    </a:lnTo>
                    <a:lnTo>
                      <a:pt x="255" y="281"/>
                    </a:lnTo>
                    <a:lnTo>
                      <a:pt x="255" y="281"/>
                    </a:lnTo>
                    <a:lnTo>
                      <a:pt x="255" y="281"/>
                    </a:lnTo>
                    <a:lnTo>
                      <a:pt x="255" y="281"/>
                    </a:lnTo>
                    <a:close/>
                    <a:moveTo>
                      <a:pt x="255" y="196"/>
                    </a:moveTo>
                    <a:lnTo>
                      <a:pt x="296" y="196"/>
                    </a:lnTo>
                    <a:lnTo>
                      <a:pt x="296" y="196"/>
                    </a:lnTo>
                    <a:lnTo>
                      <a:pt x="300" y="198"/>
                    </a:lnTo>
                    <a:lnTo>
                      <a:pt x="301" y="198"/>
                    </a:lnTo>
                    <a:lnTo>
                      <a:pt x="303" y="201"/>
                    </a:lnTo>
                    <a:lnTo>
                      <a:pt x="303" y="203"/>
                    </a:lnTo>
                    <a:lnTo>
                      <a:pt x="303" y="239"/>
                    </a:lnTo>
                    <a:lnTo>
                      <a:pt x="303" y="239"/>
                    </a:lnTo>
                    <a:lnTo>
                      <a:pt x="303" y="241"/>
                    </a:lnTo>
                    <a:lnTo>
                      <a:pt x="301" y="243"/>
                    </a:lnTo>
                    <a:lnTo>
                      <a:pt x="300" y="244"/>
                    </a:lnTo>
                    <a:lnTo>
                      <a:pt x="296" y="246"/>
                    </a:lnTo>
                    <a:lnTo>
                      <a:pt x="255" y="246"/>
                    </a:lnTo>
                    <a:lnTo>
                      <a:pt x="255" y="246"/>
                    </a:lnTo>
                    <a:lnTo>
                      <a:pt x="251" y="244"/>
                    </a:lnTo>
                    <a:lnTo>
                      <a:pt x="250" y="244"/>
                    </a:lnTo>
                    <a:lnTo>
                      <a:pt x="248" y="241"/>
                    </a:lnTo>
                    <a:lnTo>
                      <a:pt x="248" y="239"/>
                    </a:lnTo>
                    <a:lnTo>
                      <a:pt x="248" y="203"/>
                    </a:lnTo>
                    <a:lnTo>
                      <a:pt x="248" y="203"/>
                    </a:lnTo>
                    <a:lnTo>
                      <a:pt x="248" y="201"/>
                    </a:lnTo>
                    <a:lnTo>
                      <a:pt x="250" y="198"/>
                    </a:lnTo>
                    <a:lnTo>
                      <a:pt x="251" y="198"/>
                    </a:lnTo>
                    <a:lnTo>
                      <a:pt x="255" y="196"/>
                    </a:lnTo>
                    <a:lnTo>
                      <a:pt x="255" y="196"/>
                    </a:lnTo>
                    <a:lnTo>
                      <a:pt x="255" y="196"/>
                    </a:lnTo>
                    <a:lnTo>
                      <a:pt x="255" y="196"/>
                    </a:lnTo>
                    <a:close/>
                    <a:moveTo>
                      <a:pt x="255" y="367"/>
                    </a:moveTo>
                    <a:lnTo>
                      <a:pt x="296" y="367"/>
                    </a:lnTo>
                    <a:lnTo>
                      <a:pt x="296" y="367"/>
                    </a:lnTo>
                    <a:lnTo>
                      <a:pt x="300" y="368"/>
                    </a:lnTo>
                    <a:lnTo>
                      <a:pt x="301" y="368"/>
                    </a:lnTo>
                    <a:lnTo>
                      <a:pt x="303" y="372"/>
                    </a:lnTo>
                    <a:lnTo>
                      <a:pt x="303" y="373"/>
                    </a:lnTo>
                    <a:lnTo>
                      <a:pt x="303" y="410"/>
                    </a:lnTo>
                    <a:lnTo>
                      <a:pt x="303" y="410"/>
                    </a:lnTo>
                    <a:lnTo>
                      <a:pt x="303" y="412"/>
                    </a:lnTo>
                    <a:lnTo>
                      <a:pt x="301" y="413"/>
                    </a:lnTo>
                    <a:lnTo>
                      <a:pt x="300" y="415"/>
                    </a:lnTo>
                    <a:lnTo>
                      <a:pt x="296" y="417"/>
                    </a:lnTo>
                    <a:lnTo>
                      <a:pt x="255" y="417"/>
                    </a:lnTo>
                    <a:lnTo>
                      <a:pt x="255" y="417"/>
                    </a:lnTo>
                    <a:lnTo>
                      <a:pt x="251" y="415"/>
                    </a:lnTo>
                    <a:lnTo>
                      <a:pt x="250" y="413"/>
                    </a:lnTo>
                    <a:lnTo>
                      <a:pt x="248" y="412"/>
                    </a:lnTo>
                    <a:lnTo>
                      <a:pt x="248" y="410"/>
                    </a:lnTo>
                    <a:lnTo>
                      <a:pt x="248" y="373"/>
                    </a:lnTo>
                    <a:lnTo>
                      <a:pt x="248" y="373"/>
                    </a:lnTo>
                    <a:lnTo>
                      <a:pt x="248" y="372"/>
                    </a:lnTo>
                    <a:lnTo>
                      <a:pt x="250" y="368"/>
                    </a:lnTo>
                    <a:lnTo>
                      <a:pt x="251" y="368"/>
                    </a:lnTo>
                    <a:lnTo>
                      <a:pt x="255" y="367"/>
                    </a:lnTo>
                    <a:lnTo>
                      <a:pt x="255" y="367"/>
                    </a:lnTo>
                    <a:lnTo>
                      <a:pt x="255" y="367"/>
                    </a:lnTo>
                    <a:lnTo>
                      <a:pt x="255" y="367"/>
                    </a:lnTo>
                    <a:close/>
                    <a:moveTo>
                      <a:pt x="159" y="281"/>
                    </a:moveTo>
                    <a:lnTo>
                      <a:pt x="201" y="281"/>
                    </a:lnTo>
                    <a:lnTo>
                      <a:pt x="201" y="281"/>
                    </a:lnTo>
                    <a:lnTo>
                      <a:pt x="204" y="283"/>
                    </a:lnTo>
                    <a:lnTo>
                      <a:pt x="206" y="283"/>
                    </a:lnTo>
                    <a:lnTo>
                      <a:pt x="208" y="286"/>
                    </a:lnTo>
                    <a:lnTo>
                      <a:pt x="208" y="288"/>
                    </a:lnTo>
                    <a:lnTo>
                      <a:pt x="208" y="325"/>
                    </a:lnTo>
                    <a:lnTo>
                      <a:pt x="208" y="325"/>
                    </a:lnTo>
                    <a:lnTo>
                      <a:pt x="208" y="326"/>
                    </a:lnTo>
                    <a:lnTo>
                      <a:pt x="206" y="328"/>
                    </a:lnTo>
                    <a:lnTo>
                      <a:pt x="204" y="330"/>
                    </a:lnTo>
                    <a:lnTo>
                      <a:pt x="201" y="331"/>
                    </a:lnTo>
                    <a:lnTo>
                      <a:pt x="159" y="331"/>
                    </a:lnTo>
                    <a:lnTo>
                      <a:pt x="159" y="331"/>
                    </a:lnTo>
                    <a:lnTo>
                      <a:pt x="156" y="330"/>
                    </a:lnTo>
                    <a:lnTo>
                      <a:pt x="154" y="328"/>
                    </a:lnTo>
                    <a:lnTo>
                      <a:pt x="152" y="326"/>
                    </a:lnTo>
                    <a:lnTo>
                      <a:pt x="152" y="325"/>
                    </a:lnTo>
                    <a:lnTo>
                      <a:pt x="152" y="288"/>
                    </a:lnTo>
                    <a:lnTo>
                      <a:pt x="152" y="288"/>
                    </a:lnTo>
                    <a:lnTo>
                      <a:pt x="152" y="286"/>
                    </a:lnTo>
                    <a:lnTo>
                      <a:pt x="154" y="283"/>
                    </a:lnTo>
                    <a:lnTo>
                      <a:pt x="156" y="283"/>
                    </a:lnTo>
                    <a:lnTo>
                      <a:pt x="159" y="281"/>
                    </a:lnTo>
                    <a:lnTo>
                      <a:pt x="159" y="281"/>
                    </a:lnTo>
                    <a:lnTo>
                      <a:pt x="159" y="281"/>
                    </a:lnTo>
                    <a:lnTo>
                      <a:pt x="159" y="281"/>
                    </a:lnTo>
                    <a:close/>
                    <a:moveTo>
                      <a:pt x="159" y="196"/>
                    </a:moveTo>
                    <a:lnTo>
                      <a:pt x="201" y="196"/>
                    </a:lnTo>
                    <a:lnTo>
                      <a:pt x="201" y="196"/>
                    </a:lnTo>
                    <a:lnTo>
                      <a:pt x="204" y="198"/>
                    </a:lnTo>
                    <a:lnTo>
                      <a:pt x="206" y="198"/>
                    </a:lnTo>
                    <a:lnTo>
                      <a:pt x="208" y="201"/>
                    </a:lnTo>
                    <a:lnTo>
                      <a:pt x="208" y="203"/>
                    </a:lnTo>
                    <a:lnTo>
                      <a:pt x="208" y="239"/>
                    </a:lnTo>
                    <a:lnTo>
                      <a:pt x="208" y="239"/>
                    </a:lnTo>
                    <a:lnTo>
                      <a:pt x="208" y="241"/>
                    </a:lnTo>
                    <a:lnTo>
                      <a:pt x="206" y="243"/>
                    </a:lnTo>
                    <a:lnTo>
                      <a:pt x="204" y="244"/>
                    </a:lnTo>
                    <a:lnTo>
                      <a:pt x="201" y="246"/>
                    </a:lnTo>
                    <a:lnTo>
                      <a:pt x="159" y="246"/>
                    </a:lnTo>
                    <a:lnTo>
                      <a:pt x="159" y="246"/>
                    </a:lnTo>
                    <a:lnTo>
                      <a:pt x="156" y="244"/>
                    </a:lnTo>
                    <a:lnTo>
                      <a:pt x="154" y="244"/>
                    </a:lnTo>
                    <a:lnTo>
                      <a:pt x="152" y="241"/>
                    </a:lnTo>
                    <a:lnTo>
                      <a:pt x="152" y="239"/>
                    </a:lnTo>
                    <a:lnTo>
                      <a:pt x="152" y="203"/>
                    </a:lnTo>
                    <a:lnTo>
                      <a:pt x="152" y="203"/>
                    </a:lnTo>
                    <a:lnTo>
                      <a:pt x="152" y="201"/>
                    </a:lnTo>
                    <a:lnTo>
                      <a:pt x="154" y="198"/>
                    </a:lnTo>
                    <a:lnTo>
                      <a:pt x="156" y="198"/>
                    </a:lnTo>
                    <a:lnTo>
                      <a:pt x="159" y="196"/>
                    </a:lnTo>
                    <a:lnTo>
                      <a:pt x="159" y="196"/>
                    </a:lnTo>
                    <a:lnTo>
                      <a:pt x="159" y="196"/>
                    </a:lnTo>
                    <a:lnTo>
                      <a:pt x="159" y="196"/>
                    </a:lnTo>
                    <a:close/>
                    <a:moveTo>
                      <a:pt x="159" y="367"/>
                    </a:moveTo>
                    <a:lnTo>
                      <a:pt x="201" y="367"/>
                    </a:lnTo>
                    <a:lnTo>
                      <a:pt x="201" y="367"/>
                    </a:lnTo>
                    <a:lnTo>
                      <a:pt x="204" y="368"/>
                    </a:lnTo>
                    <a:lnTo>
                      <a:pt x="206" y="368"/>
                    </a:lnTo>
                    <a:lnTo>
                      <a:pt x="208" y="372"/>
                    </a:lnTo>
                    <a:lnTo>
                      <a:pt x="208" y="373"/>
                    </a:lnTo>
                    <a:lnTo>
                      <a:pt x="208" y="410"/>
                    </a:lnTo>
                    <a:lnTo>
                      <a:pt x="208" y="410"/>
                    </a:lnTo>
                    <a:lnTo>
                      <a:pt x="208" y="412"/>
                    </a:lnTo>
                    <a:lnTo>
                      <a:pt x="206" y="413"/>
                    </a:lnTo>
                    <a:lnTo>
                      <a:pt x="204" y="415"/>
                    </a:lnTo>
                    <a:lnTo>
                      <a:pt x="201" y="417"/>
                    </a:lnTo>
                    <a:lnTo>
                      <a:pt x="159" y="417"/>
                    </a:lnTo>
                    <a:lnTo>
                      <a:pt x="159" y="417"/>
                    </a:lnTo>
                    <a:lnTo>
                      <a:pt x="156" y="415"/>
                    </a:lnTo>
                    <a:lnTo>
                      <a:pt x="154" y="413"/>
                    </a:lnTo>
                    <a:lnTo>
                      <a:pt x="152" y="412"/>
                    </a:lnTo>
                    <a:lnTo>
                      <a:pt x="152" y="410"/>
                    </a:lnTo>
                    <a:lnTo>
                      <a:pt x="152" y="373"/>
                    </a:lnTo>
                    <a:lnTo>
                      <a:pt x="152" y="373"/>
                    </a:lnTo>
                    <a:lnTo>
                      <a:pt x="152" y="372"/>
                    </a:lnTo>
                    <a:lnTo>
                      <a:pt x="154" y="368"/>
                    </a:lnTo>
                    <a:lnTo>
                      <a:pt x="156" y="368"/>
                    </a:lnTo>
                    <a:lnTo>
                      <a:pt x="159" y="367"/>
                    </a:lnTo>
                    <a:lnTo>
                      <a:pt x="159" y="367"/>
                    </a:lnTo>
                    <a:lnTo>
                      <a:pt x="159" y="367"/>
                    </a:lnTo>
                    <a:lnTo>
                      <a:pt x="159" y="367"/>
                    </a:lnTo>
                    <a:close/>
                    <a:moveTo>
                      <a:pt x="64" y="196"/>
                    </a:moveTo>
                    <a:lnTo>
                      <a:pt x="107" y="196"/>
                    </a:lnTo>
                    <a:lnTo>
                      <a:pt x="107" y="196"/>
                    </a:lnTo>
                    <a:lnTo>
                      <a:pt x="109" y="198"/>
                    </a:lnTo>
                    <a:lnTo>
                      <a:pt x="112" y="198"/>
                    </a:lnTo>
                    <a:lnTo>
                      <a:pt x="112" y="201"/>
                    </a:lnTo>
                    <a:lnTo>
                      <a:pt x="114" y="203"/>
                    </a:lnTo>
                    <a:lnTo>
                      <a:pt x="114" y="239"/>
                    </a:lnTo>
                    <a:lnTo>
                      <a:pt x="114" y="239"/>
                    </a:lnTo>
                    <a:lnTo>
                      <a:pt x="112" y="241"/>
                    </a:lnTo>
                    <a:lnTo>
                      <a:pt x="112" y="243"/>
                    </a:lnTo>
                    <a:lnTo>
                      <a:pt x="109" y="244"/>
                    </a:lnTo>
                    <a:lnTo>
                      <a:pt x="107" y="246"/>
                    </a:lnTo>
                    <a:lnTo>
                      <a:pt x="64" y="246"/>
                    </a:lnTo>
                    <a:lnTo>
                      <a:pt x="64" y="246"/>
                    </a:lnTo>
                    <a:lnTo>
                      <a:pt x="62" y="244"/>
                    </a:lnTo>
                    <a:lnTo>
                      <a:pt x="59" y="244"/>
                    </a:lnTo>
                    <a:lnTo>
                      <a:pt x="59" y="241"/>
                    </a:lnTo>
                    <a:lnTo>
                      <a:pt x="57" y="239"/>
                    </a:lnTo>
                    <a:lnTo>
                      <a:pt x="57" y="203"/>
                    </a:lnTo>
                    <a:lnTo>
                      <a:pt x="57" y="203"/>
                    </a:lnTo>
                    <a:lnTo>
                      <a:pt x="59" y="201"/>
                    </a:lnTo>
                    <a:lnTo>
                      <a:pt x="59" y="198"/>
                    </a:lnTo>
                    <a:lnTo>
                      <a:pt x="62" y="198"/>
                    </a:lnTo>
                    <a:lnTo>
                      <a:pt x="64" y="196"/>
                    </a:lnTo>
                    <a:lnTo>
                      <a:pt x="64" y="196"/>
                    </a:lnTo>
                    <a:lnTo>
                      <a:pt x="64" y="196"/>
                    </a:lnTo>
                    <a:lnTo>
                      <a:pt x="64" y="196"/>
                    </a:lnTo>
                    <a:close/>
                    <a:moveTo>
                      <a:pt x="64" y="367"/>
                    </a:moveTo>
                    <a:lnTo>
                      <a:pt x="107" y="367"/>
                    </a:lnTo>
                    <a:lnTo>
                      <a:pt x="107" y="367"/>
                    </a:lnTo>
                    <a:lnTo>
                      <a:pt x="109" y="368"/>
                    </a:lnTo>
                    <a:lnTo>
                      <a:pt x="112" y="368"/>
                    </a:lnTo>
                    <a:lnTo>
                      <a:pt x="112" y="372"/>
                    </a:lnTo>
                    <a:lnTo>
                      <a:pt x="114" y="373"/>
                    </a:lnTo>
                    <a:lnTo>
                      <a:pt x="114" y="410"/>
                    </a:lnTo>
                    <a:lnTo>
                      <a:pt x="114" y="410"/>
                    </a:lnTo>
                    <a:lnTo>
                      <a:pt x="112" y="412"/>
                    </a:lnTo>
                    <a:lnTo>
                      <a:pt x="112" y="413"/>
                    </a:lnTo>
                    <a:lnTo>
                      <a:pt x="109" y="415"/>
                    </a:lnTo>
                    <a:lnTo>
                      <a:pt x="107" y="417"/>
                    </a:lnTo>
                    <a:lnTo>
                      <a:pt x="64" y="417"/>
                    </a:lnTo>
                    <a:lnTo>
                      <a:pt x="64" y="417"/>
                    </a:lnTo>
                    <a:lnTo>
                      <a:pt x="62" y="415"/>
                    </a:lnTo>
                    <a:lnTo>
                      <a:pt x="59" y="413"/>
                    </a:lnTo>
                    <a:lnTo>
                      <a:pt x="59" y="412"/>
                    </a:lnTo>
                    <a:lnTo>
                      <a:pt x="57" y="410"/>
                    </a:lnTo>
                    <a:lnTo>
                      <a:pt x="57" y="373"/>
                    </a:lnTo>
                    <a:lnTo>
                      <a:pt x="57" y="373"/>
                    </a:lnTo>
                    <a:lnTo>
                      <a:pt x="59" y="372"/>
                    </a:lnTo>
                    <a:lnTo>
                      <a:pt x="59" y="368"/>
                    </a:lnTo>
                    <a:lnTo>
                      <a:pt x="62" y="368"/>
                    </a:lnTo>
                    <a:lnTo>
                      <a:pt x="64" y="367"/>
                    </a:lnTo>
                    <a:lnTo>
                      <a:pt x="64" y="367"/>
                    </a:lnTo>
                    <a:lnTo>
                      <a:pt x="64" y="367"/>
                    </a:lnTo>
                    <a:lnTo>
                      <a:pt x="64" y="367"/>
                    </a:lnTo>
                    <a:lnTo>
                      <a:pt x="64" y="367"/>
                    </a:lnTo>
                    <a:close/>
                    <a:moveTo>
                      <a:pt x="64" y="281"/>
                    </a:moveTo>
                    <a:lnTo>
                      <a:pt x="107" y="281"/>
                    </a:lnTo>
                    <a:lnTo>
                      <a:pt x="107" y="281"/>
                    </a:lnTo>
                    <a:lnTo>
                      <a:pt x="109" y="283"/>
                    </a:lnTo>
                    <a:lnTo>
                      <a:pt x="112" y="283"/>
                    </a:lnTo>
                    <a:lnTo>
                      <a:pt x="112" y="286"/>
                    </a:lnTo>
                    <a:lnTo>
                      <a:pt x="114" y="288"/>
                    </a:lnTo>
                    <a:lnTo>
                      <a:pt x="114" y="325"/>
                    </a:lnTo>
                    <a:lnTo>
                      <a:pt x="114" y="325"/>
                    </a:lnTo>
                    <a:lnTo>
                      <a:pt x="112" y="326"/>
                    </a:lnTo>
                    <a:lnTo>
                      <a:pt x="112" y="328"/>
                    </a:lnTo>
                    <a:lnTo>
                      <a:pt x="109" y="330"/>
                    </a:lnTo>
                    <a:lnTo>
                      <a:pt x="107" y="331"/>
                    </a:lnTo>
                    <a:lnTo>
                      <a:pt x="64" y="331"/>
                    </a:lnTo>
                    <a:lnTo>
                      <a:pt x="64" y="331"/>
                    </a:lnTo>
                    <a:lnTo>
                      <a:pt x="62" y="330"/>
                    </a:lnTo>
                    <a:lnTo>
                      <a:pt x="59" y="328"/>
                    </a:lnTo>
                    <a:lnTo>
                      <a:pt x="59" y="326"/>
                    </a:lnTo>
                    <a:lnTo>
                      <a:pt x="57" y="325"/>
                    </a:lnTo>
                    <a:lnTo>
                      <a:pt x="57" y="288"/>
                    </a:lnTo>
                    <a:lnTo>
                      <a:pt x="57" y="288"/>
                    </a:lnTo>
                    <a:lnTo>
                      <a:pt x="59" y="286"/>
                    </a:lnTo>
                    <a:lnTo>
                      <a:pt x="59" y="283"/>
                    </a:lnTo>
                    <a:lnTo>
                      <a:pt x="62" y="283"/>
                    </a:lnTo>
                    <a:lnTo>
                      <a:pt x="64" y="281"/>
                    </a:lnTo>
                    <a:lnTo>
                      <a:pt x="64" y="281"/>
                    </a:lnTo>
                    <a:lnTo>
                      <a:pt x="64" y="281"/>
                    </a:lnTo>
                    <a:lnTo>
                      <a:pt x="64" y="281"/>
                    </a:lnTo>
                    <a:close/>
                  </a:path>
                </a:pathLst>
              </a:custGeom>
              <a:solidFill>
                <a:srgbClr val="6E9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grpSp>
      </p:grpSp>
      <p:pic>
        <p:nvPicPr>
          <p:cNvPr id="1184" name="Picture 78">
            <a:extLst>
              <a:ext uri="{FF2B5EF4-FFF2-40B4-BE49-F238E27FC236}">
                <a16:creationId xmlns:a16="http://schemas.microsoft.com/office/drawing/2014/main" id="{0AA84F44-443C-46B0-858C-85EF7CCA058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39060" y="4458406"/>
            <a:ext cx="2643190" cy="1712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477" name="Grupp 1476">
            <a:extLst>
              <a:ext uri="{FF2B5EF4-FFF2-40B4-BE49-F238E27FC236}">
                <a16:creationId xmlns:a16="http://schemas.microsoft.com/office/drawing/2014/main" id="{D1FB441B-2A04-4E8C-BC5B-CCE5E412E8D5}"/>
              </a:ext>
            </a:extLst>
          </p:cNvPr>
          <p:cNvGrpSpPr/>
          <p:nvPr/>
        </p:nvGrpSpPr>
        <p:grpSpPr>
          <a:xfrm>
            <a:off x="5173669" y="3175706"/>
            <a:ext cx="1352552" cy="1592263"/>
            <a:chOff x="4667255" y="3238502"/>
            <a:chExt cx="1352552" cy="1592263"/>
          </a:xfrm>
        </p:grpSpPr>
        <p:sp>
          <p:nvSpPr>
            <p:cNvPr id="1435" name="Freeform 137">
              <a:extLst>
                <a:ext uri="{FF2B5EF4-FFF2-40B4-BE49-F238E27FC236}">
                  <a16:creationId xmlns:a16="http://schemas.microsoft.com/office/drawing/2014/main" id="{B21A78EF-4C9C-4F3E-8114-CA569A50EC6B}"/>
                </a:ext>
              </a:extLst>
            </p:cNvPr>
            <p:cNvSpPr>
              <a:spLocks/>
            </p:cNvSpPr>
            <p:nvPr/>
          </p:nvSpPr>
          <p:spPr bwMode="auto">
            <a:xfrm>
              <a:off x="5534031" y="3476627"/>
              <a:ext cx="104775" cy="141288"/>
            </a:xfrm>
            <a:custGeom>
              <a:avLst/>
              <a:gdLst>
                <a:gd name="T0" fmla="*/ 0 w 133"/>
                <a:gd name="T1" fmla="*/ 0 h 177"/>
                <a:gd name="T2" fmla="*/ 0 w 133"/>
                <a:gd name="T3" fmla="*/ 90 h 177"/>
                <a:gd name="T4" fmla="*/ 133 w 133"/>
                <a:gd name="T5" fmla="*/ 177 h 177"/>
                <a:gd name="T6" fmla="*/ 133 w 133"/>
                <a:gd name="T7" fmla="*/ 0 h 177"/>
                <a:gd name="T8" fmla="*/ 0 w 133"/>
                <a:gd name="T9" fmla="*/ 0 h 177"/>
              </a:gdLst>
              <a:ahLst/>
              <a:cxnLst>
                <a:cxn ang="0">
                  <a:pos x="T0" y="T1"/>
                </a:cxn>
                <a:cxn ang="0">
                  <a:pos x="T2" y="T3"/>
                </a:cxn>
                <a:cxn ang="0">
                  <a:pos x="T4" y="T5"/>
                </a:cxn>
                <a:cxn ang="0">
                  <a:pos x="T6" y="T7"/>
                </a:cxn>
                <a:cxn ang="0">
                  <a:pos x="T8" y="T9"/>
                </a:cxn>
              </a:cxnLst>
              <a:rect l="0" t="0" r="r" b="b"/>
              <a:pathLst>
                <a:path w="133" h="177">
                  <a:moveTo>
                    <a:pt x="0" y="0"/>
                  </a:moveTo>
                  <a:lnTo>
                    <a:pt x="0" y="90"/>
                  </a:lnTo>
                  <a:lnTo>
                    <a:pt x="133" y="177"/>
                  </a:lnTo>
                  <a:lnTo>
                    <a:pt x="133" y="0"/>
                  </a:lnTo>
                  <a:lnTo>
                    <a:pt x="0" y="0"/>
                  </a:lnTo>
                  <a:close/>
                </a:path>
              </a:pathLst>
            </a:custGeom>
            <a:solidFill>
              <a:srgbClr val="406F9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1436" name="Freeform 138">
              <a:extLst>
                <a:ext uri="{FF2B5EF4-FFF2-40B4-BE49-F238E27FC236}">
                  <a16:creationId xmlns:a16="http://schemas.microsoft.com/office/drawing/2014/main" id="{96F646FB-EE9E-4AB4-84A2-31BBE4A2B568}"/>
                </a:ext>
              </a:extLst>
            </p:cNvPr>
            <p:cNvSpPr>
              <a:spLocks/>
            </p:cNvSpPr>
            <p:nvPr/>
          </p:nvSpPr>
          <p:spPr bwMode="auto">
            <a:xfrm>
              <a:off x="4965706" y="3451227"/>
              <a:ext cx="744538" cy="622300"/>
            </a:xfrm>
            <a:custGeom>
              <a:avLst/>
              <a:gdLst>
                <a:gd name="T0" fmla="*/ 21 w 937"/>
                <a:gd name="T1" fmla="*/ 343 h 785"/>
                <a:gd name="T2" fmla="*/ 18 w 937"/>
                <a:gd name="T3" fmla="*/ 346 h 785"/>
                <a:gd name="T4" fmla="*/ 10 w 937"/>
                <a:gd name="T5" fmla="*/ 358 h 785"/>
                <a:gd name="T6" fmla="*/ 0 w 937"/>
                <a:gd name="T7" fmla="*/ 386 h 785"/>
                <a:gd name="T8" fmla="*/ 0 w 937"/>
                <a:gd name="T9" fmla="*/ 403 h 785"/>
                <a:gd name="T10" fmla="*/ 5 w 937"/>
                <a:gd name="T11" fmla="*/ 418 h 785"/>
                <a:gd name="T12" fmla="*/ 11 w 937"/>
                <a:gd name="T13" fmla="*/ 432 h 785"/>
                <a:gd name="T14" fmla="*/ 18 w 937"/>
                <a:gd name="T15" fmla="*/ 438 h 785"/>
                <a:gd name="T16" fmla="*/ 32 w 937"/>
                <a:gd name="T17" fmla="*/ 448 h 785"/>
                <a:gd name="T18" fmla="*/ 38 w 937"/>
                <a:gd name="T19" fmla="*/ 452 h 785"/>
                <a:gd name="T20" fmla="*/ 63 w 937"/>
                <a:gd name="T21" fmla="*/ 455 h 785"/>
                <a:gd name="T22" fmla="*/ 88 w 937"/>
                <a:gd name="T23" fmla="*/ 448 h 785"/>
                <a:gd name="T24" fmla="*/ 130 w 937"/>
                <a:gd name="T25" fmla="*/ 785 h 785"/>
                <a:gd name="T26" fmla="*/ 130 w 937"/>
                <a:gd name="T27" fmla="*/ 432 h 785"/>
                <a:gd name="T28" fmla="*/ 144 w 937"/>
                <a:gd name="T29" fmla="*/ 418 h 785"/>
                <a:gd name="T30" fmla="*/ 288 w 937"/>
                <a:gd name="T31" fmla="*/ 303 h 785"/>
                <a:gd name="T32" fmla="*/ 470 w 937"/>
                <a:gd name="T33" fmla="*/ 160 h 785"/>
                <a:gd name="T34" fmla="*/ 755 w 937"/>
                <a:gd name="T35" fmla="*/ 390 h 785"/>
                <a:gd name="T36" fmla="*/ 800 w 937"/>
                <a:gd name="T37" fmla="*/ 427 h 785"/>
                <a:gd name="T38" fmla="*/ 803 w 937"/>
                <a:gd name="T39" fmla="*/ 783 h 785"/>
                <a:gd name="T40" fmla="*/ 845 w 937"/>
                <a:gd name="T41" fmla="*/ 450 h 785"/>
                <a:gd name="T42" fmla="*/ 858 w 937"/>
                <a:gd name="T43" fmla="*/ 453 h 785"/>
                <a:gd name="T44" fmla="*/ 884 w 937"/>
                <a:gd name="T45" fmla="*/ 455 h 785"/>
                <a:gd name="T46" fmla="*/ 897 w 937"/>
                <a:gd name="T47" fmla="*/ 453 h 785"/>
                <a:gd name="T48" fmla="*/ 922 w 937"/>
                <a:gd name="T49" fmla="*/ 437 h 785"/>
                <a:gd name="T50" fmla="*/ 930 w 937"/>
                <a:gd name="T51" fmla="*/ 423 h 785"/>
                <a:gd name="T52" fmla="*/ 935 w 937"/>
                <a:gd name="T53" fmla="*/ 410 h 785"/>
                <a:gd name="T54" fmla="*/ 937 w 937"/>
                <a:gd name="T55" fmla="*/ 391 h 785"/>
                <a:gd name="T56" fmla="*/ 934 w 937"/>
                <a:gd name="T57" fmla="*/ 375 h 785"/>
                <a:gd name="T58" fmla="*/ 927 w 937"/>
                <a:gd name="T59" fmla="*/ 358 h 785"/>
                <a:gd name="T60" fmla="*/ 915 w 937"/>
                <a:gd name="T61" fmla="*/ 343 h 785"/>
                <a:gd name="T62" fmla="*/ 477 w 937"/>
                <a:gd name="T63" fmla="*/ 3 h 785"/>
                <a:gd name="T64" fmla="*/ 472 w 937"/>
                <a:gd name="T65" fmla="*/ 0 h 785"/>
                <a:gd name="T66" fmla="*/ 462 w 937"/>
                <a:gd name="T67" fmla="*/ 1 h 785"/>
                <a:gd name="T68" fmla="*/ 457 w 937"/>
                <a:gd name="T69" fmla="*/ 3 h 7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937" h="785">
                  <a:moveTo>
                    <a:pt x="457" y="3"/>
                  </a:moveTo>
                  <a:lnTo>
                    <a:pt x="21" y="343"/>
                  </a:lnTo>
                  <a:lnTo>
                    <a:pt x="21" y="343"/>
                  </a:lnTo>
                  <a:lnTo>
                    <a:pt x="18" y="346"/>
                  </a:lnTo>
                  <a:lnTo>
                    <a:pt x="18" y="346"/>
                  </a:lnTo>
                  <a:lnTo>
                    <a:pt x="10" y="358"/>
                  </a:lnTo>
                  <a:lnTo>
                    <a:pt x="3" y="373"/>
                  </a:lnTo>
                  <a:lnTo>
                    <a:pt x="0" y="386"/>
                  </a:lnTo>
                  <a:lnTo>
                    <a:pt x="0" y="403"/>
                  </a:lnTo>
                  <a:lnTo>
                    <a:pt x="0" y="403"/>
                  </a:lnTo>
                  <a:lnTo>
                    <a:pt x="1" y="410"/>
                  </a:lnTo>
                  <a:lnTo>
                    <a:pt x="5" y="418"/>
                  </a:lnTo>
                  <a:lnTo>
                    <a:pt x="8" y="425"/>
                  </a:lnTo>
                  <a:lnTo>
                    <a:pt x="11" y="432"/>
                  </a:lnTo>
                  <a:lnTo>
                    <a:pt x="11" y="432"/>
                  </a:lnTo>
                  <a:lnTo>
                    <a:pt x="18" y="438"/>
                  </a:lnTo>
                  <a:lnTo>
                    <a:pt x="23" y="443"/>
                  </a:lnTo>
                  <a:lnTo>
                    <a:pt x="32" y="448"/>
                  </a:lnTo>
                  <a:lnTo>
                    <a:pt x="38" y="452"/>
                  </a:lnTo>
                  <a:lnTo>
                    <a:pt x="38" y="452"/>
                  </a:lnTo>
                  <a:lnTo>
                    <a:pt x="52" y="453"/>
                  </a:lnTo>
                  <a:lnTo>
                    <a:pt x="63" y="455"/>
                  </a:lnTo>
                  <a:lnTo>
                    <a:pt x="75" y="453"/>
                  </a:lnTo>
                  <a:lnTo>
                    <a:pt x="88" y="448"/>
                  </a:lnTo>
                  <a:lnTo>
                    <a:pt x="88" y="785"/>
                  </a:lnTo>
                  <a:lnTo>
                    <a:pt x="130" y="785"/>
                  </a:lnTo>
                  <a:lnTo>
                    <a:pt x="130" y="432"/>
                  </a:lnTo>
                  <a:lnTo>
                    <a:pt x="130" y="432"/>
                  </a:lnTo>
                  <a:lnTo>
                    <a:pt x="134" y="428"/>
                  </a:lnTo>
                  <a:lnTo>
                    <a:pt x="144" y="418"/>
                  </a:lnTo>
                  <a:lnTo>
                    <a:pt x="179" y="390"/>
                  </a:lnTo>
                  <a:lnTo>
                    <a:pt x="288" y="303"/>
                  </a:lnTo>
                  <a:lnTo>
                    <a:pt x="470" y="160"/>
                  </a:lnTo>
                  <a:lnTo>
                    <a:pt x="470" y="160"/>
                  </a:lnTo>
                  <a:lnTo>
                    <a:pt x="649" y="303"/>
                  </a:lnTo>
                  <a:lnTo>
                    <a:pt x="755" y="390"/>
                  </a:lnTo>
                  <a:lnTo>
                    <a:pt x="790" y="418"/>
                  </a:lnTo>
                  <a:lnTo>
                    <a:pt x="800" y="427"/>
                  </a:lnTo>
                  <a:lnTo>
                    <a:pt x="803" y="432"/>
                  </a:lnTo>
                  <a:lnTo>
                    <a:pt x="803" y="783"/>
                  </a:lnTo>
                  <a:lnTo>
                    <a:pt x="845" y="783"/>
                  </a:lnTo>
                  <a:lnTo>
                    <a:pt x="845" y="450"/>
                  </a:lnTo>
                  <a:lnTo>
                    <a:pt x="845" y="450"/>
                  </a:lnTo>
                  <a:lnTo>
                    <a:pt x="858" y="453"/>
                  </a:lnTo>
                  <a:lnTo>
                    <a:pt x="870" y="457"/>
                  </a:lnTo>
                  <a:lnTo>
                    <a:pt x="884" y="455"/>
                  </a:lnTo>
                  <a:lnTo>
                    <a:pt x="897" y="453"/>
                  </a:lnTo>
                  <a:lnTo>
                    <a:pt x="897" y="453"/>
                  </a:lnTo>
                  <a:lnTo>
                    <a:pt x="910" y="447"/>
                  </a:lnTo>
                  <a:lnTo>
                    <a:pt x="922" y="437"/>
                  </a:lnTo>
                  <a:lnTo>
                    <a:pt x="922" y="437"/>
                  </a:lnTo>
                  <a:lnTo>
                    <a:pt x="930" y="423"/>
                  </a:lnTo>
                  <a:lnTo>
                    <a:pt x="935" y="410"/>
                  </a:lnTo>
                  <a:lnTo>
                    <a:pt x="935" y="410"/>
                  </a:lnTo>
                  <a:lnTo>
                    <a:pt x="937" y="401"/>
                  </a:lnTo>
                  <a:lnTo>
                    <a:pt x="937" y="391"/>
                  </a:lnTo>
                  <a:lnTo>
                    <a:pt x="935" y="383"/>
                  </a:lnTo>
                  <a:lnTo>
                    <a:pt x="934" y="375"/>
                  </a:lnTo>
                  <a:lnTo>
                    <a:pt x="930" y="366"/>
                  </a:lnTo>
                  <a:lnTo>
                    <a:pt x="927" y="358"/>
                  </a:lnTo>
                  <a:lnTo>
                    <a:pt x="922" y="351"/>
                  </a:lnTo>
                  <a:lnTo>
                    <a:pt x="915" y="343"/>
                  </a:lnTo>
                  <a:lnTo>
                    <a:pt x="914" y="341"/>
                  </a:lnTo>
                  <a:lnTo>
                    <a:pt x="477" y="3"/>
                  </a:lnTo>
                  <a:lnTo>
                    <a:pt x="477" y="3"/>
                  </a:lnTo>
                  <a:lnTo>
                    <a:pt x="472" y="0"/>
                  </a:lnTo>
                  <a:lnTo>
                    <a:pt x="467" y="0"/>
                  </a:lnTo>
                  <a:lnTo>
                    <a:pt x="462" y="1"/>
                  </a:lnTo>
                  <a:lnTo>
                    <a:pt x="457" y="3"/>
                  </a:lnTo>
                  <a:lnTo>
                    <a:pt x="457" y="3"/>
                  </a:lnTo>
                  <a:close/>
                </a:path>
              </a:pathLst>
            </a:custGeom>
            <a:solidFill>
              <a:srgbClr val="406F9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1437" name="Freeform 139">
              <a:extLst>
                <a:ext uri="{FF2B5EF4-FFF2-40B4-BE49-F238E27FC236}">
                  <a16:creationId xmlns:a16="http://schemas.microsoft.com/office/drawing/2014/main" id="{64C184B9-1864-4AEE-B182-F2C28F090C4D}"/>
                </a:ext>
              </a:extLst>
            </p:cNvPr>
            <p:cNvSpPr>
              <a:spLocks noEditPoints="1"/>
            </p:cNvSpPr>
            <p:nvPr/>
          </p:nvSpPr>
          <p:spPr bwMode="auto">
            <a:xfrm>
              <a:off x="5192719" y="3771902"/>
              <a:ext cx="292100" cy="301625"/>
            </a:xfrm>
            <a:custGeom>
              <a:avLst/>
              <a:gdLst>
                <a:gd name="T0" fmla="*/ 0 w 369"/>
                <a:gd name="T1" fmla="*/ 380 h 380"/>
                <a:gd name="T2" fmla="*/ 369 w 369"/>
                <a:gd name="T3" fmla="*/ 184 h 380"/>
                <a:gd name="T4" fmla="*/ 369 w 369"/>
                <a:gd name="T5" fmla="*/ 164 h 380"/>
                <a:gd name="T6" fmla="*/ 360 w 369"/>
                <a:gd name="T7" fmla="*/ 129 h 380"/>
                <a:gd name="T8" fmla="*/ 347 w 369"/>
                <a:gd name="T9" fmla="*/ 95 h 380"/>
                <a:gd name="T10" fmla="*/ 327 w 369"/>
                <a:gd name="T11" fmla="*/ 67 h 380"/>
                <a:gd name="T12" fmla="*/ 302 w 369"/>
                <a:gd name="T13" fmla="*/ 42 h 380"/>
                <a:gd name="T14" fmla="*/ 273 w 369"/>
                <a:gd name="T15" fmla="*/ 22 h 380"/>
                <a:gd name="T16" fmla="*/ 240 w 369"/>
                <a:gd name="T17" fmla="*/ 8 h 380"/>
                <a:gd name="T18" fmla="*/ 203 w 369"/>
                <a:gd name="T19" fmla="*/ 0 h 380"/>
                <a:gd name="T20" fmla="*/ 184 w 369"/>
                <a:gd name="T21" fmla="*/ 0 h 380"/>
                <a:gd name="T22" fmla="*/ 148 w 369"/>
                <a:gd name="T23" fmla="*/ 3 h 380"/>
                <a:gd name="T24" fmla="*/ 112 w 369"/>
                <a:gd name="T25" fmla="*/ 13 h 380"/>
                <a:gd name="T26" fmla="*/ 82 w 369"/>
                <a:gd name="T27" fmla="*/ 30 h 380"/>
                <a:gd name="T28" fmla="*/ 54 w 369"/>
                <a:gd name="T29" fmla="*/ 53 h 380"/>
                <a:gd name="T30" fmla="*/ 32 w 369"/>
                <a:gd name="T31" fmla="*/ 80 h 380"/>
                <a:gd name="T32" fmla="*/ 15 w 369"/>
                <a:gd name="T33" fmla="*/ 112 h 380"/>
                <a:gd name="T34" fmla="*/ 4 w 369"/>
                <a:gd name="T35" fmla="*/ 145 h 380"/>
                <a:gd name="T36" fmla="*/ 0 w 369"/>
                <a:gd name="T37" fmla="*/ 184 h 380"/>
                <a:gd name="T38" fmla="*/ 168 w 369"/>
                <a:gd name="T39" fmla="*/ 348 h 380"/>
                <a:gd name="T40" fmla="*/ 32 w 369"/>
                <a:gd name="T41" fmla="*/ 216 h 380"/>
                <a:gd name="T42" fmla="*/ 168 w 369"/>
                <a:gd name="T43" fmla="*/ 348 h 380"/>
                <a:gd name="T44" fmla="*/ 32 w 369"/>
                <a:gd name="T45" fmla="*/ 184 h 380"/>
                <a:gd name="T46" fmla="*/ 32 w 369"/>
                <a:gd name="T47" fmla="*/ 169 h 380"/>
                <a:gd name="T48" fmla="*/ 39 w 369"/>
                <a:gd name="T49" fmla="*/ 140 h 380"/>
                <a:gd name="T50" fmla="*/ 49 w 369"/>
                <a:gd name="T51" fmla="*/ 115 h 380"/>
                <a:gd name="T52" fmla="*/ 62 w 369"/>
                <a:gd name="T53" fmla="*/ 92 h 380"/>
                <a:gd name="T54" fmla="*/ 81 w 369"/>
                <a:gd name="T55" fmla="*/ 72 h 380"/>
                <a:gd name="T56" fmla="*/ 102 w 369"/>
                <a:gd name="T57" fmla="*/ 55 h 380"/>
                <a:gd name="T58" fmla="*/ 128 w 369"/>
                <a:gd name="T59" fmla="*/ 42 h 380"/>
                <a:gd name="T60" fmla="*/ 154 w 369"/>
                <a:gd name="T61" fmla="*/ 35 h 380"/>
                <a:gd name="T62" fmla="*/ 168 w 369"/>
                <a:gd name="T63" fmla="*/ 184 h 380"/>
                <a:gd name="T64" fmla="*/ 201 w 369"/>
                <a:gd name="T65" fmla="*/ 348 h 380"/>
                <a:gd name="T66" fmla="*/ 337 w 369"/>
                <a:gd name="T67" fmla="*/ 216 h 380"/>
                <a:gd name="T68" fmla="*/ 201 w 369"/>
                <a:gd name="T69" fmla="*/ 32 h 380"/>
                <a:gd name="T70" fmla="*/ 201 w 369"/>
                <a:gd name="T71" fmla="*/ 32 h 380"/>
                <a:gd name="T72" fmla="*/ 230 w 369"/>
                <a:gd name="T73" fmla="*/ 38 h 380"/>
                <a:gd name="T74" fmla="*/ 255 w 369"/>
                <a:gd name="T75" fmla="*/ 48 h 380"/>
                <a:gd name="T76" fmla="*/ 278 w 369"/>
                <a:gd name="T77" fmla="*/ 63 h 380"/>
                <a:gd name="T78" fmla="*/ 298 w 369"/>
                <a:gd name="T79" fmla="*/ 82 h 380"/>
                <a:gd name="T80" fmla="*/ 313 w 369"/>
                <a:gd name="T81" fmla="*/ 104 h 380"/>
                <a:gd name="T82" fmla="*/ 327 w 369"/>
                <a:gd name="T83" fmla="*/ 129 h 380"/>
                <a:gd name="T84" fmla="*/ 333 w 369"/>
                <a:gd name="T85" fmla="*/ 155 h 380"/>
                <a:gd name="T86" fmla="*/ 337 w 369"/>
                <a:gd name="T87" fmla="*/ 184 h 380"/>
                <a:gd name="T88" fmla="*/ 201 w 369"/>
                <a:gd name="T89" fmla="*/ 32 h 380"/>
                <a:gd name="T90" fmla="*/ 199 w 369"/>
                <a:gd name="T91" fmla="*/ 32 h 3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369" h="380">
                  <a:moveTo>
                    <a:pt x="0" y="184"/>
                  </a:moveTo>
                  <a:lnTo>
                    <a:pt x="0" y="380"/>
                  </a:lnTo>
                  <a:lnTo>
                    <a:pt x="369" y="380"/>
                  </a:lnTo>
                  <a:lnTo>
                    <a:pt x="369" y="184"/>
                  </a:lnTo>
                  <a:lnTo>
                    <a:pt x="369" y="184"/>
                  </a:lnTo>
                  <a:lnTo>
                    <a:pt x="369" y="164"/>
                  </a:lnTo>
                  <a:lnTo>
                    <a:pt x="365" y="145"/>
                  </a:lnTo>
                  <a:lnTo>
                    <a:pt x="360" y="129"/>
                  </a:lnTo>
                  <a:lnTo>
                    <a:pt x="355" y="112"/>
                  </a:lnTo>
                  <a:lnTo>
                    <a:pt x="347" y="95"/>
                  </a:lnTo>
                  <a:lnTo>
                    <a:pt x="337" y="80"/>
                  </a:lnTo>
                  <a:lnTo>
                    <a:pt x="327" y="67"/>
                  </a:lnTo>
                  <a:lnTo>
                    <a:pt x="315" y="53"/>
                  </a:lnTo>
                  <a:lnTo>
                    <a:pt x="302" y="42"/>
                  </a:lnTo>
                  <a:lnTo>
                    <a:pt x="288" y="30"/>
                  </a:lnTo>
                  <a:lnTo>
                    <a:pt x="273" y="22"/>
                  </a:lnTo>
                  <a:lnTo>
                    <a:pt x="256" y="13"/>
                  </a:lnTo>
                  <a:lnTo>
                    <a:pt x="240" y="8"/>
                  </a:lnTo>
                  <a:lnTo>
                    <a:pt x="221" y="3"/>
                  </a:lnTo>
                  <a:lnTo>
                    <a:pt x="203" y="0"/>
                  </a:lnTo>
                  <a:lnTo>
                    <a:pt x="184" y="0"/>
                  </a:lnTo>
                  <a:lnTo>
                    <a:pt x="184" y="0"/>
                  </a:lnTo>
                  <a:lnTo>
                    <a:pt x="166" y="0"/>
                  </a:lnTo>
                  <a:lnTo>
                    <a:pt x="148" y="3"/>
                  </a:lnTo>
                  <a:lnTo>
                    <a:pt x="129" y="8"/>
                  </a:lnTo>
                  <a:lnTo>
                    <a:pt x="112" y="13"/>
                  </a:lnTo>
                  <a:lnTo>
                    <a:pt x="97" y="22"/>
                  </a:lnTo>
                  <a:lnTo>
                    <a:pt x="82" y="30"/>
                  </a:lnTo>
                  <a:lnTo>
                    <a:pt x="67" y="42"/>
                  </a:lnTo>
                  <a:lnTo>
                    <a:pt x="54" y="53"/>
                  </a:lnTo>
                  <a:lnTo>
                    <a:pt x="42" y="67"/>
                  </a:lnTo>
                  <a:lnTo>
                    <a:pt x="32" y="80"/>
                  </a:lnTo>
                  <a:lnTo>
                    <a:pt x="22" y="95"/>
                  </a:lnTo>
                  <a:lnTo>
                    <a:pt x="15" y="112"/>
                  </a:lnTo>
                  <a:lnTo>
                    <a:pt x="9" y="129"/>
                  </a:lnTo>
                  <a:lnTo>
                    <a:pt x="4" y="145"/>
                  </a:lnTo>
                  <a:lnTo>
                    <a:pt x="2" y="164"/>
                  </a:lnTo>
                  <a:lnTo>
                    <a:pt x="0" y="184"/>
                  </a:lnTo>
                  <a:lnTo>
                    <a:pt x="0" y="184"/>
                  </a:lnTo>
                  <a:close/>
                  <a:moveTo>
                    <a:pt x="168" y="348"/>
                  </a:moveTo>
                  <a:lnTo>
                    <a:pt x="32" y="348"/>
                  </a:lnTo>
                  <a:lnTo>
                    <a:pt x="32" y="216"/>
                  </a:lnTo>
                  <a:lnTo>
                    <a:pt x="168" y="216"/>
                  </a:lnTo>
                  <a:lnTo>
                    <a:pt x="168" y="348"/>
                  </a:lnTo>
                  <a:close/>
                  <a:moveTo>
                    <a:pt x="168" y="184"/>
                  </a:moveTo>
                  <a:lnTo>
                    <a:pt x="32" y="184"/>
                  </a:lnTo>
                  <a:lnTo>
                    <a:pt x="32" y="184"/>
                  </a:lnTo>
                  <a:lnTo>
                    <a:pt x="32" y="169"/>
                  </a:lnTo>
                  <a:lnTo>
                    <a:pt x="35" y="155"/>
                  </a:lnTo>
                  <a:lnTo>
                    <a:pt x="39" y="140"/>
                  </a:lnTo>
                  <a:lnTo>
                    <a:pt x="42" y="129"/>
                  </a:lnTo>
                  <a:lnTo>
                    <a:pt x="49" y="115"/>
                  </a:lnTo>
                  <a:lnTo>
                    <a:pt x="56" y="104"/>
                  </a:lnTo>
                  <a:lnTo>
                    <a:pt x="62" y="92"/>
                  </a:lnTo>
                  <a:lnTo>
                    <a:pt x="71" y="82"/>
                  </a:lnTo>
                  <a:lnTo>
                    <a:pt x="81" y="72"/>
                  </a:lnTo>
                  <a:lnTo>
                    <a:pt x="91" y="63"/>
                  </a:lnTo>
                  <a:lnTo>
                    <a:pt x="102" y="55"/>
                  </a:lnTo>
                  <a:lnTo>
                    <a:pt x="114" y="48"/>
                  </a:lnTo>
                  <a:lnTo>
                    <a:pt x="128" y="42"/>
                  </a:lnTo>
                  <a:lnTo>
                    <a:pt x="141" y="38"/>
                  </a:lnTo>
                  <a:lnTo>
                    <a:pt x="154" y="35"/>
                  </a:lnTo>
                  <a:lnTo>
                    <a:pt x="168" y="32"/>
                  </a:lnTo>
                  <a:lnTo>
                    <a:pt x="168" y="184"/>
                  </a:lnTo>
                  <a:close/>
                  <a:moveTo>
                    <a:pt x="337" y="348"/>
                  </a:moveTo>
                  <a:lnTo>
                    <a:pt x="201" y="348"/>
                  </a:lnTo>
                  <a:lnTo>
                    <a:pt x="201" y="216"/>
                  </a:lnTo>
                  <a:lnTo>
                    <a:pt x="337" y="216"/>
                  </a:lnTo>
                  <a:lnTo>
                    <a:pt x="337" y="348"/>
                  </a:lnTo>
                  <a:close/>
                  <a:moveTo>
                    <a:pt x="201" y="32"/>
                  </a:moveTo>
                  <a:lnTo>
                    <a:pt x="201" y="32"/>
                  </a:lnTo>
                  <a:lnTo>
                    <a:pt x="201" y="32"/>
                  </a:lnTo>
                  <a:lnTo>
                    <a:pt x="215" y="35"/>
                  </a:lnTo>
                  <a:lnTo>
                    <a:pt x="230" y="38"/>
                  </a:lnTo>
                  <a:lnTo>
                    <a:pt x="241" y="43"/>
                  </a:lnTo>
                  <a:lnTo>
                    <a:pt x="255" y="48"/>
                  </a:lnTo>
                  <a:lnTo>
                    <a:pt x="266" y="55"/>
                  </a:lnTo>
                  <a:lnTo>
                    <a:pt x="278" y="63"/>
                  </a:lnTo>
                  <a:lnTo>
                    <a:pt x="288" y="72"/>
                  </a:lnTo>
                  <a:lnTo>
                    <a:pt x="298" y="82"/>
                  </a:lnTo>
                  <a:lnTo>
                    <a:pt x="307" y="92"/>
                  </a:lnTo>
                  <a:lnTo>
                    <a:pt x="313" y="104"/>
                  </a:lnTo>
                  <a:lnTo>
                    <a:pt x="320" y="115"/>
                  </a:lnTo>
                  <a:lnTo>
                    <a:pt x="327" y="129"/>
                  </a:lnTo>
                  <a:lnTo>
                    <a:pt x="330" y="142"/>
                  </a:lnTo>
                  <a:lnTo>
                    <a:pt x="333" y="155"/>
                  </a:lnTo>
                  <a:lnTo>
                    <a:pt x="335" y="169"/>
                  </a:lnTo>
                  <a:lnTo>
                    <a:pt x="337" y="184"/>
                  </a:lnTo>
                  <a:lnTo>
                    <a:pt x="201" y="184"/>
                  </a:lnTo>
                  <a:lnTo>
                    <a:pt x="201" y="32"/>
                  </a:lnTo>
                  <a:lnTo>
                    <a:pt x="201" y="32"/>
                  </a:lnTo>
                  <a:lnTo>
                    <a:pt x="199" y="32"/>
                  </a:lnTo>
                  <a:lnTo>
                    <a:pt x="201" y="32"/>
                  </a:lnTo>
                  <a:close/>
                </a:path>
              </a:pathLst>
            </a:custGeom>
            <a:solidFill>
              <a:srgbClr val="406F9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1438" name="Freeform 140">
              <a:extLst>
                <a:ext uri="{FF2B5EF4-FFF2-40B4-BE49-F238E27FC236}">
                  <a16:creationId xmlns:a16="http://schemas.microsoft.com/office/drawing/2014/main" id="{FDC834FA-B364-46F7-80A5-7FE0884E1E0F}"/>
                </a:ext>
              </a:extLst>
            </p:cNvPr>
            <p:cNvSpPr>
              <a:spLocks/>
            </p:cNvSpPr>
            <p:nvPr/>
          </p:nvSpPr>
          <p:spPr bwMode="auto">
            <a:xfrm>
              <a:off x="4667255" y="3238502"/>
              <a:ext cx="1352551" cy="1592263"/>
            </a:xfrm>
            <a:custGeom>
              <a:avLst/>
              <a:gdLst>
                <a:gd name="T0" fmla="*/ 122 w 1704"/>
                <a:gd name="T1" fmla="*/ 0 h 2007"/>
                <a:gd name="T2" fmla="*/ 111 w 1704"/>
                <a:gd name="T3" fmla="*/ 2 h 2007"/>
                <a:gd name="T4" fmla="*/ 87 w 1704"/>
                <a:gd name="T5" fmla="*/ 7 h 2007"/>
                <a:gd name="T6" fmla="*/ 65 w 1704"/>
                <a:gd name="T7" fmla="*/ 15 h 2007"/>
                <a:gd name="T8" fmla="*/ 45 w 1704"/>
                <a:gd name="T9" fmla="*/ 28 h 2007"/>
                <a:gd name="T10" fmla="*/ 29 w 1704"/>
                <a:gd name="T11" fmla="*/ 45 h 2007"/>
                <a:gd name="T12" fmla="*/ 15 w 1704"/>
                <a:gd name="T13" fmla="*/ 65 h 2007"/>
                <a:gd name="T14" fmla="*/ 7 w 1704"/>
                <a:gd name="T15" fmla="*/ 87 h 2007"/>
                <a:gd name="T16" fmla="*/ 2 w 1704"/>
                <a:gd name="T17" fmla="*/ 110 h 2007"/>
                <a:gd name="T18" fmla="*/ 0 w 1704"/>
                <a:gd name="T19" fmla="*/ 1886 h 2007"/>
                <a:gd name="T20" fmla="*/ 2 w 1704"/>
                <a:gd name="T21" fmla="*/ 1898 h 2007"/>
                <a:gd name="T22" fmla="*/ 7 w 1704"/>
                <a:gd name="T23" fmla="*/ 1921 h 2007"/>
                <a:gd name="T24" fmla="*/ 15 w 1704"/>
                <a:gd name="T25" fmla="*/ 1943 h 2007"/>
                <a:gd name="T26" fmla="*/ 29 w 1704"/>
                <a:gd name="T27" fmla="*/ 1963 h 2007"/>
                <a:gd name="T28" fmla="*/ 45 w 1704"/>
                <a:gd name="T29" fmla="*/ 1980 h 2007"/>
                <a:gd name="T30" fmla="*/ 65 w 1704"/>
                <a:gd name="T31" fmla="*/ 1993 h 2007"/>
                <a:gd name="T32" fmla="*/ 87 w 1704"/>
                <a:gd name="T33" fmla="*/ 2002 h 2007"/>
                <a:gd name="T34" fmla="*/ 111 w 1704"/>
                <a:gd name="T35" fmla="*/ 2007 h 2007"/>
                <a:gd name="T36" fmla="*/ 1075 w 1704"/>
                <a:gd name="T37" fmla="*/ 2007 h 2007"/>
                <a:gd name="T38" fmla="*/ 122 w 1704"/>
                <a:gd name="T39" fmla="*/ 1903 h 2007"/>
                <a:gd name="T40" fmla="*/ 116 w 1704"/>
                <a:gd name="T41" fmla="*/ 1901 h 2007"/>
                <a:gd name="T42" fmla="*/ 111 w 1704"/>
                <a:gd name="T43" fmla="*/ 1898 h 2007"/>
                <a:gd name="T44" fmla="*/ 106 w 1704"/>
                <a:gd name="T45" fmla="*/ 1886 h 2007"/>
                <a:gd name="T46" fmla="*/ 106 w 1704"/>
                <a:gd name="T47" fmla="*/ 122 h 2007"/>
                <a:gd name="T48" fmla="*/ 111 w 1704"/>
                <a:gd name="T49" fmla="*/ 110 h 2007"/>
                <a:gd name="T50" fmla="*/ 116 w 1704"/>
                <a:gd name="T51" fmla="*/ 105 h 2007"/>
                <a:gd name="T52" fmla="*/ 1584 w 1704"/>
                <a:gd name="T53" fmla="*/ 105 h 2007"/>
                <a:gd name="T54" fmla="*/ 1589 w 1704"/>
                <a:gd name="T55" fmla="*/ 107 h 2007"/>
                <a:gd name="T56" fmla="*/ 1599 w 1704"/>
                <a:gd name="T57" fmla="*/ 115 h 2007"/>
                <a:gd name="T58" fmla="*/ 1599 w 1704"/>
                <a:gd name="T59" fmla="*/ 1230 h 2007"/>
                <a:gd name="T60" fmla="*/ 1704 w 1704"/>
                <a:gd name="T61" fmla="*/ 122 h 2007"/>
                <a:gd name="T62" fmla="*/ 1704 w 1704"/>
                <a:gd name="T63" fmla="*/ 110 h 2007"/>
                <a:gd name="T64" fmla="*/ 1699 w 1704"/>
                <a:gd name="T65" fmla="*/ 87 h 2007"/>
                <a:gd name="T66" fmla="*/ 1689 w 1704"/>
                <a:gd name="T67" fmla="*/ 65 h 2007"/>
                <a:gd name="T68" fmla="*/ 1676 w 1704"/>
                <a:gd name="T69" fmla="*/ 45 h 2007"/>
                <a:gd name="T70" fmla="*/ 1661 w 1704"/>
                <a:gd name="T71" fmla="*/ 28 h 2007"/>
                <a:gd name="T72" fmla="*/ 1641 w 1704"/>
                <a:gd name="T73" fmla="*/ 15 h 2007"/>
                <a:gd name="T74" fmla="*/ 1619 w 1704"/>
                <a:gd name="T75" fmla="*/ 7 h 2007"/>
                <a:gd name="T76" fmla="*/ 1595 w 1704"/>
                <a:gd name="T77" fmla="*/ 2 h 2007"/>
                <a:gd name="T78" fmla="*/ 1582 w 1704"/>
                <a:gd name="T79" fmla="*/ 0 h 20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704" h="2007">
                  <a:moveTo>
                    <a:pt x="1582" y="0"/>
                  </a:moveTo>
                  <a:lnTo>
                    <a:pt x="122" y="0"/>
                  </a:lnTo>
                  <a:lnTo>
                    <a:pt x="122" y="0"/>
                  </a:lnTo>
                  <a:lnTo>
                    <a:pt x="111" y="2"/>
                  </a:lnTo>
                  <a:lnTo>
                    <a:pt x="99" y="3"/>
                  </a:lnTo>
                  <a:lnTo>
                    <a:pt x="87" y="7"/>
                  </a:lnTo>
                  <a:lnTo>
                    <a:pt x="75" y="10"/>
                  </a:lnTo>
                  <a:lnTo>
                    <a:pt x="65" y="15"/>
                  </a:lnTo>
                  <a:lnTo>
                    <a:pt x="55" y="22"/>
                  </a:lnTo>
                  <a:lnTo>
                    <a:pt x="45" y="28"/>
                  </a:lnTo>
                  <a:lnTo>
                    <a:pt x="37" y="37"/>
                  </a:lnTo>
                  <a:lnTo>
                    <a:pt x="29" y="45"/>
                  </a:lnTo>
                  <a:lnTo>
                    <a:pt x="22" y="55"/>
                  </a:lnTo>
                  <a:lnTo>
                    <a:pt x="15" y="65"/>
                  </a:lnTo>
                  <a:lnTo>
                    <a:pt x="10" y="75"/>
                  </a:lnTo>
                  <a:lnTo>
                    <a:pt x="7" y="87"/>
                  </a:lnTo>
                  <a:lnTo>
                    <a:pt x="3" y="99"/>
                  </a:lnTo>
                  <a:lnTo>
                    <a:pt x="2" y="110"/>
                  </a:lnTo>
                  <a:lnTo>
                    <a:pt x="0" y="122"/>
                  </a:lnTo>
                  <a:lnTo>
                    <a:pt x="0" y="1886"/>
                  </a:lnTo>
                  <a:lnTo>
                    <a:pt x="0" y="1886"/>
                  </a:lnTo>
                  <a:lnTo>
                    <a:pt x="2" y="1898"/>
                  </a:lnTo>
                  <a:lnTo>
                    <a:pt x="3" y="1910"/>
                  </a:lnTo>
                  <a:lnTo>
                    <a:pt x="7" y="1921"/>
                  </a:lnTo>
                  <a:lnTo>
                    <a:pt x="10" y="1933"/>
                  </a:lnTo>
                  <a:lnTo>
                    <a:pt x="15" y="1943"/>
                  </a:lnTo>
                  <a:lnTo>
                    <a:pt x="22" y="1953"/>
                  </a:lnTo>
                  <a:lnTo>
                    <a:pt x="29" y="1963"/>
                  </a:lnTo>
                  <a:lnTo>
                    <a:pt x="37" y="1972"/>
                  </a:lnTo>
                  <a:lnTo>
                    <a:pt x="45" y="1980"/>
                  </a:lnTo>
                  <a:lnTo>
                    <a:pt x="55" y="1987"/>
                  </a:lnTo>
                  <a:lnTo>
                    <a:pt x="65" y="1993"/>
                  </a:lnTo>
                  <a:lnTo>
                    <a:pt x="75" y="1998"/>
                  </a:lnTo>
                  <a:lnTo>
                    <a:pt x="87" y="2002"/>
                  </a:lnTo>
                  <a:lnTo>
                    <a:pt x="99" y="2005"/>
                  </a:lnTo>
                  <a:lnTo>
                    <a:pt x="111" y="2007"/>
                  </a:lnTo>
                  <a:lnTo>
                    <a:pt x="122" y="2007"/>
                  </a:lnTo>
                  <a:lnTo>
                    <a:pt x="1075" y="2007"/>
                  </a:lnTo>
                  <a:lnTo>
                    <a:pt x="1075" y="1903"/>
                  </a:lnTo>
                  <a:lnTo>
                    <a:pt x="122" y="1903"/>
                  </a:lnTo>
                  <a:lnTo>
                    <a:pt x="122" y="1903"/>
                  </a:lnTo>
                  <a:lnTo>
                    <a:pt x="116" y="1901"/>
                  </a:lnTo>
                  <a:lnTo>
                    <a:pt x="111" y="1898"/>
                  </a:lnTo>
                  <a:lnTo>
                    <a:pt x="111" y="1898"/>
                  </a:lnTo>
                  <a:lnTo>
                    <a:pt x="107" y="1893"/>
                  </a:lnTo>
                  <a:lnTo>
                    <a:pt x="106" y="1886"/>
                  </a:lnTo>
                  <a:lnTo>
                    <a:pt x="106" y="122"/>
                  </a:lnTo>
                  <a:lnTo>
                    <a:pt x="106" y="122"/>
                  </a:lnTo>
                  <a:lnTo>
                    <a:pt x="107" y="115"/>
                  </a:lnTo>
                  <a:lnTo>
                    <a:pt x="111" y="110"/>
                  </a:lnTo>
                  <a:lnTo>
                    <a:pt x="111" y="110"/>
                  </a:lnTo>
                  <a:lnTo>
                    <a:pt x="116" y="105"/>
                  </a:lnTo>
                  <a:lnTo>
                    <a:pt x="122" y="105"/>
                  </a:lnTo>
                  <a:lnTo>
                    <a:pt x="1584" y="105"/>
                  </a:lnTo>
                  <a:lnTo>
                    <a:pt x="1584" y="105"/>
                  </a:lnTo>
                  <a:lnTo>
                    <a:pt x="1589" y="107"/>
                  </a:lnTo>
                  <a:lnTo>
                    <a:pt x="1595" y="110"/>
                  </a:lnTo>
                  <a:lnTo>
                    <a:pt x="1599" y="115"/>
                  </a:lnTo>
                  <a:lnTo>
                    <a:pt x="1599" y="122"/>
                  </a:lnTo>
                  <a:lnTo>
                    <a:pt x="1599" y="1230"/>
                  </a:lnTo>
                  <a:lnTo>
                    <a:pt x="1704" y="1230"/>
                  </a:lnTo>
                  <a:lnTo>
                    <a:pt x="1704" y="122"/>
                  </a:lnTo>
                  <a:lnTo>
                    <a:pt x="1704" y="122"/>
                  </a:lnTo>
                  <a:lnTo>
                    <a:pt x="1704" y="110"/>
                  </a:lnTo>
                  <a:lnTo>
                    <a:pt x="1702" y="99"/>
                  </a:lnTo>
                  <a:lnTo>
                    <a:pt x="1699" y="87"/>
                  </a:lnTo>
                  <a:lnTo>
                    <a:pt x="1694" y="75"/>
                  </a:lnTo>
                  <a:lnTo>
                    <a:pt x="1689" y="65"/>
                  </a:lnTo>
                  <a:lnTo>
                    <a:pt x="1684" y="55"/>
                  </a:lnTo>
                  <a:lnTo>
                    <a:pt x="1676" y="45"/>
                  </a:lnTo>
                  <a:lnTo>
                    <a:pt x="1669" y="37"/>
                  </a:lnTo>
                  <a:lnTo>
                    <a:pt x="1661" y="28"/>
                  </a:lnTo>
                  <a:lnTo>
                    <a:pt x="1651" y="22"/>
                  </a:lnTo>
                  <a:lnTo>
                    <a:pt x="1641" y="15"/>
                  </a:lnTo>
                  <a:lnTo>
                    <a:pt x="1630" y="10"/>
                  </a:lnTo>
                  <a:lnTo>
                    <a:pt x="1619" y="7"/>
                  </a:lnTo>
                  <a:lnTo>
                    <a:pt x="1607" y="3"/>
                  </a:lnTo>
                  <a:lnTo>
                    <a:pt x="1595" y="2"/>
                  </a:lnTo>
                  <a:lnTo>
                    <a:pt x="1582" y="0"/>
                  </a:lnTo>
                  <a:lnTo>
                    <a:pt x="1582" y="0"/>
                  </a:lnTo>
                  <a:close/>
                </a:path>
              </a:pathLst>
            </a:custGeom>
            <a:solidFill>
              <a:srgbClr val="406F9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1439" name="Freeform 141">
              <a:extLst>
                <a:ext uri="{FF2B5EF4-FFF2-40B4-BE49-F238E27FC236}">
                  <a16:creationId xmlns:a16="http://schemas.microsoft.com/office/drawing/2014/main" id="{BA50DAFC-D520-45C1-AB04-96338BF49F4F}"/>
                </a:ext>
              </a:extLst>
            </p:cNvPr>
            <p:cNvSpPr>
              <a:spLocks/>
            </p:cNvSpPr>
            <p:nvPr/>
          </p:nvSpPr>
          <p:spPr bwMode="auto">
            <a:xfrm>
              <a:off x="4965706" y="4225927"/>
              <a:ext cx="554038" cy="61913"/>
            </a:xfrm>
            <a:custGeom>
              <a:avLst/>
              <a:gdLst>
                <a:gd name="T0" fmla="*/ 700 w 700"/>
                <a:gd name="T1" fmla="*/ 0 h 78"/>
                <a:gd name="T2" fmla="*/ 42 w 700"/>
                <a:gd name="T3" fmla="*/ 0 h 78"/>
                <a:gd name="T4" fmla="*/ 42 w 700"/>
                <a:gd name="T5" fmla="*/ 0 h 78"/>
                <a:gd name="T6" fmla="*/ 37 w 700"/>
                <a:gd name="T7" fmla="*/ 0 h 78"/>
                <a:gd name="T8" fmla="*/ 37 w 700"/>
                <a:gd name="T9" fmla="*/ 0 h 78"/>
                <a:gd name="T10" fmla="*/ 29 w 700"/>
                <a:gd name="T11" fmla="*/ 1 h 78"/>
                <a:gd name="T12" fmla="*/ 22 w 700"/>
                <a:gd name="T13" fmla="*/ 5 h 78"/>
                <a:gd name="T14" fmla="*/ 15 w 700"/>
                <a:gd name="T15" fmla="*/ 8 h 78"/>
                <a:gd name="T16" fmla="*/ 10 w 700"/>
                <a:gd name="T17" fmla="*/ 13 h 78"/>
                <a:gd name="T18" fmla="*/ 5 w 700"/>
                <a:gd name="T19" fmla="*/ 20 h 78"/>
                <a:gd name="T20" fmla="*/ 2 w 700"/>
                <a:gd name="T21" fmla="*/ 26 h 78"/>
                <a:gd name="T22" fmla="*/ 0 w 700"/>
                <a:gd name="T23" fmla="*/ 35 h 78"/>
                <a:gd name="T24" fmla="*/ 0 w 700"/>
                <a:gd name="T25" fmla="*/ 41 h 78"/>
                <a:gd name="T26" fmla="*/ 0 w 700"/>
                <a:gd name="T27" fmla="*/ 41 h 78"/>
                <a:gd name="T28" fmla="*/ 2 w 700"/>
                <a:gd name="T29" fmla="*/ 50 h 78"/>
                <a:gd name="T30" fmla="*/ 5 w 700"/>
                <a:gd name="T31" fmla="*/ 56 h 78"/>
                <a:gd name="T32" fmla="*/ 8 w 700"/>
                <a:gd name="T33" fmla="*/ 63 h 78"/>
                <a:gd name="T34" fmla="*/ 13 w 700"/>
                <a:gd name="T35" fmla="*/ 70 h 78"/>
                <a:gd name="T36" fmla="*/ 20 w 700"/>
                <a:gd name="T37" fmla="*/ 73 h 78"/>
                <a:gd name="T38" fmla="*/ 27 w 700"/>
                <a:gd name="T39" fmla="*/ 77 h 78"/>
                <a:gd name="T40" fmla="*/ 34 w 700"/>
                <a:gd name="T41" fmla="*/ 78 h 78"/>
                <a:gd name="T42" fmla="*/ 42 w 700"/>
                <a:gd name="T43" fmla="*/ 78 h 78"/>
                <a:gd name="T44" fmla="*/ 700 w 700"/>
                <a:gd name="T45" fmla="*/ 78 h 78"/>
                <a:gd name="T46" fmla="*/ 700 w 700"/>
                <a:gd name="T47" fmla="*/ 0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00" h="78">
                  <a:moveTo>
                    <a:pt x="700" y="0"/>
                  </a:moveTo>
                  <a:lnTo>
                    <a:pt x="42" y="0"/>
                  </a:lnTo>
                  <a:lnTo>
                    <a:pt x="42" y="0"/>
                  </a:lnTo>
                  <a:lnTo>
                    <a:pt x="37" y="0"/>
                  </a:lnTo>
                  <a:lnTo>
                    <a:pt x="37" y="0"/>
                  </a:lnTo>
                  <a:lnTo>
                    <a:pt x="29" y="1"/>
                  </a:lnTo>
                  <a:lnTo>
                    <a:pt x="22" y="5"/>
                  </a:lnTo>
                  <a:lnTo>
                    <a:pt x="15" y="8"/>
                  </a:lnTo>
                  <a:lnTo>
                    <a:pt x="10" y="13"/>
                  </a:lnTo>
                  <a:lnTo>
                    <a:pt x="5" y="20"/>
                  </a:lnTo>
                  <a:lnTo>
                    <a:pt x="2" y="26"/>
                  </a:lnTo>
                  <a:lnTo>
                    <a:pt x="0" y="35"/>
                  </a:lnTo>
                  <a:lnTo>
                    <a:pt x="0" y="41"/>
                  </a:lnTo>
                  <a:lnTo>
                    <a:pt x="0" y="41"/>
                  </a:lnTo>
                  <a:lnTo>
                    <a:pt x="2" y="50"/>
                  </a:lnTo>
                  <a:lnTo>
                    <a:pt x="5" y="56"/>
                  </a:lnTo>
                  <a:lnTo>
                    <a:pt x="8" y="63"/>
                  </a:lnTo>
                  <a:lnTo>
                    <a:pt x="13" y="70"/>
                  </a:lnTo>
                  <a:lnTo>
                    <a:pt x="20" y="73"/>
                  </a:lnTo>
                  <a:lnTo>
                    <a:pt x="27" y="77"/>
                  </a:lnTo>
                  <a:lnTo>
                    <a:pt x="34" y="78"/>
                  </a:lnTo>
                  <a:lnTo>
                    <a:pt x="42" y="78"/>
                  </a:lnTo>
                  <a:lnTo>
                    <a:pt x="700" y="78"/>
                  </a:lnTo>
                  <a:lnTo>
                    <a:pt x="700" y="0"/>
                  </a:lnTo>
                  <a:close/>
                </a:path>
              </a:pathLst>
            </a:custGeom>
            <a:solidFill>
              <a:srgbClr val="406F9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1440" name="Freeform 142">
              <a:extLst>
                <a:ext uri="{FF2B5EF4-FFF2-40B4-BE49-F238E27FC236}">
                  <a16:creationId xmlns:a16="http://schemas.microsoft.com/office/drawing/2014/main" id="{3092A605-3AE1-461B-92AE-7C023B83DBC9}"/>
                </a:ext>
              </a:extLst>
            </p:cNvPr>
            <p:cNvSpPr>
              <a:spLocks/>
            </p:cNvSpPr>
            <p:nvPr/>
          </p:nvSpPr>
          <p:spPr bwMode="auto">
            <a:xfrm>
              <a:off x="4973643" y="4398965"/>
              <a:ext cx="546101" cy="65088"/>
            </a:xfrm>
            <a:custGeom>
              <a:avLst/>
              <a:gdLst>
                <a:gd name="T0" fmla="*/ 690 w 690"/>
                <a:gd name="T1" fmla="*/ 0 h 80"/>
                <a:gd name="T2" fmla="*/ 37 w 690"/>
                <a:gd name="T3" fmla="*/ 0 h 80"/>
                <a:gd name="T4" fmla="*/ 37 w 690"/>
                <a:gd name="T5" fmla="*/ 0 h 80"/>
                <a:gd name="T6" fmla="*/ 30 w 690"/>
                <a:gd name="T7" fmla="*/ 2 h 80"/>
                <a:gd name="T8" fmla="*/ 24 w 690"/>
                <a:gd name="T9" fmla="*/ 3 h 80"/>
                <a:gd name="T10" fmla="*/ 17 w 690"/>
                <a:gd name="T11" fmla="*/ 7 h 80"/>
                <a:gd name="T12" fmla="*/ 12 w 690"/>
                <a:gd name="T13" fmla="*/ 12 h 80"/>
                <a:gd name="T14" fmla="*/ 7 w 690"/>
                <a:gd name="T15" fmla="*/ 17 h 80"/>
                <a:gd name="T16" fmla="*/ 3 w 690"/>
                <a:gd name="T17" fmla="*/ 23 h 80"/>
                <a:gd name="T18" fmla="*/ 2 w 690"/>
                <a:gd name="T19" fmla="*/ 30 h 80"/>
                <a:gd name="T20" fmla="*/ 0 w 690"/>
                <a:gd name="T21" fmla="*/ 37 h 80"/>
                <a:gd name="T22" fmla="*/ 0 w 690"/>
                <a:gd name="T23" fmla="*/ 37 h 80"/>
                <a:gd name="T24" fmla="*/ 0 w 690"/>
                <a:gd name="T25" fmla="*/ 45 h 80"/>
                <a:gd name="T26" fmla="*/ 2 w 690"/>
                <a:gd name="T27" fmla="*/ 53 h 80"/>
                <a:gd name="T28" fmla="*/ 5 w 690"/>
                <a:gd name="T29" fmla="*/ 60 h 80"/>
                <a:gd name="T30" fmla="*/ 10 w 690"/>
                <a:gd name="T31" fmla="*/ 67 h 80"/>
                <a:gd name="T32" fmla="*/ 15 w 690"/>
                <a:gd name="T33" fmla="*/ 72 h 80"/>
                <a:gd name="T34" fmla="*/ 22 w 690"/>
                <a:gd name="T35" fmla="*/ 75 h 80"/>
                <a:gd name="T36" fmla="*/ 29 w 690"/>
                <a:gd name="T37" fmla="*/ 79 h 80"/>
                <a:gd name="T38" fmla="*/ 37 w 690"/>
                <a:gd name="T39" fmla="*/ 80 h 80"/>
                <a:gd name="T40" fmla="*/ 690 w 690"/>
                <a:gd name="T41" fmla="*/ 80 h 80"/>
                <a:gd name="T42" fmla="*/ 690 w 690"/>
                <a:gd name="T43" fmla="*/ 0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690" h="80">
                  <a:moveTo>
                    <a:pt x="690" y="0"/>
                  </a:moveTo>
                  <a:lnTo>
                    <a:pt x="37" y="0"/>
                  </a:lnTo>
                  <a:lnTo>
                    <a:pt x="37" y="0"/>
                  </a:lnTo>
                  <a:lnTo>
                    <a:pt x="30" y="2"/>
                  </a:lnTo>
                  <a:lnTo>
                    <a:pt x="24" y="3"/>
                  </a:lnTo>
                  <a:lnTo>
                    <a:pt x="17" y="7"/>
                  </a:lnTo>
                  <a:lnTo>
                    <a:pt x="12" y="12"/>
                  </a:lnTo>
                  <a:lnTo>
                    <a:pt x="7" y="17"/>
                  </a:lnTo>
                  <a:lnTo>
                    <a:pt x="3" y="23"/>
                  </a:lnTo>
                  <a:lnTo>
                    <a:pt x="2" y="30"/>
                  </a:lnTo>
                  <a:lnTo>
                    <a:pt x="0" y="37"/>
                  </a:lnTo>
                  <a:lnTo>
                    <a:pt x="0" y="37"/>
                  </a:lnTo>
                  <a:lnTo>
                    <a:pt x="0" y="45"/>
                  </a:lnTo>
                  <a:lnTo>
                    <a:pt x="2" y="53"/>
                  </a:lnTo>
                  <a:lnTo>
                    <a:pt x="5" y="60"/>
                  </a:lnTo>
                  <a:lnTo>
                    <a:pt x="10" y="67"/>
                  </a:lnTo>
                  <a:lnTo>
                    <a:pt x="15" y="72"/>
                  </a:lnTo>
                  <a:lnTo>
                    <a:pt x="22" y="75"/>
                  </a:lnTo>
                  <a:lnTo>
                    <a:pt x="29" y="79"/>
                  </a:lnTo>
                  <a:lnTo>
                    <a:pt x="37" y="80"/>
                  </a:lnTo>
                  <a:lnTo>
                    <a:pt x="690" y="80"/>
                  </a:lnTo>
                  <a:lnTo>
                    <a:pt x="690" y="0"/>
                  </a:lnTo>
                  <a:close/>
                </a:path>
              </a:pathLst>
            </a:custGeom>
            <a:solidFill>
              <a:srgbClr val="406F9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1441" name="Freeform 143">
              <a:extLst>
                <a:ext uri="{FF2B5EF4-FFF2-40B4-BE49-F238E27FC236}">
                  <a16:creationId xmlns:a16="http://schemas.microsoft.com/office/drawing/2014/main" id="{E37AB667-8906-413D-9584-FA7DDF373B9A}"/>
                </a:ext>
              </a:extLst>
            </p:cNvPr>
            <p:cNvSpPr>
              <a:spLocks/>
            </p:cNvSpPr>
            <p:nvPr/>
          </p:nvSpPr>
          <p:spPr bwMode="auto">
            <a:xfrm>
              <a:off x="5626107" y="4321177"/>
              <a:ext cx="393700" cy="509588"/>
            </a:xfrm>
            <a:custGeom>
              <a:avLst/>
              <a:gdLst>
                <a:gd name="T0" fmla="*/ 36 w 495"/>
                <a:gd name="T1" fmla="*/ 0 h 643"/>
                <a:gd name="T2" fmla="*/ 458 w 495"/>
                <a:gd name="T3" fmla="*/ 0 h 643"/>
                <a:gd name="T4" fmla="*/ 458 w 495"/>
                <a:gd name="T5" fmla="*/ 0 h 643"/>
                <a:gd name="T6" fmla="*/ 467 w 495"/>
                <a:gd name="T7" fmla="*/ 2 h 643"/>
                <a:gd name="T8" fmla="*/ 473 w 495"/>
                <a:gd name="T9" fmla="*/ 3 h 643"/>
                <a:gd name="T10" fmla="*/ 478 w 495"/>
                <a:gd name="T11" fmla="*/ 7 h 643"/>
                <a:gd name="T12" fmla="*/ 485 w 495"/>
                <a:gd name="T13" fmla="*/ 12 h 643"/>
                <a:gd name="T14" fmla="*/ 485 w 495"/>
                <a:gd name="T15" fmla="*/ 12 h 643"/>
                <a:gd name="T16" fmla="*/ 485 w 495"/>
                <a:gd name="T17" fmla="*/ 12 h 643"/>
                <a:gd name="T18" fmla="*/ 488 w 495"/>
                <a:gd name="T19" fmla="*/ 17 h 643"/>
                <a:gd name="T20" fmla="*/ 492 w 495"/>
                <a:gd name="T21" fmla="*/ 24 h 643"/>
                <a:gd name="T22" fmla="*/ 495 w 495"/>
                <a:gd name="T23" fmla="*/ 30 h 643"/>
                <a:gd name="T24" fmla="*/ 495 w 495"/>
                <a:gd name="T25" fmla="*/ 37 h 643"/>
                <a:gd name="T26" fmla="*/ 495 w 495"/>
                <a:gd name="T27" fmla="*/ 606 h 643"/>
                <a:gd name="T28" fmla="*/ 495 w 495"/>
                <a:gd name="T29" fmla="*/ 606 h 643"/>
                <a:gd name="T30" fmla="*/ 495 w 495"/>
                <a:gd name="T31" fmla="*/ 614 h 643"/>
                <a:gd name="T32" fmla="*/ 492 w 495"/>
                <a:gd name="T33" fmla="*/ 621 h 643"/>
                <a:gd name="T34" fmla="*/ 488 w 495"/>
                <a:gd name="T35" fmla="*/ 628 h 643"/>
                <a:gd name="T36" fmla="*/ 485 w 495"/>
                <a:gd name="T37" fmla="*/ 633 h 643"/>
                <a:gd name="T38" fmla="*/ 485 w 495"/>
                <a:gd name="T39" fmla="*/ 633 h 643"/>
                <a:gd name="T40" fmla="*/ 485 w 495"/>
                <a:gd name="T41" fmla="*/ 633 h 643"/>
                <a:gd name="T42" fmla="*/ 478 w 495"/>
                <a:gd name="T43" fmla="*/ 638 h 643"/>
                <a:gd name="T44" fmla="*/ 473 w 495"/>
                <a:gd name="T45" fmla="*/ 641 h 643"/>
                <a:gd name="T46" fmla="*/ 467 w 495"/>
                <a:gd name="T47" fmla="*/ 643 h 643"/>
                <a:gd name="T48" fmla="*/ 458 w 495"/>
                <a:gd name="T49" fmla="*/ 643 h 643"/>
                <a:gd name="T50" fmla="*/ 36 w 495"/>
                <a:gd name="T51" fmla="*/ 643 h 643"/>
                <a:gd name="T52" fmla="*/ 36 w 495"/>
                <a:gd name="T53" fmla="*/ 643 h 643"/>
                <a:gd name="T54" fmla="*/ 30 w 495"/>
                <a:gd name="T55" fmla="*/ 643 h 643"/>
                <a:gd name="T56" fmla="*/ 21 w 495"/>
                <a:gd name="T57" fmla="*/ 641 h 643"/>
                <a:gd name="T58" fmla="*/ 16 w 495"/>
                <a:gd name="T59" fmla="*/ 638 h 643"/>
                <a:gd name="T60" fmla="*/ 11 w 495"/>
                <a:gd name="T61" fmla="*/ 633 h 643"/>
                <a:gd name="T62" fmla="*/ 10 w 495"/>
                <a:gd name="T63" fmla="*/ 633 h 643"/>
                <a:gd name="T64" fmla="*/ 10 w 495"/>
                <a:gd name="T65" fmla="*/ 633 h 643"/>
                <a:gd name="T66" fmla="*/ 6 w 495"/>
                <a:gd name="T67" fmla="*/ 628 h 643"/>
                <a:gd name="T68" fmla="*/ 3 w 495"/>
                <a:gd name="T69" fmla="*/ 621 h 643"/>
                <a:gd name="T70" fmla="*/ 0 w 495"/>
                <a:gd name="T71" fmla="*/ 614 h 643"/>
                <a:gd name="T72" fmla="*/ 0 w 495"/>
                <a:gd name="T73" fmla="*/ 606 h 643"/>
                <a:gd name="T74" fmla="*/ 0 w 495"/>
                <a:gd name="T75" fmla="*/ 37 h 643"/>
                <a:gd name="T76" fmla="*/ 0 w 495"/>
                <a:gd name="T77" fmla="*/ 37 h 643"/>
                <a:gd name="T78" fmla="*/ 0 w 495"/>
                <a:gd name="T79" fmla="*/ 30 h 643"/>
                <a:gd name="T80" fmla="*/ 3 w 495"/>
                <a:gd name="T81" fmla="*/ 24 h 643"/>
                <a:gd name="T82" fmla="*/ 6 w 495"/>
                <a:gd name="T83" fmla="*/ 17 h 643"/>
                <a:gd name="T84" fmla="*/ 10 w 495"/>
                <a:gd name="T85" fmla="*/ 12 h 643"/>
                <a:gd name="T86" fmla="*/ 10 w 495"/>
                <a:gd name="T87" fmla="*/ 12 h 643"/>
                <a:gd name="T88" fmla="*/ 10 w 495"/>
                <a:gd name="T89" fmla="*/ 12 h 643"/>
                <a:gd name="T90" fmla="*/ 16 w 495"/>
                <a:gd name="T91" fmla="*/ 7 h 643"/>
                <a:gd name="T92" fmla="*/ 21 w 495"/>
                <a:gd name="T93" fmla="*/ 3 h 643"/>
                <a:gd name="T94" fmla="*/ 30 w 495"/>
                <a:gd name="T95" fmla="*/ 2 h 643"/>
                <a:gd name="T96" fmla="*/ 36 w 495"/>
                <a:gd name="T97" fmla="*/ 0 h 643"/>
                <a:gd name="T98" fmla="*/ 36 w 495"/>
                <a:gd name="T99" fmla="*/ 0 h 6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495" h="643">
                  <a:moveTo>
                    <a:pt x="36" y="0"/>
                  </a:moveTo>
                  <a:lnTo>
                    <a:pt x="458" y="0"/>
                  </a:lnTo>
                  <a:lnTo>
                    <a:pt x="458" y="0"/>
                  </a:lnTo>
                  <a:lnTo>
                    <a:pt x="467" y="2"/>
                  </a:lnTo>
                  <a:lnTo>
                    <a:pt x="473" y="3"/>
                  </a:lnTo>
                  <a:lnTo>
                    <a:pt x="478" y="7"/>
                  </a:lnTo>
                  <a:lnTo>
                    <a:pt x="485" y="12"/>
                  </a:lnTo>
                  <a:lnTo>
                    <a:pt x="485" y="12"/>
                  </a:lnTo>
                  <a:lnTo>
                    <a:pt x="485" y="12"/>
                  </a:lnTo>
                  <a:lnTo>
                    <a:pt x="488" y="17"/>
                  </a:lnTo>
                  <a:lnTo>
                    <a:pt x="492" y="24"/>
                  </a:lnTo>
                  <a:lnTo>
                    <a:pt x="495" y="30"/>
                  </a:lnTo>
                  <a:lnTo>
                    <a:pt x="495" y="37"/>
                  </a:lnTo>
                  <a:lnTo>
                    <a:pt x="495" y="606"/>
                  </a:lnTo>
                  <a:lnTo>
                    <a:pt x="495" y="606"/>
                  </a:lnTo>
                  <a:lnTo>
                    <a:pt x="495" y="614"/>
                  </a:lnTo>
                  <a:lnTo>
                    <a:pt x="492" y="621"/>
                  </a:lnTo>
                  <a:lnTo>
                    <a:pt x="488" y="628"/>
                  </a:lnTo>
                  <a:lnTo>
                    <a:pt x="485" y="633"/>
                  </a:lnTo>
                  <a:lnTo>
                    <a:pt x="485" y="633"/>
                  </a:lnTo>
                  <a:lnTo>
                    <a:pt x="485" y="633"/>
                  </a:lnTo>
                  <a:lnTo>
                    <a:pt x="478" y="638"/>
                  </a:lnTo>
                  <a:lnTo>
                    <a:pt x="473" y="641"/>
                  </a:lnTo>
                  <a:lnTo>
                    <a:pt x="467" y="643"/>
                  </a:lnTo>
                  <a:lnTo>
                    <a:pt x="458" y="643"/>
                  </a:lnTo>
                  <a:lnTo>
                    <a:pt x="36" y="643"/>
                  </a:lnTo>
                  <a:lnTo>
                    <a:pt x="36" y="643"/>
                  </a:lnTo>
                  <a:lnTo>
                    <a:pt x="30" y="643"/>
                  </a:lnTo>
                  <a:lnTo>
                    <a:pt x="21" y="641"/>
                  </a:lnTo>
                  <a:lnTo>
                    <a:pt x="16" y="638"/>
                  </a:lnTo>
                  <a:lnTo>
                    <a:pt x="11" y="633"/>
                  </a:lnTo>
                  <a:lnTo>
                    <a:pt x="10" y="633"/>
                  </a:lnTo>
                  <a:lnTo>
                    <a:pt x="10" y="633"/>
                  </a:lnTo>
                  <a:lnTo>
                    <a:pt x="6" y="628"/>
                  </a:lnTo>
                  <a:lnTo>
                    <a:pt x="3" y="621"/>
                  </a:lnTo>
                  <a:lnTo>
                    <a:pt x="0" y="614"/>
                  </a:lnTo>
                  <a:lnTo>
                    <a:pt x="0" y="606"/>
                  </a:lnTo>
                  <a:lnTo>
                    <a:pt x="0" y="37"/>
                  </a:lnTo>
                  <a:lnTo>
                    <a:pt x="0" y="37"/>
                  </a:lnTo>
                  <a:lnTo>
                    <a:pt x="0" y="30"/>
                  </a:lnTo>
                  <a:lnTo>
                    <a:pt x="3" y="24"/>
                  </a:lnTo>
                  <a:lnTo>
                    <a:pt x="6" y="17"/>
                  </a:lnTo>
                  <a:lnTo>
                    <a:pt x="10" y="12"/>
                  </a:lnTo>
                  <a:lnTo>
                    <a:pt x="10" y="12"/>
                  </a:lnTo>
                  <a:lnTo>
                    <a:pt x="10" y="12"/>
                  </a:lnTo>
                  <a:lnTo>
                    <a:pt x="16" y="7"/>
                  </a:lnTo>
                  <a:lnTo>
                    <a:pt x="21" y="3"/>
                  </a:lnTo>
                  <a:lnTo>
                    <a:pt x="30" y="2"/>
                  </a:lnTo>
                  <a:lnTo>
                    <a:pt x="36" y="0"/>
                  </a:lnTo>
                  <a:lnTo>
                    <a:pt x="36" y="0"/>
                  </a:lnTo>
                  <a:close/>
                </a:path>
              </a:pathLst>
            </a:custGeom>
            <a:solidFill>
              <a:srgbClr val="406F9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1442" name="Freeform 144">
              <a:extLst>
                <a:ext uri="{FF2B5EF4-FFF2-40B4-BE49-F238E27FC236}">
                  <a16:creationId xmlns:a16="http://schemas.microsoft.com/office/drawing/2014/main" id="{D8C10C1F-01FB-4010-8100-935CB469DF25}"/>
                </a:ext>
              </a:extLst>
            </p:cNvPr>
            <p:cNvSpPr>
              <a:spLocks/>
            </p:cNvSpPr>
            <p:nvPr/>
          </p:nvSpPr>
          <p:spPr bwMode="auto">
            <a:xfrm>
              <a:off x="5675319" y="4376740"/>
              <a:ext cx="295275" cy="112713"/>
            </a:xfrm>
            <a:custGeom>
              <a:avLst/>
              <a:gdLst>
                <a:gd name="T0" fmla="*/ 18 w 371"/>
                <a:gd name="T1" fmla="*/ 0 h 143"/>
                <a:gd name="T2" fmla="*/ 353 w 371"/>
                <a:gd name="T3" fmla="*/ 0 h 143"/>
                <a:gd name="T4" fmla="*/ 353 w 371"/>
                <a:gd name="T5" fmla="*/ 0 h 143"/>
                <a:gd name="T6" fmla="*/ 359 w 371"/>
                <a:gd name="T7" fmla="*/ 2 h 143"/>
                <a:gd name="T8" fmla="*/ 366 w 371"/>
                <a:gd name="T9" fmla="*/ 5 h 143"/>
                <a:gd name="T10" fmla="*/ 366 w 371"/>
                <a:gd name="T11" fmla="*/ 5 h 143"/>
                <a:gd name="T12" fmla="*/ 366 w 371"/>
                <a:gd name="T13" fmla="*/ 7 h 143"/>
                <a:gd name="T14" fmla="*/ 366 w 371"/>
                <a:gd name="T15" fmla="*/ 7 h 143"/>
                <a:gd name="T16" fmla="*/ 370 w 371"/>
                <a:gd name="T17" fmla="*/ 12 h 143"/>
                <a:gd name="T18" fmla="*/ 371 w 371"/>
                <a:gd name="T19" fmla="*/ 19 h 143"/>
                <a:gd name="T20" fmla="*/ 371 w 371"/>
                <a:gd name="T21" fmla="*/ 124 h 143"/>
                <a:gd name="T22" fmla="*/ 371 w 371"/>
                <a:gd name="T23" fmla="*/ 124 h 143"/>
                <a:gd name="T24" fmla="*/ 370 w 371"/>
                <a:gd name="T25" fmla="*/ 131 h 143"/>
                <a:gd name="T26" fmla="*/ 366 w 371"/>
                <a:gd name="T27" fmla="*/ 136 h 143"/>
                <a:gd name="T28" fmla="*/ 366 w 371"/>
                <a:gd name="T29" fmla="*/ 138 h 143"/>
                <a:gd name="T30" fmla="*/ 366 w 371"/>
                <a:gd name="T31" fmla="*/ 138 h 143"/>
                <a:gd name="T32" fmla="*/ 359 w 371"/>
                <a:gd name="T33" fmla="*/ 141 h 143"/>
                <a:gd name="T34" fmla="*/ 353 w 371"/>
                <a:gd name="T35" fmla="*/ 143 h 143"/>
                <a:gd name="T36" fmla="*/ 18 w 371"/>
                <a:gd name="T37" fmla="*/ 143 h 143"/>
                <a:gd name="T38" fmla="*/ 18 w 371"/>
                <a:gd name="T39" fmla="*/ 143 h 143"/>
                <a:gd name="T40" fmla="*/ 11 w 371"/>
                <a:gd name="T41" fmla="*/ 141 h 143"/>
                <a:gd name="T42" fmla="*/ 5 w 371"/>
                <a:gd name="T43" fmla="*/ 138 h 143"/>
                <a:gd name="T44" fmla="*/ 5 w 371"/>
                <a:gd name="T45" fmla="*/ 138 h 143"/>
                <a:gd name="T46" fmla="*/ 5 w 371"/>
                <a:gd name="T47" fmla="*/ 136 h 143"/>
                <a:gd name="T48" fmla="*/ 5 w 371"/>
                <a:gd name="T49" fmla="*/ 136 h 143"/>
                <a:gd name="T50" fmla="*/ 1 w 371"/>
                <a:gd name="T51" fmla="*/ 131 h 143"/>
                <a:gd name="T52" fmla="*/ 0 w 371"/>
                <a:gd name="T53" fmla="*/ 124 h 143"/>
                <a:gd name="T54" fmla="*/ 0 w 371"/>
                <a:gd name="T55" fmla="*/ 19 h 143"/>
                <a:gd name="T56" fmla="*/ 0 w 371"/>
                <a:gd name="T57" fmla="*/ 19 h 143"/>
                <a:gd name="T58" fmla="*/ 1 w 371"/>
                <a:gd name="T59" fmla="*/ 12 h 143"/>
                <a:gd name="T60" fmla="*/ 5 w 371"/>
                <a:gd name="T61" fmla="*/ 7 h 143"/>
                <a:gd name="T62" fmla="*/ 5 w 371"/>
                <a:gd name="T63" fmla="*/ 5 h 143"/>
                <a:gd name="T64" fmla="*/ 5 w 371"/>
                <a:gd name="T65" fmla="*/ 5 h 143"/>
                <a:gd name="T66" fmla="*/ 11 w 371"/>
                <a:gd name="T67" fmla="*/ 2 h 143"/>
                <a:gd name="T68" fmla="*/ 18 w 371"/>
                <a:gd name="T69" fmla="*/ 0 h 143"/>
                <a:gd name="T70" fmla="*/ 18 w 371"/>
                <a:gd name="T71" fmla="*/ 0 h 143"/>
                <a:gd name="T72" fmla="*/ 18 w 371"/>
                <a:gd name="T73" fmla="*/ 0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371" h="143">
                  <a:moveTo>
                    <a:pt x="18" y="0"/>
                  </a:moveTo>
                  <a:lnTo>
                    <a:pt x="353" y="0"/>
                  </a:lnTo>
                  <a:lnTo>
                    <a:pt x="353" y="0"/>
                  </a:lnTo>
                  <a:lnTo>
                    <a:pt x="359" y="2"/>
                  </a:lnTo>
                  <a:lnTo>
                    <a:pt x="366" y="5"/>
                  </a:lnTo>
                  <a:lnTo>
                    <a:pt x="366" y="5"/>
                  </a:lnTo>
                  <a:lnTo>
                    <a:pt x="366" y="7"/>
                  </a:lnTo>
                  <a:lnTo>
                    <a:pt x="366" y="7"/>
                  </a:lnTo>
                  <a:lnTo>
                    <a:pt x="370" y="12"/>
                  </a:lnTo>
                  <a:lnTo>
                    <a:pt x="371" y="19"/>
                  </a:lnTo>
                  <a:lnTo>
                    <a:pt x="371" y="124"/>
                  </a:lnTo>
                  <a:lnTo>
                    <a:pt x="371" y="124"/>
                  </a:lnTo>
                  <a:lnTo>
                    <a:pt x="370" y="131"/>
                  </a:lnTo>
                  <a:lnTo>
                    <a:pt x="366" y="136"/>
                  </a:lnTo>
                  <a:lnTo>
                    <a:pt x="366" y="138"/>
                  </a:lnTo>
                  <a:lnTo>
                    <a:pt x="366" y="138"/>
                  </a:lnTo>
                  <a:lnTo>
                    <a:pt x="359" y="141"/>
                  </a:lnTo>
                  <a:lnTo>
                    <a:pt x="353" y="143"/>
                  </a:lnTo>
                  <a:lnTo>
                    <a:pt x="18" y="143"/>
                  </a:lnTo>
                  <a:lnTo>
                    <a:pt x="18" y="143"/>
                  </a:lnTo>
                  <a:lnTo>
                    <a:pt x="11" y="141"/>
                  </a:lnTo>
                  <a:lnTo>
                    <a:pt x="5" y="138"/>
                  </a:lnTo>
                  <a:lnTo>
                    <a:pt x="5" y="138"/>
                  </a:lnTo>
                  <a:lnTo>
                    <a:pt x="5" y="136"/>
                  </a:lnTo>
                  <a:lnTo>
                    <a:pt x="5" y="136"/>
                  </a:lnTo>
                  <a:lnTo>
                    <a:pt x="1" y="131"/>
                  </a:lnTo>
                  <a:lnTo>
                    <a:pt x="0" y="124"/>
                  </a:lnTo>
                  <a:lnTo>
                    <a:pt x="0" y="19"/>
                  </a:lnTo>
                  <a:lnTo>
                    <a:pt x="0" y="19"/>
                  </a:lnTo>
                  <a:lnTo>
                    <a:pt x="1" y="12"/>
                  </a:lnTo>
                  <a:lnTo>
                    <a:pt x="5" y="7"/>
                  </a:lnTo>
                  <a:lnTo>
                    <a:pt x="5" y="5"/>
                  </a:lnTo>
                  <a:lnTo>
                    <a:pt x="5" y="5"/>
                  </a:lnTo>
                  <a:lnTo>
                    <a:pt x="11" y="2"/>
                  </a:lnTo>
                  <a:lnTo>
                    <a:pt x="18" y="0"/>
                  </a:lnTo>
                  <a:lnTo>
                    <a:pt x="18" y="0"/>
                  </a:lnTo>
                  <a:lnTo>
                    <a:pt x="18"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1443" name="Freeform 145">
              <a:extLst>
                <a:ext uri="{FF2B5EF4-FFF2-40B4-BE49-F238E27FC236}">
                  <a16:creationId xmlns:a16="http://schemas.microsoft.com/office/drawing/2014/main" id="{48133EC4-3970-498A-A31A-823E41233049}"/>
                </a:ext>
              </a:extLst>
            </p:cNvPr>
            <p:cNvSpPr>
              <a:spLocks/>
            </p:cNvSpPr>
            <p:nvPr/>
          </p:nvSpPr>
          <p:spPr bwMode="auto">
            <a:xfrm>
              <a:off x="5897569" y="4630740"/>
              <a:ext cx="61913" cy="53975"/>
            </a:xfrm>
            <a:custGeom>
              <a:avLst/>
              <a:gdLst>
                <a:gd name="T0" fmla="*/ 9 w 77"/>
                <a:gd name="T1" fmla="*/ 0 h 69"/>
                <a:gd name="T2" fmla="*/ 69 w 77"/>
                <a:gd name="T3" fmla="*/ 0 h 69"/>
                <a:gd name="T4" fmla="*/ 69 w 77"/>
                <a:gd name="T5" fmla="*/ 0 h 69"/>
                <a:gd name="T6" fmla="*/ 72 w 77"/>
                <a:gd name="T7" fmla="*/ 2 h 69"/>
                <a:gd name="T8" fmla="*/ 74 w 77"/>
                <a:gd name="T9" fmla="*/ 3 h 69"/>
                <a:gd name="T10" fmla="*/ 77 w 77"/>
                <a:gd name="T11" fmla="*/ 5 h 69"/>
                <a:gd name="T12" fmla="*/ 77 w 77"/>
                <a:gd name="T13" fmla="*/ 10 h 69"/>
                <a:gd name="T14" fmla="*/ 77 w 77"/>
                <a:gd name="T15" fmla="*/ 59 h 69"/>
                <a:gd name="T16" fmla="*/ 77 w 77"/>
                <a:gd name="T17" fmla="*/ 59 h 69"/>
                <a:gd name="T18" fmla="*/ 77 w 77"/>
                <a:gd name="T19" fmla="*/ 62 h 69"/>
                <a:gd name="T20" fmla="*/ 74 w 77"/>
                <a:gd name="T21" fmla="*/ 65 h 69"/>
                <a:gd name="T22" fmla="*/ 72 w 77"/>
                <a:gd name="T23" fmla="*/ 67 h 69"/>
                <a:gd name="T24" fmla="*/ 69 w 77"/>
                <a:gd name="T25" fmla="*/ 69 h 69"/>
                <a:gd name="T26" fmla="*/ 9 w 77"/>
                <a:gd name="T27" fmla="*/ 69 h 69"/>
                <a:gd name="T28" fmla="*/ 9 w 77"/>
                <a:gd name="T29" fmla="*/ 69 h 69"/>
                <a:gd name="T30" fmla="*/ 5 w 77"/>
                <a:gd name="T31" fmla="*/ 67 h 69"/>
                <a:gd name="T32" fmla="*/ 3 w 77"/>
                <a:gd name="T33" fmla="*/ 65 h 69"/>
                <a:gd name="T34" fmla="*/ 0 w 77"/>
                <a:gd name="T35" fmla="*/ 62 h 69"/>
                <a:gd name="T36" fmla="*/ 0 w 77"/>
                <a:gd name="T37" fmla="*/ 59 h 69"/>
                <a:gd name="T38" fmla="*/ 0 w 77"/>
                <a:gd name="T39" fmla="*/ 10 h 69"/>
                <a:gd name="T40" fmla="*/ 0 w 77"/>
                <a:gd name="T41" fmla="*/ 10 h 69"/>
                <a:gd name="T42" fmla="*/ 0 w 77"/>
                <a:gd name="T43" fmla="*/ 5 h 69"/>
                <a:gd name="T44" fmla="*/ 3 w 77"/>
                <a:gd name="T45" fmla="*/ 3 h 69"/>
                <a:gd name="T46" fmla="*/ 5 w 77"/>
                <a:gd name="T47" fmla="*/ 2 h 69"/>
                <a:gd name="T48" fmla="*/ 9 w 77"/>
                <a:gd name="T49" fmla="*/ 0 h 69"/>
                <a:gd name="T50" fmla="*/ 9 w 77"/>
                <a:gd name="T51" fmla="*/ 0 h 69"/>
                <a:gd name="T52" fmla="*/ 9 w 77"/>
                <a:gd name="T53" fmla="*/ 0 h 69"/>
                <a:gd name="T54" fmla="*/ 9 w 77"/>
                <a:gd name="T55" fmla="*/ 0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77" h="69">
                  <a:moveTo>
                    <a:pt x="9" y="0"/>
                  </a:moveTo>
                  <a:lnTo>
                    <a:pt x="69" y="0"/>
                  </a:lnTo>
                  <a:lnTo>
                    <a:pt x="69" y="0"/>
                  </a:lnTo>
                  <a:lnTo>
                    <a:pt x="72" y="2"/>
                  </a:lnTo>
                  <a:lnTo>
                    <a:pt x="74" y="3"/>
                  </a:lnTo>
                  <a:lnTo>
                    <a:pt x="77" y="5"/>
                  </a:lnTo>
                  <a:lnTo>
                    <a:pt x="77" y="10"/>
                  </a:lnTo>
                  <a:lnTo>
                    <a:pt x="77" y="59"/>
                  </a:lnTo>
                  <a:lnTo>
                    <a:pt x="77" y="59"/>
                  </a:lnTo>
                  <a:lnTo>
                    <a:pt x="77" y="62"/>
                  </a:lnTo>
                  <a:lnTo>
                    <a:pt x="74" y="65"/>
                  </a:lnTo>
                  <a:lnTo>
                    <a:pt x="72" y="67"/>
                  </a:lnTo>
                  <a:lnTo>
                    <a:pt x="69" y="69"/>
                  </a:lnTo>
                  <a:lnTo>
                    <a:pt x="9" y="69"/>
                  </a:lnTo>
                  <a:lnTo>
                    <a:pt x="9" y="69"/>
                  </a:lnTo>
                  <a:lnTo>
                    <a:pt x="5" y="67"/>
                  </a:lnTo>
                  <a:lnTo>
                    <a:pt x="3" y="65"/>
                  </a:lnTo>
                  <a:lnTo>
                    <a:pt x="0" y="62"/>
                  </a:lnTo>
                  <a:lnTo>
                    <a:pt x="0" y="59"/>
                  </a:lnTo>
                  <a:lnTo>
                    <a:pt x="0" y="10"/>
                  </a:lnTo>
                  <a:lnTo>
                    <a:pt x="0" y="10"/>
                  </a:lnTo>
                  <a:lnTo>
                    <a:pt x="0" y="5"/>
                  </a:lnTo>
                  <a:lnTo>
                    <a:pt x="3" y="3"/>
                  </a:lnTo>
                  <a:lnTo>
                    <a:pt x="5" y="2"/>
                  </a:lnTo>
                  <a:lnTo>
                    <a:pt x="9" y="0"/>
                  </a:lnTo>
                  <a:lnTo>
                    <a:pt x="9" y="0"/>
                  </a:lnTo>
                  <a:lnTo>
                    <a:pt x="9" y="0"/>
                  </a:lnTo>
                  <a:lnTo>
                    <a:pt x="9"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1444" name="Freeform 146">
              <a:extLst>
                <a:ext uri="{FF2B5EF4-FFF2-40B4-BE49-F238E27FC236}">
                  <a16:creationId xmlns:a16="http://schemas.microsoft.com/office/drawing/2014/main" id="{C0515E4F-6255-4AD3-88B7-14AE6F198031}"/>
                </a:ext>
              </a:extLst>
            </p:cNvPr>
            <p:cNvSpPr>
              <a:spLocks/>
            </p:cNvSpPr>
            <p:nvPr/>
          </p:nvSpPr>
          <p:spPr bwMode="auto">
            <a:xfrm>
              <a:off x="5897569" y="4537077"/>
              <a:ext cx="61913" cy="53975"/>
            </a:xfrm>
            <a:custGeom>
              <a:avLst/>
              <a:gdLst>
                <a:gd name="T0" fmla="*/ 9 w 77"/>
                <a:gd name="T1" fmla="*/ 0 h 67"/>
                <a:gd name="T2" fmla="*/ 69 w 77"/>
                <a:gd name="T3" fmla="*/ 0 h 67"/>
                <a:gd name="T4" fmla="*/ 69 w 77"/>
                <a:gd name="T5" fmla="*/ 0 h 67"/>
                <a:gd name="T6" fmla="*/ 72 w 77"/>
                <a:gd name="T7" fmla="*/ 0 h 67"/>
                <a:gd name="T8" fmla="*/ 74 w 77"/>
                <a:gd name="T9" fmla="*/ 2 h 67"/>
                <a:gd name="T10" fmla="*/ 77 w 77"/>
                <a:gd name="T11" fmla="*/ 5 h 67"/>
                <a:gd name="T12" fmla="*/ 77 w 77"/>
                <a:gd name="T13" fmla="*/ 8 h 67"/>
                <a:gd name="T14" fmla="*/ 77 w 77"/>
                <a:gd name="T15" fmla="*/ 59 h 67"/>
                <a:gd name="T16" fmla="*/ 77 w 77"/>
                <a:gd name="T17" fmla="*/ 59 h 67"/>
                <a:gd name="T18" fmla="*/ 77 w 77"/>
                <a:gd name="T19" fmla="*/ 62 h 67"/>
                <a:gd name="T20" fmla="*/ 74 w 77"/>
                <a:gd name="T21" fmla="*/ 65 h 67"/>
                <a:gd name="T22" fmla="*/ 72 w 77"/>
                <a:gd name="T23" fmla="*/ 67 h 67"/>
                <a:gd name="T24" fmla="*/ 69 w 77"/>
                <a:gd name="T25" fmla="*/ 67 h 67"/>
                <a:gd name="T26" fmla="*/ 9 w 77"/>
                <a:gd name="T27" fmla="*/ 67 h 67"/>
                <a:gd name="T28" fmla="*/ 9 w 77"/>
                <a:gd name="T29" fmla="*/ 67 h 67"/>
                <a:gd name="T30" fmla="*/ 5 w 77"/>
                <a:gd name="T31" fmla="*/ 67 h 67"/>
                <a:gd name="T32" fmla="*/ 3 w 77"/>
                <a:gd name="T33" fmla="*/ 65 h 67"/>
                <a:gd name="T34" fmla="*/ 0 w 77"/>
                <a:gd name="T35" fmla="*/ 62 h 67"/>
                <a:gd name="T36" fmla="*/ 0 w 77"/>
                <a:gd name="T37" fmla="*/ 59 h 67"/>
                <a:gd name="T38" fmla="*/ 0 w 77"/>
                <a:gd name="T39" fmla="*/ 8 h 67"/>
                <a:gd name="T40" fmla="*/ 0 w 77"/>
                <a:gd name="T41" fmla="*/ 8 h 67"/>
                <a:gd name="T42" fmla="*/ 0 w 77"/>
                <a:gd name="T43" fmla="*/ 5 h 67"/>
                <a:gd name="T44" fmla="*/ 3 w 77"/>
                <a:gd name="T45" fmla="*/ 2 h 67"/>
                <a:gd name="T46" fmla="*/ 5 w 77"/>
                <a:gd name="T47" fmla="*/ 0 h 67"/>
                <a:gd name="T48" fmla="*/ 9 w 77"/>
                <a:gd name="T49" fmla="*/ 0 h 67"/>
                <a:gd name="T50" fmla="*/ 9 w 77"/>
                <a:gd name="T51" fmla="*/ 0 h 67"/>
                <a:gd name="T52" fmla="*/ 9 w 77"/>
                <a:gd name="T53" fmla="*/ 0 h 67"/>
                <a:gd name="T54" fmla="*/ 9 w 77"/>
                <a:gd name="T55" fmla="*/ 0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77" h="67">
                  <a:moveTo>
                    <a:pt x="9" y="0"/>
                  </a:moveTo>
                  <a:lnTo>
                    <a:pt x="69" y="0"/>
                  </a:lnTo>
                  <a:lnTo>
                    <a:pt x="69" y="0"/>
                  </a:lnTo>
                  <a:lnTo>
                    <a:pt x="72" y="0"/>
                  </a:lnTo>
                  <a:lnTo>
                    <a:pt x="74" y="2"/>
                  </a:lnTo>
                  <a:lnTo>
                    <a:pt x="77" y="5"/>
                  </a:lnTo>
                  <a:lnTo>
                    <a:pt x="77" y="8"/>
                  </a:lnTo>
                  <a:lnTo>
                    <a:pt x="77" y="59"/>
                  </a:lnTo>
                  <a:lnTo>
                    <a:pt x="77" y="59"/>
                  </a:lnTo>
                  <a:lnTo>
                    <a:pt x="77" y="62"/>
                  </a:lnTo>
                  <a:lnTo>
                    <a:pt x="74" y="65"/>
                  </a:lnTo>
                  <a:lnTo>
                    <a:pt x="72" y="67"/>
                  </a:lnTo>
                  <a:lnTo>
                    <a:pt x="69" y="67"/>
                  </a:lnTo>
                  <a:lnTo>
                    <a:pt x="9" y="67"/>
                  </a:lnTo>
                  <a:lnTo>
                    <a:pt x="9" y="67"/>
                  </a:lnTo>
                  <a:lnTo>
                    <a:pt x="5" y="67"/>
                  </a:lnTo>
                  <a:lnTo>
                    <a:pt x="3" y="65"/>
                  </a:lnTo>
                  <a:lnTo>
                    <a:pt x="0" y="62"/>
                  </a:lnTo>
                  <a:lnTo>
                    <a:pt x="0" y="59"/>
                  </a:lnTo>
                  <a:lnTo>
                    <a:pt x="0" y="8"/>
                  </a:lnTo>
                  <a:lnTo>
                    <a:pt x="0" y="8"/>
                  </a:lnTo>
                  <a:lnTo>
                    <a:pt x="0" y="5"/>
                  </a:lnTo>
                  <a:lnTo>
                    <a:pt x="3" y="2"/>
                  </a:lnTo>
                  <a:lnTo>
                    <a:pt x="5" y="0"/>
                  </a:lnTo>
                  <a:lnTo>
                    <a:pt x="9" y="0"/>
                  </a:lnTo>
                  <a:lnTo>
                    <a:pt x="9" y="0"/>
                  </a:lnTo>
                  <a:lnTo>
                    <a:pt x="9" y="0"/>
                  </a:lnTo>
                  <a:lnTo>
                    <a:pt x="9"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1445" name="Freeform 147">
              <a:extLst>
                <a:ext uri="{FF2B5EF4-FFF2-40B4-BE49-F238E27FC236}">
                  <a16:creationId xmlns:a16="http://schemas.microsoft.com/office/drawing/2014/main" id="{31501057-A877-43DD-86A6-331D4DDDFCED}"/>
                </a:ext>
              </a:extLst>
            </p:cNvPr>
            <p:cNvSpPr>
              <a:spLocks/>
            </p:cNvSpPr>
            <p:nvPr/>
          </p:nvSpPr>
          <p:spPr bwMode="auto">
            <a:xfrm>
              <a:off x="5897569" y="4724402"/>
              <a:ext cx="61913" cy="53975"/>
            </a:xfrm>
            <a:custGeom>
              <a:avLst/>
              <a:gdLst>
                <a:gd name="T0" fmla="*/ 9 w 77"/>
                <a:gd name="T1" fmla="*/ 0 h 67"/>
                <a:gd name="T2" fmla="*/ 69 w 77"/>
                <a:gd name="T3" fmla="*/ 0 h 67"/>
                <a:gd name="T4" fmla="*/ 69 w 77"/>
                <a:gd name="T5" fmla="*/ 0 h 67"/>
                <a:gd name="T6" fmla="*/ 72 w 77"/>
                <a:gd name="T7" fmla="*/ 0 h 67"/>
                <a:gd name="T8" fmla="*/ 74 w 77"/>
                <a:gd name="T9" fmla="*/ 2 h 67"/>
                <a:gd name="T10" fmla="*/ 77 w 77"/>
                <a:gd name="T11" fmla="*/ 5 h 67"/>
                <a:gd name="T12" fmla="*/ 77 w 77"/>
                <a:gd name="T13" fmla="*/ 8 h 67"/>
                <a:gd name="T14" fmla="*/ 77 w 77"/>
                <a:gd name="T15" fmla="*/ 59 h 67"/>
                <a:gd name="T16" fmla="*/ 77 w 77"/>
                <a:gd name="T17" fmla="*/ 59 h 67"/>
                <a:gd name="T18" fmla="*/ 77 w 77"/>
                <a:gd name="T19" fmla="*/ 62 h 67"/>
                <a:gd name="T20" fmla="*/ 74 w 77"/>
                <a:gd name="T21" fmla="*/ 65 h 67"/>
                <a:gd name="T22" fmla="*/ 72 w 77"/>
                <a:gd name="T23" fmla="*/ 67 h 67"/>
                <a:gd name="T24" fmla="*/ 69 w 77"/>
                <a:gd name="T25" fmla="*/ 67 h 67"/>
                <a:gd name="T26" fmla="*/ 9 w 77"/>
                <a:gd name="T27" fmla="*/ 67 h 67"/>
                <a:gd name="T28" fmla="*/ 9 w 77"/>
                <a:gd name="T29" fmla="*/ 67 h 67"/>
                <a:gd name="T30" fmla="*/ 5 w 77"/>
                <a:gd name="T31" fmla="*/ 67 h 67"/>
                <a:gd name="T32" fmla="*/ 3 w 77"/>
                <a:gd name="T33" fmla="*/ 65 h 67"/>
                <a:gd name="T34" fmla="*/ 0 w 77"/>
                <a:gd name="T35" fmla="*/ 62 h 67"/>
                <a:gd name="T36" fmla="*/ 0 w 77"/>
                <a:gd name="T37" fmla="*/ 59 h 67"/>
                <a:gd name="T38" fmla="*/ 0 w 77"/>
                <a:gd name="T39" fmla="*/ 8 h 67"/>
                <a:gd name="T40" fmla="*/ 0 w 77"/>
                <a:gd name="T41" fmla="*/ 8 h 67"/>
                <a:gd name="T42" fmla="*/ 0 w 77"/>
                <a:gd name="T43" fmla="*/ 5 h 67"/>
                <a:gd name="T44" fmla="*/ 3 w 77"/>
                <a:gd name="T45" fmla="*/ 2 h 67"/>
                <a:gd name="T46" fmla="*/ 5 w 77"/>
                <a:gd name="T47" fmla="*/ 0 h 67"/>
                <a:gd name="T48" fmla="*/ 9 w 77"/>
                <a:gd name="T49" fmla="*/ 0 h 67"/>
                <a:gd name="T50" fmla="*/ 9 w 77"/>
                <a:gd name="T51" fmla="*/ 0 h 67"/>
                <a:gd name="T52" fmla="*/ 9 w 77"/>
                <a:gd name="T53" fmla="*/ 0 h 67"/>
                <a:gd name="T54" fmla="*/ 9 w 77"/>
                <a:gd name="T55" fmla="*/ 0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77" h="67">
                  <a:moveTo>
                    <a:pt x="9" y="0"/>
                  </a:moveTo>
                  <a:lnTo>
                    <a:pt x="69" y="0"/>
                  </a:lnTo>
                  <a:lnTo>
                    <a:pt x="69" y="0"/>
                  </a:lnTo>
                  <a:lnTo>
                    <a:pt x="72" y="0"/>
                  </a:lnTo>
                  <a:lnTo>
                    <a:pt x="74" y="2"/>
                  </a:lnTo>
                  <a:lnTo>
                    <a:pt x="77" y="5"/>
                  </a:lnTo>
                  <a:lnTo>
                    <a:pt x="77" y="8"/>
                  </a:lnTo>
                  <a:lnTo>
                    <a:pt x="77" y="59"/>
                  </a:lnTo>
                  <a:lnTo>
                    <a:pt x="77" y="59"/>
                  </a:lnTo>
                  <a:lnTo>
                    <a:pt x="77" y="62"/>
                  </a:lnTo>
                  <a:lnTo>
                    <a:pt x="74" y="65"/>
                  </a:lnTo>
                  <a:lnTo>
                    <a:pt x="72" y="67"/>
                  </a:lnTo>
                  <a:lnTo>
                    <a:pt x="69" y="67"/>
                  </a:lnTo>
                  <a:lnTo>
                    <a:pt x="9" y="67"/>
                  </a:lnTo>
                  <a:lnTo>
                    <a:pt x="9" y="67"/>
                  </a:lnTo>
                  <a:lnTo>
                    <a:pt x="5" y="67"/>
                  </a:lnTo>
                  <a:lnTo>
                    <a:pt x="3" y="65"/>
                  </a:lnTo>
                  <a:lnTo>
                    <a:pt x="0" y="62"/>
                  </a:lnTo>
                  <a:lnTo>
                    <a:pt x="0" y="59"/>
                  </a:lnTo>
                  <a:lnTo>
                    <a:pt x="0" y="8"/>
                  </a:lnTo>
                  <a:lnTo>
                    <a:pt x="0" y="8"/>
                  </a:lnTo>
                  <a:lnTo>
                    <a:pt x="0" y="5"/>
                  </a:lnTo>
                  <a:lnTo>
                    <a:pt x="3" y="2"/>
                  </a:lnTo>
                  <a:lnTo>
                    <a:pt x="5" y="0"/>
                  </a:lnTo>
                  <a:lnTo>
                    <a:pt x="9" y="0"/>
                  </a:lnTo>
                  <a:lnTo>
                    <a:pt x="9" y="0"/>
                  </a:lnTo>
                  <a:lnTo>
                    <a:pt x="9" y="0"/>
                  </a:lnTo>
                  <a:lnTo>
                    <a:pt x="9"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1446" name="Freeform 148">
              <a:extLst>
                <a:ext uri="{FF2B5EF4-FFF2-40B4-BE49-F238E27FC236}">
                  <a16:creationId xmlns:a16="http://schemas.microsoft.com/office/drawing/2014/main" id="{52309CD9-D468-48AD-A3DC-0A31413AFE12}"/>
                </a:ext>
              </a:extLst>
            </p:cNvPr>
            <p:cNvSpPr>
              <a:spLocks/>
            </p:cNvSpPr>
            <p:nvPr/>
          </p:nvSpPr>
          <p:spPr bwMode="auto">
            <a:xfrm>
              <a:off x="5792794" y="4630740"/>
              <a:ext cx="60325" cy="53975"/>
            </a:xfrm>
            <a:custGeom>
              <a:avLst/>
              <a:gdLst>
                <a:gd name="T0" fmla="*/ 8 w 77"/>
                <a:gd name="T1" fmla="*/ 0 h 69"/>
                <a:gd name="T2" fmla="*/ 67 w 77"/>
                <a:gd name="T3" fmla="*/ 0 h 69"/>
                <a:gd name="T4" fmla="*/ 67 w 77"/>
                <a:gd name="T5" fmla="*/ 0 h 69"/>
                <a:gd name="T6" fmla="*/ 70 w 77"/>
                <a:gd name="T7" fmla="*/ 2 h 69"/>
                <a:gd name="T8" fmla="*/ 74 w 77"/>
                <a:gd name="T9" fmla="*/ 3 h 69"/>
                <a:gd name="T10" fmla="*/ 75 w 77"/>
                <a:gd name="T11" fmla="*/ 5 h 69"/>
                <a:gd name="T12" fmla="*/ 77 w 77"/>
                <a:gd name="T13" fmla="*/ 10 h 69"/>
                <a:gd name="T14" fmla="*/ 77 w 77"/>
                <a:gd name="T15" fmla="*/ 59 h 69"/>
                <a:gd name="T16" fmla="*/ 77 w 77"/>
                <a:gd name="T17" fmla="*/ 59 h 69"/>
                <a:gd name="T18" fmla="*/ 75 w 77"/>
                <a:gd name="T19" fmla="*/ 62 h 69"/>
                <a:gd name="T20" fmla="*/ 74 w 77"/>
                <a:gd name="T21" fmla="*/ 65 h 69"/>
                <a:gd name="T22" fmla="*/ 70 w 77"/>
                <a:gd name="T23" fmla="*/ 67 h 69"/>
                <a:gd name="T24" fmla="*/ 67 w 77"/>
                <a:gd name="T25" fmla="*/ 69 h 69"/>
                <a:gd name="T26" fmla="*/ 8 w 77"/>
                <a:gd name="T27" fmla="*/ 69 h 69"/>
                <a:gd name="T28" fmla="*/ 8 w 77"/>
                <a:gd name="T29" fmla="*/ 69 h 69"/>
                <a:gd name="T30" fmla="*/ 5 w 77"/>
                <a:gd name="T31" fmla="*/ 67 h 69"/>
                <a:gd name="T32" fmla="*/ 2 w 77"/>
                <a:gd name="T33" fmla="*/ 65 h 69"/>
                <a:gd name="T34" fmla="*/ 0 w 77"/>
                <a:gd name="T35" fmla="*/ 62 h 69"/>
                <a:gd name="T36" fmla="*/ 0 w 77"/>
                <a:gd name="T37" fmla="*/ 59 h 69"/>
                <a:gd name="T38" fmla="*/ 0 w 77"/>
                <a:gd name="T39" fmla="*/ 10 h 69"/>
                <a:gd name="T40" fmla="*/ 0 w 77"/>
                <a:gd name="T41" fmla="*/ 10 h 69"/>
                <a:gd name="T42" fmla="*/ 0 w 77"/>
                <a:gd name="T43" fmla="*/ 5 h 69"/>
                <a:gd name="T44" fmla="*/ 2 w 77"/>
                <a:gd name="T45" fmla="*/ 3 h 69"/>
                <a:gd name="T46" fmla="*/ 5 w 77"/>
                <a:gd name="T47" fmla="*/ 2 h 69"/>
                <a:gd name="T48" fmla="*/ 8 w 77"/>
                <a:gd name="T49" fmla="*/ 0 h 69"/>
                <a:gd name="T50" fmla="*/ 8 w 77"/>
                <a:gd name="T51" fmla="*/ 0 h 69"/>
                <a:gd name="T52" fmla="*/ 8 w 77"/>
                <a:gd name="T53" fmla="*/ 0 h 69"/>
                <a:gd name="T54" fmla="*/ 8 w 77"/>
                <a:gd name="T55" fmla="*/ 0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77" h="69">
                  <a:moveTo>
                    <a:pt x="8" y="0"/>
                  </a:moveTo>
                  <a:lnTo>
                    <a:pt x="67" y="0"/>
                  </a:lnTo>
                  <a:lnTo>
                    <a:pt x="67" y="0"/>
                  </a:lnTo>
                  <a:lnTo>
                    <a:pt x="70" y="2"/>
                  </a:lnTo>
                  <a:lnTo>
                    <a:pt x="74" y="3"/>
                  </a:lnTo>
                  <a:lnTo>
                    <a:pt x="75" y="5"/>
                  </a:lnTo>
                  <a:lnTo>
                    <a:pt x="77" y="10"/>
                  </a:lnTo>
                  <a:lnTo>
                    <a:pt x="77" y="59"/>
                  </a:lnTo>
                  <a:lnTo>
                    <a:pt x="77" y="59"/>
                  </a:lnTo>
                  <a:lnTo>
                    <a:pt x="75" y="62"/>
                  </a:lnTo>
                  <a:lnTo>
                    <a:pt x="74" y="65"/>
                  </a:lnTo>
                  <a:lnTo>
                    <a:pt x="70" y="67"/>
                  </a:lnTo>
                  <a:lnTo>
                    <a:pt x="67" y="69"/>
                  </a:lnTo>
                  <a:lnTo>
                    <a:pt x="8" y="69"/>
                  </a:lnTo>
                  <a:lnTo>
                    <a:pt x="8" y="69"/>
                  </a:lnTo>
                  <a:lnTo>
                    <a:pt x="5" y="67"/>
                  </a:lnTo>
                  <a:lnTo>
                    <a:pt x="2" y="65"/>
                  </a:lnTo>
                  <a:lnTo>
                    <a:pt x="0" y="62"/>
                  </a:lnTo>
                  <a:lnTo>
                    <a:pt x="0" y="59"/>
                  </a:lnTo>
                  <a:lnTo>
                    <a:pt x="0" y="10"/>
                  </a:lnTo>
                  <a:lnTo>
                    <a:pt x="0" y="10"/>
                  </a:lnTo>
                  <a:lnTo>
                    <a:pt x="0" y="5"/>
                  </a:lnTo>
                  <a:lnTo>
                    <a:pt x="2" y="3"/>
                  </a:lnTo>
                  <a:lnTo>
                    <a:pt x="5" y="2"/>
                  </a:lnTo>
                  <a:lnTo>
                    <a:pt x="8" y="0"/>
                  </a:lnTo>
                  <a:lnTo>
                    <a:pt x="8" y="0"/>
                  </a:lnTo>
                  <a:lnTo>
                    <a:pt x="8" y="0"/>
                  </a:lnTo>
                  <a:lnTo>
                    <a:pt x="8"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1447" name="Freeform 149">
              <a:extLst>
                <a:ext uri="{FF2B5EF4-FFF2-40B4-BE49-F238E27FC236}">
                  <a16:creationId xmlns:a16="http://schemas.microsoft.com/office/drawing/2014/main" id="{14903B78-124E-44B9-88D3-6BB85A8B387A}"/>
                </a:ext>
              </a:extLst>
            </p:cNvPr>
            <p:cNvSpPr>
              <a:spLocks/>
            </p:cNvSpPr>
            <p:nvPr/>
          </p:nvSpPr>
          <p:spPr bwMode="auto">
            <a:xfrm>
              <a:off x="5792794" y="4537077"/>
              <a:ext cx="60325" cy="53975"/>
            </a:xfrm>
            <a:custGeom>
              <a:avLst/>
              <a:gdLst>
                <a:gd name="T0" fmla="*/ 8 w 77"/>
                <a:gd name="T1" fmla="*/ 0 h 67"/>
                <a:gd name="T2" fmla="*/ 67 w 77"/>
                <a:gd name="T3" fmla="*/ 0 h 67"/>
                <a:gd name="T4" fmla="*/ 67 w 77"/>
                <a:gd name="T5" fmla="*/ 0 h 67"/>
                <a:gd name="T6" fmla="*/ 70 w 77"/>
                <a:gd name="T7" fmla="*/ 0 h 67"/>
                <a:gd name="T8" fmla="*/ 74 w 77"/>
                <a:gd name="T9" fmla="*/ 2 h 67"/>
                <a:gd name="T10" fmla="*/ 75 w 77"/>
                <a:gd name="T11" fmla="*/ 5 h 67"/>
                <a:gd name="T12" fmla="*/ 77 w 77"/>
                <a:gd name="T13" fmla="*/ 8 h 67"/>
                <a:gd name="T14" fmla="*/ 77 w 77"/>
                <a:gd name="T15" fmla="*/ 59 h 67"/>
                <a:gd name="T16" fmla="*/ 77 w 77"/>
                <a:gd name="T17" fmla="*/ 59 h 67"/>
                <a:gd name="T18" fmla="*/ 75 w 77"/>
                <a:gd name="T19" fmla="*/ 62 h 67"/>
                <a:gd name="T20" fmla="*/ 74 w 77"/>
                <a:gd name="T21" fmla="*/ 65 h 67"/>
                <a:gd name="T22" fmla="*/ 70 w 77"/>
                <a:gd name="T23" fmla="*/ 67 h 67"/>
                <a:gd name="T24" fmla="*/ 67 w 77"/>
                <a:gd name="T25" fmla="*/ 67 h 67"/>
                <a:gd name="T26" fmla="*/ 8 w 77"/>
                <a:gd name="T27" fmla="*/ 67 h 67"/>
                <a:gd name="T28" fmla="*/ 8 w 77"/>
                <a:gd name="T29" fmla="*/ 67 h 67"/>
                <a:gd name="T30" fmla="*/ 5 w 77"/>
                <a:gd name="T31" fmla="*/ 67 h 67"/>
                <a:gd name="T32" fmla="*/ 2 w 77"/>
                <a:gd name="T33" fmla="*/ 65 h 67"/>
                <a:gd name="T34" fmla="*/ 0 w 77"/>
                <a:gd name="T35" fmla="*/ 62 h 67"/>
                <a:gd name="T36" fmla="*/ 0 w 77"/>
                <a:gd name="T37" fmla="*/ 59 h 67"/>
                <a:gd name="T38" fmla="*/ 0 w 77"/>
                <a:gd name="T39" fmla="*/ 8 h 67"/>
                <a:gd name="T40" fmla="*/ 0 w 77"/>
                <a:gd name="T41" fmla="*/ 8 h 67"/>
                <a:gd name="T42" fmla="*/ 0 w 77"/>
                <a:gd name="T43" fmla="*/ 5 h 67"/>
                <a:gd name="T44" fmla="*/ 2 w 77"/>
                <a:gd name="T45" fmla="*/ 2 h 67"/>
                <a:gd name="T46" fmla="*/ 5 w 77"/>
                <a:gd name="T47" fmla="*/ 0 h 67"/>
                <a:gd name="T48" fmla="*/ 8 w 77"/>
                <a:gd name="T49" fmla="*/ 0 h 67"/>
                <a:gd name="T50" fmla="*/ 8 w 77"/>
                <a:gd name="T51" fmla="*/ 0 h 67"/>
                <a:gd name="T52" fmla="*/ 8 w 77"/>
                <a:gd name="T53" fmla="*/ 0 h 67"/>
                <a:gd name="T54" fmla="*/ 8 w 77"/>
                <a:gd name="T55" fmla="*/ 0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77" h="67">
                  <a:moveTo>
                    <a:pt x="8" y="0"/>
                  </a:moveTo>
                  <a:lnTo>
                    <a:pt x="67" y="0"/>
                  </a:lnTo>
                  <a:lnTo>
                    <a:pt x="67" y="0"/>
                  </a:lnTo>
                  <a:lnTo>
                    <a:pt x="70" y="0"/>
                  </a:lnTo>
                  <a:lnTo>
                    <a:pt x="74" y="2"/>
                  </a:lnTo>
                  <a:lnTo>
                    <a:pt x="75" y="5"/>
                  </a:lnTo>
                  <a:lnTo>
                    <a:pt x="77" y="8"/>
                  </a:lnTo>
                  <a:lnTo>
                    <a:pt x="77" y="59"/>
                  </a:lnTo>
                  <a:lnTo>
                    <a:pt x="77" y="59"/>
                  </a:lnTo>
                  <a:lnTo>
                    <a:pt x="75" y="62"/>
                  </a:lnTo>
                  <a:lnTo>
                    <a:pt x="74" y="65"/>
                  </a:lnTo>
                  <a:lnTo>
                    <a:pt x="70" y="67"/>
                  </a:lnTo>
                  <a:lnTo>
                    <a:pt x="67" y="67"/>
                  </a:lnTo>
                  <a:lnTo>
                    <a:pt x="8" y="67"/>
                  </a:lnTo>
                  <a:lnTo>
                    <a:pt x="8" y="67"/>
                  </a:lnTo>
                  <a:lnTo>
                    <a:pt x="5" y="67"/>
                  </a:lnTo>
                  <a:lnTo>
                    <a:pt x="2" y="65"/>
                  </a:lnTo>
                  <a:lnTo>
                    <a:pt x="0" y="62"/>
                  </a:lnTo>
                  <a:lnTo>
                    <a:pt x="0" y="59"/>
                  </a:lnTo>
                  <a:lnTo>
                    <a:pt x="0" y="8"/>
                  </a:lnTo>
                  <a:lnTo>
                    <a:pt x="0" y="8"/>
                  </a:lnTo>
                  <a:lnTo>
                    <a:pt x="0" y="5"/>
                  </a:lnTo>
                  <a:lnTo>
                    <a:pt x="2" y="2"/>
                  </a:lnTo>
                  <a:lnTo>
                    <a:pt x="5" y="0"/>
                  </a:lnTo>
                  <a:lnTo>
                    <a:pt x="8" y="0"/>
                  </a:lnTo>
                  <a:lnTo>
                    <a:pt x="8" y="0"/>
                  </a:lnTo>
                  <a:lnTo>
                    <a:pt x="8" y="0"/>
                  </a:lnTo>
                  <a:lnTo>
                    <a:pt x="8"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1448" name="Freeform 150">
              <a:extLst>
                <a:ext uri="{FF2B5EF4-FFF2-40B4-BE49-F238E27FC236}">
                  <a16:creationId xmlns:a16="http://schemas.microsoft.com/office/drawing/2014/main" id="{ED6E3E2D-82FB-4846-86DA-C8BAD8AAAB81}"/>
                </a:ext>
              </a:extLst>
            </p:cNvPr>
            <p:cNvSpPr>
              <a:spLocks/>
            </p:cNvSpPr>
            <p:nvPr/>
          </p:nvSpPr>
          <p:spPr bwMode="auto">
            <a:xfrm>
              <a:off x="5792794" y="4724402"/>
              <a:ext cx="60325" cy="53975"/>
            </a:xfrm>
            <a:custGeom>
              <a:avLst/>
              <a:gdLst>
                <a:gd name="T0" fmla="*/ 8 w 77"/>
                <a:gd name="T1" fmla="*/ 0 h 67"/>
                <a:gd name="T2" fmla="*/ 67 w 77"/>
                <a:gd name="T3" fmla="*/ 0 h 67"/>
                <a:gd name="T4" fmla="*/ 67 w 77"/>
                <a:gd name="T5" fmla="*/ 0 h 67"/>
                <a:gd name="T6" fmla="*/ 70 w 77"/>
                <a:gd name="T7" fmla="*/ 0 h 67"/>
                <a:gd name="T8" fmla="*/ 74 w 77"/>
                <a:gd name="T9" fmla="*/ 2 h 67"/>
                <a:gd name="T10" fmla="*/ 75 w 77"/>
                <a:gd name="T11" fmla="*/ 5 h 67"/>
                <a:gd name="T12" fmla="*/ 77 w 77"/>
                <a:gd name="T13" fmla="*/ 8 h 67"/>
                <a:gd name="T14" fmla="*/ 77 w 77"/>
                <a:gd name="T15" fmla="*/ 59 h 67"/>
                <a:gd name="T16" fmla="*/ 77 w 77"/>
                <a:gd name="T17" fmla="*/ 59 h 67"/>
                <a:gd name="T18" fmla="*/ 75 w 77"/>
                <a:gd name="T19" fmla="*/ 62 h 67"/>
                <a:gd name="T20" fmla="*/ 74 w 77"/>
                <a:gd name="T21" fmla="*/ 65 h 67"/>
                <a:gd name="T22" fmla="*/ 70 w 77"/>
                <a:gd name="T23" fmla="*/ 67 h 67"/>
                <a:gd name="T24" fmla="*/ 67 w 77"/>
                <a:gd name="T25" fmla="*/ 67 h 67"/>
                <a:gd name="T26" fmla="*/ 8 w 77"/>
                <a:gd name="T27" fmla="*/ 67 h 67"/>
                <a:gd name="T28" fmla="*/ 8 w 77"/>
                <a:gd name="T29" fmla="*/ 67 h 67"/>
                <a:gd name="T30" fmla="*/ 5 w 77"/>
                <a:gd name="T31" fmla="*/ 67 h 67"/>
                <a:gd name="T32" fmla="*/ 2 w 77"/>
                <a:gd name="T33" fmla="*/ 65 h 67"/>
                <a:gd name="T34" fmla="*/ 0 w 77"/>
                <a:gd name="T35" fmla="*/ 62 h 67"/>
                <a:gd name="T36" fmla="*/ 0 w 77"/>
                <a:gd name="T37" fmla="*/ 59 h 67"/>
                <a:gd name="T38" fmla="*/ 0 w 77"/>
                <a:gd name="T39" fmla="*/ 8 h 67"/>
                <a:gd name="T40" fmla="*/ 0 w 77"/>
                <a:gd name="T41" fmla="*/ 8 h 67"/>
                <a:gd name="T42" fmla="*/ 0 w 77"/>
                <a:gd name="T43" fmla="*/ 5 h 67"/>
                <a:gd name="T44" fmla="*/ 2 w 77"/>
                <a:gd name="T45" fmla="*/ 2 h 67"/>
                <a:gd name="T46" fmla="*/ 5 w 77"/>
                <a:gd name="T47" fmla="*/ 0 h 67"/>
                <a:gd name="T48" fmla="*/ 8 w 77"/>
                <a:gd name="T49" fmla="*/ 0 h 67"/>
                <a:gd name="T50" fmla="*/ 8 w 77"/>
                <a:gd name="T51" fmla="*/ 0 h 67"/>
                <a:gd name="T52" fmla="*/ 8 w 77"/>
                <a:gd name="T53" fmla="*/ 0 h 67"/>
                <a:gd name="T54" fmla="*/ 8 w 77"/>
                <a:gd name="T55" fmla="*/ 0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77" h="67">
                  <a:moveTo>
                    <a:pt x="8" y="0"/>
                  </a:moveTo>
                  <a:lnTo>
                    <a:pt x="67" y="0"/>
                  </a:lnTo>
                  <a:lnTo>
                    <a:pt x="67" y="0"/>
                  </a:lnTo>
                  <a:lnTo>
                    <a:pt x="70" y="0"/>
                  </a:lnTo>
                  <a:lnTo>
                    <a:pt x="74" y="2"/>
                  </a:lnTo>
                  <a:lnTo>
                    <a:pt x="75" y="5"/>
                  </a:lnTo>
                  <a:lnTo>
                    <a:pt x="77" y="8"/>
                  </a:lnTo>
                  <a:lnTo>
                    <a:pt x="77" y="59"/>
                  </a:lnTo>
                  <a:lnTo>
                    <a:pt x="77" y="59"/>
                  </a:lnTo>
                  <a:lnTo>
                    <a:pt x="75" y="62"/>
                  </a:lnTo>
                  <a:lnTo>
                    <a:pt x="74" y="65"/>
                  </a:lnTo>
                  <a:lnTo>
                    <a:pt x="70" y="67"/>
                  </a:lnTo>
                  <a:lnTo>
                    <a:pt x="67" y="67"/>
                  </a:lnTo>
                  <a:lnTo>
                    <a:pt x="8" y="67"/>
                  </a:lnTo>
                  <a:lnTo>
                    <a:pt x="8" y="67"/>
                  </a:lnTo>
                  <a:lnTo>
                    <a:pt x="5" y="67"/>
                  </a:lnTo>
                  <a:lnTo>
                    <a:pt x="2" y="65"/>
                  </a:lnTo>
                  <a:lnTo>
                    <a:pt x="0" y="62"/>
                  </a:lnTo>
                  <a:lnTo>
                    <a:pt x="0" y="59"/>
                  </a:lnTo>
                  <a:lnTo>
                    <a:pt x="0" y="8"/>
                  </a:lnTo>
                  <a:lnTo>
                    <a:pt x="0" y="8"/>
                  </a:lnTo>
                  <a:lnTo>
                    <a:pt x="0" y="5"/>
                  </a:lnTo>
                  <a:lnTo>
                    <a:pt x="2" y="2"/>
                  </a:lnTo>
                  <a:lnTo>
                    <a:pt x="5" y="0"/>
                  </a:lnTo>
                  <a:lnTo>
                    <a:pt x="8" y="0"/>
                  </a:lnTo>
                  <a:lnTo>
                    <a:pt x="8" y="0"/>
                  </a:lnTo>
                  <a:lnTo>
                    <a:pt x="8" y="0"/>
                  </a:lnTo>
                  <a:lnTo>
                    <a:pt x="8"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1449" name="Freeform 151">
              <a:extLst>
                <a:ext uri="{FF2B5EF4-FFF2-40B4-BE49-F238E27FC236}">
                  <a16:creationId xmlns:a16="http://schemas.microsoft.com/office/drawing/2014/main" id="{E641F754-71DF-4AD0-97B2-F393E0BC67DC}"/>
                </a:ext>
              </a:extLst>
            </p:cNvPr>
            <p:cNvSpPr>
              <a:spLocks/>
            </p:cNvSpPr>
            <p:nvPr/>
          </p:nvSpPr>
          <p:spPr bwMode="auto">
            <a:xfrm>
              <a:off x="5689607" y="4537077"/>
              <a:ext cx="60325" cy="53975"/>
            </a:xfrm>
            <a:custGeom>
              <a:avLst/>
              <a:gdLst>
                <a:gd name="T0" fmla="*/ 9 w 77"/>
                <a:gd name="T1" fmla="*/ 0 h 67"/>
                <a:gd name="T2" fmla="*/ 67 w 77"/>
                <a:gd name="T3" fmla="*/ 0 h 67"/>
                <a:gd name="T4" fmla="*/ 67 w 77"/>
                <a:gd name="T5" fmla="*/ 0 h 67"/>
                <a:gd name="T6" fmla="*/ 72 w 77"/>
                <a:gd name="T7" fmla="*/ 0 h 67"/>
                <a:gd name="T8" fmla="*/ 74 w 77"/>
                <a:gd name="T9" fmla="*/ 2 h 67"/>
                <a:gd name="T10" fmla="*/ 76 w 77"/>
                <a:gd name="T11" fmla="*/ 5 h 67"/>
                <a:gd name="T12" fmla="*/ 77 w 77"/>
                <a:gd name="T13" fmla="*/ 8 h 67"/>
                <a:gd name="T14" fmla="*/ 77 w 77"/>
                <a:gd name="T15" fmla="*/ 59 h 67"/>
                <a:gd name="T16" fmla="*/ 77 w 77"/>
                <a:gd name="T17" fmla="*/ 59 h 67"/>
                <a:gd name="T18" fmla="*/ 76 w 77"/>
                <a:gd name="T19" fmla="*/ 62 h 67"/>
                <a:gd name="T20" fmla="*/ 74 w 77"/>
                <a:gd name="T21" fmla="*/ 65 h 67"/>
                <a:gd name="T22" fmla="*/ 72 w 77"/>
                <a:gd name="T23" fmla="*/ 67 h 67"/>
                <a:gd name="T24" fmla="*/ 67 w 77"/>
                <a:gd name="T25" fmla="*/ 67 h 67"/>
                <a:gd name="T26" fmla="*/ 9 w 77"/>
                <a:gd name="T27" fmla="*/ 67 h 67"/>
                <a:gd name="T28" fmla="*/ 9 w 77"/>
                <a:gd name="T29" fmla="*/ 67 h 67"/>
                <a:gd name="T30" fmla="*/ 5 w 77"/>
                <a:gd name="T31" fmla="*/ 67 h 67"/>
                <a:gd name="T32" fmla="*/ 2 w 77"/>
                <a:gd name="T33" fmla="*/ 65 h 67"/>
                <a:gd name="T34" fmla="*/ 0 w 77"/>
                <a:gd name="T35" fmla="*/ 62 h 67"/>
                <a:gd name="T36" fmla="*/ 0 w 77"/>
                <a:gd name="T37" fmla="*/ 59 h 67"/>
                <a:gd name="T38" fmla="*/ 0 w 77"/>
                <a:gd name="T39" fmla="*/ 8 h 67"/>
                <a:gd name="T40" fmla="*/ 0 w 77"/>
                <a:gd name="T41" fmla="*/ 8 h 67"/>
                <a:gd name="T42" fmla="*/ 0 w 77"/>
                <a:gd name="T43" fmla="*/ 5 h 67"/>
                <a:gd name="T44" fmla="*/ 2 w 77"/>
                <a:gd name="T45" fmla="*/ 2 h 67"/>
                <a:gd name="T46" fmla="*/ 5 w 77"/>
                <a:gd name="T47" fmla="*/ 0 h 67"/>
                <a:gd name="T48" fmla="*/ 9 w 77"/>
                <a:gd name="T49" fmla="*/ 0 h 67"/>
                <a:gd name="T50" fmla="*/ 9 w 77"/>
                <a:gd name="T51" fmla="*/ 0 h 67"/>
                <a:gd name="T52" fmla="*/ 9 w 77"/>
                <a:gd name="T53" fmla="*/ 0 h 67"/>
                <a:gd name="T54" fmla="*/ 9 w 77"/>
                <a:gd name="T55" fmla="*/ 0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77" h="67">
                  <a:moveTo>
                    <a:pt x="9" y="0"/>
                  </a:moveTo>
                  <a:lnTo>
                    <a:pt x="67" y="0"/>
                  </a:lnTo>
                  <a:lnTo>
                    <a:pt x="67" y="0"/>
                  </a:lnTo>
                  <a:lnTo>
                    <a:pt x="72" y="0"/>
                  </a:lnTo>
                  <a:lnTo>
                    <a:pt x="74" y="2"/>
                  </a:lnTo>
                  <a:lnTo>
                    <a:pt x="76" y="5"/>
                  </a:lnTo>
                  <a:lnTo>
                    <a:pt x="77" y="8"/>
                  </a:lnTo>
                  <a:lnTo>
                    <a:pt x="77" y="59"/>
                  </a:lnTo>
                  <a:lnTo>
                    <a:pt x="77" y="59"/>
                  </a:lnTo>
                  <a:lnTo>
                    <a:pt x="76" y="62"/>
                  </a:lnTo>
                  <a:lnTo>
                    <a:pt x="74" y="65"/>
                  </a:lnTo>
                  <a:lnTo>
                    <a:pt x="72" y="67"/>
                  </a:lnTo>
                  <a:lnTo>
                    <a:pt x="67" y="67"/>
                  </a:lnTo>
                  <a:lnTo>
                    <a:pt x="9" y="67"/>
                  </a:lnTo>
                  <a:lnTo>
                    <a:pt x="9" y="67"/>
                  </a:lnTo>
                  <a:lnTo>
                    <a:pt x="5" y="67"/>
                  </a:lnTo>
                  <a:lnTo>
                    <a:pt x="2" y="65"/>
                  </a:lnTo>
                  <a:lnTo>
                    <a:pt x="0" y="62"/>
                  </a:lnTo>
                  <a:lnTo>
                    <a:pt x="0" y="59"/>
                  </a:lnTo>
                  <a:lnTo>
                    <a:pt x="0" y="8"/>
                  </a:lnTo>
                  <a:lnTo>
                    <a:pt x="0" y="8"/>
                  </a:lnTo>
                  <a:lnTo>
                    <a:pt x="0" y="5"/>
                  </a:lnTo>
                  <a:lnTo>
                    <a:pt x="2" y="2"/>
                  </a:lnTo>
                  <a:lnTo>
                    <a:pt x="5" y="0"/>
                  </a:lnTo>
                  <a:lnTo>
                    <a:pt x="9" y="0"/>
                  </a:lnTo>
                  <a:lnTo>
                    <a:pt x="9" y="0"/>
                  </a:lnTo>
                  <a:lnTo>
                    <a:pt x="9" y="0"/>
                  </a:lnTo>
                  <a:lnTo>
                    <a:pt x="9"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1450" name="Freeform 152">
              <a:extLst>
                <a:ext uri="{FF2B5EF4-FFF2-40B4-BE49-F238E27FC236}">
                  <a16:creationId xmlns:a16="http://schemas.microsoft.com/office/drawing/2014/main" id="{CA143A68-F774-4575-846B-A0BAE4E4D85F}"/>
                </a:ext>
              </a:extLst>
            </p:cNvPr>
            <p:cNvSpPr>
              <a:spLocks/>
            </p:cNvSpPr>
            <p:nvPr/>
          </p:nvSpPr>
          <p:spPr bwMode="auto">
            <a:xfrm>
              <a:off x="5689607" y="4724402"/>
              <a:ext cx="60325" cy="53975"/>
            </a:xfrm>
            <a:custGeom>
              <a:avLst/>
              <a:gdLst>
                <a:gd name="T0" fmla="*/ 9 w 77"/>
                <a:gd name="T1" fmla="*/ 0 h 67"/>
                <a:gd name="T2" fmla="*/ 67 w 77"/>
                <a:gd name="T3" fmla="*/ 0 h 67"/>
                <a:gd name="T4" fmla="*/ 67 w 77"/>
                <a:gd name="T5" fmla="*/ 0 h 67"/>
                <a:gd name="T6" fmla="*/ 72 w 77"/>
                <a:gd name="T7" fmla="*/ 0 h 67"/>
                <a:gd name="T8" fmla="*/ 74 w 77"/>
                <a:gd name="T9" fmla="*/ 2 h 67"/>
                <a:gd name="T10" fmla="*/ 76 w 77"/>
                <a:gd name="T11" fmla="*/ 5 h 67"/>
                <a:gd name="T12" fmla="*/ 77 w 77"/>
                <a:gd name="T13" fmla="*/ 8 h 67"/>
                <a:gd name="T14" fmla="*/ 77 w 77"/>
                <a:gd name="T15" fmla="*/ 59 h 67"/>
                <a:gd name="T16" fmla="*/ 77 w 77"/>
                <a:gd name="T17" fmla="*/ 59 h 67"/>
                <a:gd name="T18" fmla="*/ 76 w 77"/>
                <a:gd name="T19" fmla="*/ 62 h 67"/>
                <a:gd name="T20" fmla="*/ 74 w 77"/>
                <a:gd name="T21" fmla="*/ 65 h 67"/>
                <a:gd name="T22" fmla="*/ 72 w 77"/>
                <a:gd name="T23" fmla="*/ 67 h 67"/>
                <a:gd name="T24" fmla="*/ 67 w 77"/>
                <a:gd name="T25" fmla="*/ 67 h 67"/>
                <a:gd name="T26" fmla="*/ 9 w 77"/>
                <a:gd name="T27" fmla="*/ 67 h 67"/>
                <a:gd name="T28" fmla="*/ 9 w 77"/>
                <a:gd name="T29" fmla="*/ 67 h 67"/>
                <a:gd name="T30" fmla="*/ 5 w 77"/>
                <a:gd name="T31" fmla="*/ 67 h 67"/>
                <a:gd name="T32" fmla="*/ 2 w 77"/>
                <a:gd name="T33" fmla="*/ 65 h 67"/>
                <a:gd name="T34" fmla="*/ 0 w 77"/>
                <a:gd name="T35" fmla="*/ 62 h 67"/>
                <a:gd name="T36" fmla="*/ 0 w 77"/>
                <a:gd name="T37" fmla="*/ 59 h 67"/>
                <a:gd name="T38" fmla="*/ 0 w 77"/>
                <a:gd name="T39" fmla="*/ 8 h 67"/>
                <a:gd name="T40" fmla="*/ 0 w 77"/>
                <a:gd name="T41" fmla="*/ 8 h 67"/>
                <a:gd name="T42" fmla="*/ 0 w 77"/>
                <a:gd name="T43" fmla="*/ 5 h 67"/>
                <a:gd name="T44" fmla="*/ 2 w 77"/>
                <a:gd name="T45" fmla="*/ 2 h 67"/>
                <a:gd name="T46" fmla="*/ 5 w 77"/>
                <a:gd name="T47" fmla="*/ 0 h 67"/>
                <a:gd name="T48" fmla="*/ 9 w 77"/>
                <a:gd name="T49" fmla="*/ 0 h 67"/>
                <a:gd name="T50" fmla="*/ 9 w 77"/>
                <a:gd name="T51" fmla="*/ 0 h 67"/>
                <a:gd name="T52" fmla="*/ 9 w 77"/>
                <a:gd name="T53" fmla="*/ 0 h 67"/>
                <a:gd name="T54" fmla="*/ 9 w 77"/>
                <a:gd name="T55" fmla="*/ 0 h 67"/>
                <a:gd name="T56" fmla="*/ 9 w 77"/>
                <a:gd name="T57" fmla="*/ 0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77" h="67">
                  <a:moveTo>
                    <a:pt x="9" y="0"/>
                  </a:moveTo>
                  <a:lnTo>
                    <a:pt x="67" y="0"/>
                  </a:lnTo>
                  <a:lnTo>
                    <a:pt x="67" y="0"/>
                  </a:lnTo>
                  <a:lnTo>
                    <a:pt x="72" y="0"/>
                  </a:lnTo>
                  <a:lnTo>
                    <a:pt x="74" y="2"/>
                  </a:lnTo>
                  <a:lnTo>
                    <a:pt x="76" y="5"/>
                  </a:lnTo>
                  <a:lnTo>
                    <a:pt x="77" y="8"/>
                  </a:lnTo>
                  <a:lnTo>
                    <a:pt x="77" y="59"/>
                  </a:lnTo>
                  <a:lnTo>
                    <a:pt x="77" y="59"/>
                  </a:lnTo>
                  <a:lnTo>
                    <a:pt x="76" y="62"/>
                  </a:lnTo>
                  <a:lnTo>
                    <a:pt x="74" y="65"/>
                  </a:lnTo>
                  <a:lnTo>
                    <a:pt x="72" y="67"/>
                  </a:lnTo>
                  <a:lnTo>
                    <a:pt x="67" y="67"/>
                  </a:lnTo>
                  <a:lnTo>
                    <a:pt x="9" y="67"/>
                  </a:lnTo>
                  <a:lnTo>
                    <a:pt x="9" y="67"/>
                  </a:lnTo>
                  <a:lnTo>
                    <a:pt x="5" y="67"/>
                  </a:lnTo>
                  <a:lnTo>
                    <a:pt x="2" y="65"/>
                  </a:lnTo>
                  <a:lnTo>
                    <a:pt x="0" y="62"/>
                  </a:lnTo>
                  <a:lnTo>
                    <a:pt x="0" y="59"/>
                  </a:lnTo>
                  <a:lnTo>
                    <a:pt x="0" y="8"/>
                  </a:lnTo>
                  <a:lnTo>
                    <a:pt x="0" y="8"/>
                  </a:lnTo>
                  <a:lnTo>
                    <a:pt x="0" y="5"/>
                  </a:lnTo>
                  <a:lnTo>
                    <a:pt x="2" y="2"/>
                  </a:lnTo>
                  <a:lnTo>
                    <a:pt x="5" y="0"/>
                  </a:lnTo>
                  <a:lnTo>
                    <a:pt x="9" y="0"/>
                  </a:lnTo>
                  <a:lnTo>
                    <a:pt x="9" y="0"/>
                  </a:lnTo>
                  <a:lnTo>
                    <a:pt x="9" y="0"/>
                  </a:lnTo>
                  <a:lnTo>
                    <a:pt x="9" y="0"/>
                  </a:lnTo>
                  <a:lnTo>
                    <a:pt x="9"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1451" name="Freeform 153">
              <a:extLst>
                <a:ext uri="{FF2B5EF4-FFF2-40B4-BE49-F238E27FC236}">
                  <a16:creationId xmlns:a16="http://schemas.microsoft.com/office/drawing/2014/main" id="{38F55DFA-2CD7-4689-8E97-C24AE33F9D6B}"/>
                </a:ext>
              </a:extLst>
            </p:cNvPr>
            <p:cNvSpPr>
              <a:spLocks/>
            </p:cNvSpPr>
            <p:nvPr/>
          </p:nvSpPr>
          <p:spPr bwMode="auto">
            <a:xfrm>
              <a:off x="5689607" y="4630740"/>
              <a:ext cx="60325" cy="53975"/>
            </a:xfrm>
            <a:custGeom>
              <a:avLst/>
              <a:gdLst>
                <a:gd name="T0" fmla="*/ 9 w 77"/>
                <a:gd name="T1" fmla="*/ 0 h 69"/>
                <a:gd name="T2" fmla="*/ 67 w 77"/>
                <a:gd name="T3" fmla="*/ 0 h 69"/>
                <a:gd name="T4" fmla="*/ 67 w 77"/>
                <a:gd name="T5" fmla="*/ 0 h 69"/>
                <a:gd name="T6" fmla="*/ 72 w 77"/>
                <a:gd name="T7" fmla="*/ 2 h 69"/>
                <a:gd name="T8" fmla="*/ 74 w 77"/>
                <a:gd name="T9" fmla="*/ 3 h 69"/>
                <a:gd name="T10" fmla="*/ 76 w 77"/>
                <a:gd name="T11" fmla="*/ 5 h 69"/>
                <a:gd name="T12" fmla="*/ 77 w 77"/>
                <a:gd name="T13" fmla="*/ 10 h 69"/>
                <a:gd name="T14" fmla="*/ 77 w 77"/>
                <a:gd name="T15" fmla="*/ 59 h 69"/>
                <a:gd name="T16" fmla="*/ 77 w 77"/>
                <a:gd name="T17" fmla="*/ 59 h 69"/>
                <a:gd name="T18" fmla="*/ 76 w 77"/>
                <a:gd name="T19" fmla="*/ 62 h 69"/>
                <a:gd name="T20" fmla="*/ 74 w 77"/>
                <a:gd name="T21" fmla="*/ 65 h 69"/>
                <a:gd name="T22" fmla="*/ 72 w 77"/>
                <a:gd name="T23" fmla="*/ 67 h 69"/>
                <a:gd name="T24" fmla="*/ 67 w 77"/>
                <a:gd name="T25" fmla="*/ 69 h 69"/>
                <a:gd name="T26" fmla="*/ 9 w 77"/>
                <a:gd name="T27" fmla="*/ 69 h 69"/>
                <a:gd name="T28" fmla="*/ 9 w 77"/>
                <a:gd name="T29" fmla="*/ 69 h 69"/>
                <a:gd name="T30" fmla="*/ 5 w 77"/>
                <a:gd name="T31" fmla="*/ 67 h 69"/>
                <a:gd name="T32" fmla="*/ 2 w 77"/>
                <a:gd name="T33" fmla="*/ 65 h 69"/>
                <a:gd name="T34" fmla="*/ 0 w 77"/>
                <a:gd name="T35" fmla="*/ 62 h 69"/>
                <a:gd name="T36" fmla="*/ 0 w 77"/>
                <a:gd name="T37" fmla="*/ 59 h 69"/>
                <a:gd name="T38" fmla="*/ 0 w 77"/>
                <a:gd name="T39" fmla="*/ 10 h 69"/>
                <a:gd name="T40" fmla="*/ 0 w 77"/>
                <a:gd name="T41" fmla="*/ 10 h 69"/>
                <a:gd name="T42" fmla="*/ 0 w 77"/>
                <a:gd name="T43" fmla="*/ 5 h 69"/>
                <a:gd name="T44" fmla="*/ 2 w 77"/>
                <a:gd name="T45" fmla="*/ 3 h 69"/>
                <a:gd name="T46" fmla="*/ 5 w 77"/>
                <a:gd name="T47" fmla="*/ 2 h 69"/>
                <a:gd name="T48" fmla="*/ 9 w 77"/>
                <a:gd name="T49" fmla="*/ 0 h 69"/>
                <a:gd name="T50" fmla="*/ 9 w 77"/>
                <a:gd name="T51" fmla="*/ 0 h 69"/>
                <a:gd name="T52" fmla="*/ 9 w 77"/>
                <a:gd name="T53" fmla="*/ 0 h 69"/>
                <a:gd name="T54" fmla="*/ 9 w 77"/>
                <a:gd name="T55" fmla="*/ 0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77" h="69">
                  <a:moveTo>
                    <a:pt x="9" y="0"/>
                  </a:moveTo>
                  <a:lnTo>
                    <a:pt x="67" y="0"/>
                  </a:lnTo>
                  <a:lnTo>
                    <a:pt x="67" y="0"/>
                  </a:lnTo>
                  <a:lnTo>
                    <a:pt x="72" y="2"/>
                  </a:lnTo>
                  <a:lnTo>
                    <a:pt x="74" y="3"/>
                  </a:lnTo>
                  <a:lnTo>
                    <a:pt x="76" y="5"/>
                  </a:lnTo>
                  <a:lnTo>
                    <a:pt x="77" y="10"/>
                  </a:lnTo>
                  <a:lnTo>
                    <a:pt x="77" y="59"/>
                  </a:lnTo>
                  <a:lnTo>
                    <a:pt x="77" y="59"/>
                  </a:lnTo>
                  <a:lnTo>
                    <a:pt x="76" y="62"/>
                  </a:lnTo>
                  <a:lnTo>
                    <a:pt x="74" y="65"/>
                  </a:lnTo>
                  <a:lnTo>
                    <a:pt x="72" y="67"/>
                  </a:lnTo>
                  <a:lnTo>
                    <a:pt x="67" y="69"/>
                  </a:lnTo>
                  <a:lnTo>
                    <a:pt x="9" y="69"/>
                  </a:lnTo>
                  <a:lnTo>
                    <a:pt x="9" y="69"/>
                  </a:lnTo>
                  <a:lnTo>
                    <a:pt x="5" y="67"/>
                  </a:lnTo>
                  <a:lnTo>
                    <a:pt x="2" y="65"/>
                  </a:lnTo>
                  <a:lnTo>
                    <a:pt x="0" y="62"/>
                  </a:lnTo>
                  <a:lnTo>
                    <a:pt x="0" y="59"/>
                  </a:lnTo>
                  <a:lnTo>
                    <a:pt x="0" y="10"/>
                  </a:lnTo>
                  <a:lnTo>
                    <a:pt x="0" y="10"/>
                  </a:lnTo>
                  <a:lnTo>
                    <a:pt x="0" y="5"/>
                  </a:lnTo>
                  <a:lnTo>
                    <a:pt x="2" y="3"/>
                  </a:lnTo>
                  <a:lnTo>
                    <a:pt x="5" y="2"/>
                  </a:lnTo>
                  <a:lnTo>
                    <a:pt x="9" y="0"/>
                  </a:lnTo>
                  <a:lnTo>
                    <a:pt x="9" y="0"/>
                  </a:lnTo>
                  <a:lnTo>
                    <a:pt x="9" y="0"/>
                  </a:lnTo>
                  <a:lnTo>
                    <a:pt x="9"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grpSp>
      <p:pic>
        <p:nvPicPr>
          <p:cNvPr id="1453" name="Picture 155">
            <a:extLst>
              <a:ext uri="{FF2B5EF4-FFF2-40B4-BE49-F238E27FC236}">
                <a16:creationId xmlns:a16="http://schemas.microsoft.com/office/drawing/2014/main" id="{E052BC63-2099-42F3-A8C9-D4DB4BE3748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51369" y="4458406"/>
            <a:ext cx="2641603" cy="1712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476" name="Grupp 1475">
            <a:extLst>
              <a:ext uri="{FF2B5EF4-FFF2-40B4-BE49-F238E27FC236}">
                <a16:creationId xmlns:a16="http://schemas.microsoft.com/office/drawing/2014/main" id="{4458B7E7-23A8-4920-A92B-E77B5759EA30}"/>
              </a:ext>
            </a:extLst>
          </p:cNvPr>
          <p:cNvGrpSpPr/>
          <p:nvPr/>
        </p:nvGrpSpPr>
        <p:grpSpPr>
          <a:xfrm>
            <a:off x="2090741" y="3175706"/>
            <a:ext cx="1400177" cy="1592263"/>
            <a:chOff x="1584327" y="3238502"/>
            <a:chExt cx="1400177" cy="1592263"/>
          </a:xfrm>
        </p:grpSpPr>
        <p:sp>
          <p:nvSpPr>
            <p:cNvPr id="1416" name="Freeform 118">
              <a:extLst>
                <a:ext uri="{FF2B5EF4-FFF2-40B4-BE49-F238E27FC236}">
                  <a16:creationId xmlns:a16="http://schemas.microsoft.com/office/drawing/2014/main" id="{F678946F-231C-4FD1-AB77-69F313B939AC}"/>
                </a:ext>
              </a:extLst>
            </p:cNvPr>
            <p:cNvSpPr>
              <a:spLocks noEditPoints="1"/>
            </p:cNvSpPr>
            <p:nvPr/>
          </p:nvSpPr>
          <p:spPr bwMode="auto">
            <a:xfrm>
              <a:off x="1584327" y="3238502"/>
              <a:ext cx="1400177" cy="1592263"/>
            </a:xfrm>
            <a:custGeom>
              <a:avLst/>
              <a:gdLst>
                <a:gd name="T0" fmla="*/ 447 w 1766"/>
                <a:gd name="T1" fmla="*/ 817 h 2007"/>
                <a:gd name="T2" fmla="*/ 567 w 1766"/>
                <a:gd name="T3" fmla="*/ 778 h 2007"/>
                <a:gd name="T4" fmla="*/ 542 w 1766"/>
                <a:gd name="T5" fmla="*/ 464 h 2007"/>
                <a:gd name="T6" fmla="*/ 397 w 1766"/>
                <a:gd name="T7" fmla="*/ 470 h 2007"/>
                <a:gd name="T8" fmla="*/ 1761 w 1766"/>
                <a:gd name="T9" fmla="*/ 1376 h 2007"/>
                <a:gd name="T10" fmla="*/ 1527 w 1766"/>
                <a:gd name="T11" fmla="*/ 1237 h 2007"/>
                <a:gd name="T12" fmla="*/ 964 w 1766"/>
                <a:gd name="T13" fmla="*/ 1901 h 2007"/>
                <a:gd name="T14" fmla="*/ 1001 w 1766"/>
                <a:gd name="T15" fmla="*/ 1982 h 2007"/>
                <a:gd name="T16" fmla="*/ 99 w 1766"/>
                <a:gd name="T17" fmla="*/ 2005 h 2007"/>
                <a:gd name="T18" fmla="*/ 5 w 1766"/>
                <a:gd name="T19" fmla="*/ 1920 h 2007"/>
                <a:gd name="T20" fmla="*/ 22 w 1766"/>
                <a:gd name="T21" fmla="*/ 55 h 2007"/>
                <a:gd name="T22" fmla="*/ 1607 w 1766"/>
                <a:gd name="T23" fmla="*/ 0 h 2007"/>
                <a:gd name="T24" fmla="*/ 1709 w 1766"/>
                <a:gd name="T25" fmla="*/ 55 h 2007"/>
                <a:gd name="T26" fmla="*/ 1731 w 1766"/>
                <a:gd name="T27" fmla="*/ 1043 h 2007"/>
                <a:gd name="T28" fmla="*/ 1652 w 1766"/>
                <a:gd name="T29" fmla="*/ 1086 h 2007"/>
                <a:gd name="T30" fmla="*/ 1614 w 1766"/>
                <a:gd name="T31" fmla="*/ 109 h 2007"/>
                <a:gd name="T32" fmla="*/ 107 w 1766"/>
                <a:gd name="T33" fmla="*/ 1890 h 2007"/>
                <a:gd name="T34" fmla="*/ 1267 w 1766"/>
                <a:gd name="T35" fmla="*/ 1920 h 2007"/>
                <a:gd name="T36" fmla="*/ 1160 w 1766"/>
                <a:gd name="T37" fmla="*/ 1908 h 2007"/>
                <a:gd name="T38" fmla="*/ 1274 w 1766"/>
                <a:gd name="T39" fmla="*/ 1875 h 2007"/>
                <a:gd name="T40" fmla="*/ 1227 w 1766"/>
                <a:gd name="T41" fmla="*/ 1704 h 2007"/>
                <a:gd name="T42" fmla="*/ 1347 w 1766"/>
                <a:gd name="T43" fmla="*/ 433 h 2007"/>
                <a:gd name="T44" fmla="*/ 1413 w 1766"/>
                <a:gd name="T45" fmla="*/ 495 h 2007"/>
                <a:gd name="T46" fmla="*/ 1329 w 1766"/>
                <a:gd name="T47" fmla="*/ 850 h 2007"/>
                <a:gd name="T48" fmla="*/ 1143 w 1766"/>
                <a:gd name="T49" fmla="*/ 818 h 2007"/>
                <a:gd name="T50" fmla="*/ 1118 w 1766"/>
                <a:gd name="T51" fmla="*/ 889 h 2007"/>
                <a:gd name="T52" fmla="*/ 1036 w 1766"/>
                <a:gd name="T53" fmla="*/ 911 h 2007"/>
                <a:gd name="T54" fmla="*/ 932 w 1766"/>
                <a:gd name="T55" fmla="*/ 946 h 2007"/>
                <a:gd name="T56" fmla="*/ 825 w 1766"/>
                <a:gd name="T57" fmla="*/ 961 h 2007"/>
                <a:gd name="T58" fmla="*/ 703 w 1766"/>
                <a:gd name="T59" fmla="*/ 911 h 2007"/>
                <a:gd name="T60" fmla="*/ 531 w 1766"/>
                <a:gd name="T61" fmla="*/ 854 h 2007"/>
                <a:gd name="T62" fmla="*/ 377 w 1766"/>
                <a:gd name="T63" fmla="*/ 765 h 2007"/>
                <a:gd name="T64" fmla="*/ 405 w 1766"/>
                <a:gd name="T65" fmla="*/ 427 h 2007"/>
                <a:gd name="T66" fmla="*/ 596 w 1766"/>
                <a:gd name="T67" fmla="*/ 457 h 2007"/>
                <a:gd name="T68" fmla="*/ 798 w 1766"/>
                <a:gd name="T69" fmla="*/ 423 h 2007"/>
                <a:gd name="T70" fmla="*/ 936 w 1766"/>
                <a:gd name="T71" fmla="*/ 353 h 2007"/>
                <a:gd name="T72" fmla="*/ 1140 w 1766"/>
                <a:gd name="T73" fmla="*/ 425 h 2007"/>
                <a:gd name="T74" fmla="*/ 795 w 1766"/>
                <a:gd name="T75" fmla="*/ 822 h 2007"/>
                <a:gd name="T76" fmla="*/ 904 w 1766"/>
                <a:gd name="T77" fmla="*/ 917 h 2007"/>
                <a:gd name="T78" fmla="*/ 877 w 1766"/>
                <a:gd name="T79" fmla="*/ 778 h 2007"/>
                <a:gd name="T80" fmla="*/ 1004 w 1766"/>
                <a:gd name="T81" fmla="*/ 885 h 2007"/>
                <a:gd name="T82" fmla="*/ 984 w 1766"/>
                <a:gd name="T83" fmla="*/ 740 h 2007"/>
                <a:gd name="T84" fmla="*/ 1095 w 1766"/>
                <a:gd name="T85" fmla="*/ 859 h 2007"/>
                <a:gd name="T86" fmla="*/ 1098 w 1766"/>
                <a:gd name="T87" fmla="*/ 810 h 2007"/>
                <a:gd name="T88" fmla="*/ 922 w 1766"/>
                <a:gd name="T89" fmla="*/ 539 h 2007"/>
                <a:gd name="T90" fmla="*/ 795 w 1766"/>
                <a:gd name="T91" fmla="*/ 621 h 2007"/>
                <a:gd name="T92" fmla="*/ 721 w 1766"/>
                <a:gd name="T93" fmla="*/ 587 h 2007"/>
                <a:gd name="T94" fmla="*/ 755 w 1766"/>
                <a:gd name="T95" fmla="*/ 467 h 2007"/>
                <a:gd name="T96" fmla="*/ 649 w 1766"/>
                <a:gd name="T97" fmla="*/ 760 h 2007"/>
                <a:gd name="T98" fmla="*/ 772 w 1766"/>
                <a:gd name="T99" fmla="*/ 927 h 2007"/>
                <a:gd name="T100" fmla="*/ 1120 w 1766"/>
                <a:gd name="T101" fmla="*/ 455 h 2007"/>
                <a:gd name="T102" fmla="*/ 964 w 1766"/>
                <a:gd name="T103" fmla="*/ 390 h 2007"/>
                <a:gd name="T104" fmla="*/ 837 w 1766"/>
                <a:gd name="T105" fmla="*/ 460 h 2007"/>
                <a:gd name="T106" fmla="*/ 802 w 1766"/>
                <a:gd name="T107" fmla="*/ 584 h 2007"/>
                <a:gd name="T108" fmla="*/ 914 w 1766"/>
                <a:gd name="T109" fmla="*/ 502 h 2007"/>
                <a:gd name="T110" fmla="*/ 501 w 1766"/>
                <a:gd name="T111" fmla="*/ 703 h 2007"/>
                <a:gd name="T112" fmla="*/ 490 w 1766"/>
                <a:gd name="T113" fmla="*/ 748 h 2007"/>
                <a:gd name="T114" fmla="*/ 501 w 1766"/>
                <a:gd name="T115" fmla="*/ 703 h 2007"/>
                <a:gd name="T116" fmla="*/ 1277 w 1766"/>
                <a:gd name="T117" fmla="*/ 748 h 2007"/>
                <a:gd name="T118" fmla="*/ 1250 w 1766"/>
                <a:gd name="T119" fmla="*/ 710 h 20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1766" h="2007">
                  <a:moveTo>
                    <a:pt x="393" y="507"/>
                  </a:moveTo>
                  <a:lnTo>
                    <a:pt x="413" y="762"/>
                  </a:lnTo>
                  <a:lnTo>
                    <a:pt x="413" y="762"/>
                  </a:lnTo>
                  <a:lnTo>
                    <a:pt x="415" y="773"/>
                  </a:lnTo>
                  <a:lnTo>
                    <a:pt x="417" y="785"/>
                  </a:lnTo>
                  <a:lnTo>
                    <a:pt x="422" y="797"/>
                  </a:lnTo>
                  <a:lnTo>
                    <a:pt x="429" y="808"/>
                  </a:lnTo>
                  <a:lnTo>
                    <a:pt x="429" y="808"/>
                  </a:lnTo>
                  <a:lnTo>
                    <a:pt x="434" y="812"/>
                  </a:lnTo>
                  <a:lnTo>
                    <a:pt x="440" y="815"/>
                  </a:lnTo>
                  <a:lnTo>
                    <a:pt x="447" y="817"/>
                  </a:lnTo>
                  <a:lnTo>
                    <a:pt x="454" y="817"/>
                  </a:lnTo>
                  <a:lnTo>
                    <a:pt x="532" y="817"/>
                  </a:lnTo>
                  <a:lnTo>
                    <a:pt x="532" y="817"/>
                  </a:lnTo>
                  <a:lnTo>
                    <a:pt x="539" y="817"/>
                  </a:lnTo>
                  <a:lnTo>
                    <a:pt x="546" y="815"/>
                  </a:lnTo>
                  <a:lnTo>
                    <a:pt x="552" y="812"/>
                  </a:lnTo>
                  <a:lnTo>
                    <a:pt x="557" y="807"/>
                  </a:lnTo>
                  <a:lnTo>
                    <a:pt x="557" y="807"/>
                  </a:lnTo>
                  <a:lnTo>
                    <a:pt x="562" y="797"/>
                  </a:lnTo>
                  <a:lnTo>
                    <a:pt x="564" y="788"/>
                  </a:lnTo>
                  <a:lnTo>
                    <a:pt x="567" y="778"/>
                  </a:lnTo>
                  <a:lnTo>
                    <a:pt x="567" y="768"/>
                  </a:lnTo>
                  <a:lnTo>
                    <a:pt x="567" y="487"/>
                  </a:lnTo>
                  <a:lnTo>
                    <a:pt x="567" y="487"/>
                  </a:lnTo>
                  <a:lnTo>
                    <a:pt x="567" y="484"/>
                  </a:lnTo>
                  <a:lnTo>
                    <a:pt x="567" y="484"/>
                  </a:lnTo>
                  <a:lnTo>
                    <a:pt x="567" y="484"/>
                  </a:lnTo>
                  <a:lnTo>
                    <a:pt x="564" y="475"/>
                  </a:lnTo>
                  <a:lnTo>
                    <a:pt x="557" y="469"/>
                  </a:lnTo>
                  <a:lnTo>
                    <a:pt x="557" y="469"/>
                  </a:lnTo>
                  <a:lnTo>
                    <a:pt x="551" y="465"/>
                  </a:lnTo>
                  <a:lnTo>
                    <a:pt x="542" y="464"/>
                  </a:lnTo>
                  <a:lnTo>
                    <a:pt x="534" y="462"/>
                  </a:lnTo>
                  <a:lnTo>
                    <a:pt x="526" y="462"/>
                  </a:lnTo>
                  <a:lnTo>
                    <a:pt x="526" y="462"/>
                  </a:lnTo>
                  <a:lnTo>
                    <a:pt x="474" y="462"/>
                  </a:lnTo>
                  <a:lnTo>
                    <a:pt x="422" y="462"/>
                  </a:lnTo>
                  <a:lnTo>
                    <a:pt x="422" y="462"/>
                  </a:lnTo>
                  <a:lnTo>
                    <a:pt x="415" y="462"/>
                  </a:lnTo>
                  <a:lnTo>
                    <a:pt x="408" y="464"/>
                  </a:lnTo>
                  <a:lnTo>
                    <a:pt x="402" y="467"/>
                  </a:lnTo>
                  <a:lnTo>
                    <a:pt x="397" y="470"/>
                  </a:lnTo>
                  <a:lnTo>
                    <a:pt x="397" y="470"/>
                  </a:lnTo>
                  <a:lnTo>
                    <a:pt x="393" y="479"/>
                  </a:lnTo>
                  <a:lnTo>
                    <a:pt x="392" y="487"/>
                  </a:lnTo>
                  <a:lnTo>
                    <a:pt x="392" y="497"/>
                  </a:lnTo>
                  <a:lnTo>
                    <a:pt x="393" y="505"/>
                  </a:lnTo>
                  <a:lnTo>
                    <a:pt x="393" y="507"/>
                  </a:lnTo>
                  <a:lnTo>
                    <a:pt x="393" y="507"/>
                  </a:lnTo>
                  <a:close/>
                  <a:moveTo>
                    <a:pt x="1587" y="1235"/>
                  </a:moveTo>
                  <a:lnTo>
                    <a:pt x="1748" y="1361"/>
                  </a:lnTo>
                  <a:lnTo>
                    <a:pt x="1748" y="1361"/>
                  </a:lnTo>
                  <a:lnTo>
                    <a:pt x="1754" y="1369"/>
                  </a:lnTo>
                  <a:lnTo>
                    <a:pt x="1761" y="1376"/>
                  </a:lnTo>
                  <a:lnTo>
                    <a:pt x="1764" y="1386"/>
                  </a:lnTo>
                  <a:lnTo>
                    <a:pt x="1766" y="1394"/>
                  </a:lnTo>
                  <a:lnTo>
                    <a:pt x="1766" y="1404"/>
                  </a:lnTo>
                  <a:lnTo>
                    <a:pt x="1764" y="1413"/>
                  </a:lnTo>
                  <a:lnTo>
                    <a:pt x="1761" y="1423"/>
                  </a:lnTo>
                  <a:lnTo>
                    <a:pt x="1756" y="1431"/>
                  </a:lnTo>
                  <a:lnTo>
                    <a:pt x="1686" y="1520"/>
                  </a:lnTo>
                  <a:lnTo>
                    <a:pt x="1450" y="1332"/>
                  </a:lnTo>
                  <a:lnTo>
                    <a:pt x="1518" y="1244"/>
                  </a:lnTo>
                  <a:lnTo>
                    <a:pt x="1518" y="1244"/>
                  </a:lnTo>
                  <a:lnTo>
                    <a:pt x="1527" y="1237"/>
                  </a:lnTo>
                  <a:lnTo>
                    <a:pt x="1533" y="1230"/>
                  </a:lnTo>
                  <a:lnTo>
                    <a:pt x="1542" y="1227"/>
                  </a:lnTo>
                  <a:lnTo>
                    <a:pt x="1552" y="1225"/>
                  </a:lnTo>
                  <a:lnTo>
                    <a:pt x="1562" y="1225"/>
                  </a:lnTo>
                  <a:lnTo>
                    <a:pt x="1570" y="1227"/>
                  </a:lnTo>
                  <a:lnTo>
                    <a:pt x="1578" y="1230"/>
                  </a:lnTo>
                  <a:lnTo>
                    <a:pt x="1587" y="1235"/>
                  </a:lnTo>
                  <a:lnTo>
                    <a:pt x="1587" y="1235"/>
                  </a:lnTo>
                  <a:close/>
                  <a:moveTo>
                    <a:pt x="952" y="1901"/>
                  </a:moveTo>
                  <a:lnTo>
                    <a:pt x="952" y="1901"/>
                  </a:lnTo>
                  <a:lnTo>
                    <a:pt x="964" y="1901"/>
                  </a:lnTo>
                  <a:lnTo>
                    <a:pt x="974" y="1903"/>
                  </a:lnTo>
                  <a:lnTo>
                    <a:pt x="983" y="1908"/>
                  </a:lnTo>
                  <a:lnTo>
                    <a:pt x="991" y="1915"/>
                  </a:lnTo>
                  <a:lnTo>
                    <a:pt x="998" y="1921"/>
                  </a:lnTo>
                  <a:lnTo>
                    <a:pt x="1004" y="1930"/>
                  </a:lnTo>
                  <a:lnTo>
                    <a:pt x="1008" y="1940"/>
                  </a:lnTo>
                  <a:lnTo>
                    <a:pt x="1009" y="1952"/>
                  </a:lnTo>
                  <a:lnTo>
                    <a:pt x="1009" y="1952"/>
                  </a:lnTo>
                  <a:lnTo>
                    <a:pt x="1008" y="1962"/>
                  </a:lnTo>
                  <a:lnTo>
                    <a:pt x="1006" y="1972"/>
                  </a:lnTo>
                  <a:lnTo>
                    <a:pt x="1001" y="1982"/>
                  </a:lnTo>
                  <a:lnTo>
                    <a:pt x="996" y="1990"/>
                  </a:lnTo>
                  <a:lnTo>
                    <a:pt x="988" y="1997"/>
                  </a:lnTo>
                  <a:lnTo>
                    <a:pt x="979" y="2002"/>
                  </a:lnTo>
                  <a:lnTo>
                    <a:pt x="969" y="2005"/>
                  </a:lnTo>
                  <a:lnTo>
                    <a:pt x="959" y="2007"/>
                  </a:lnTo>
                  <a:lnTo>
                    <a:pt x="959" y="2007"/>
                  </a:lnTo>
                  <a:lnTo>
                    <a:pt x="952" y="2007"/>
                  </a:lnTo>
                  <a:lnTo>
                    <a:pt x="124" y="2007"/>
                  </a:lnTo>
                  <a:lnTo>
                    <a:pt x="124" y="2007"/>
                  </a:lnTo>
                  <a:lnTo>
                    <a:pt x="112" y="2007"/>
                  </a:lnTo>
                  <a:lnTo>
                    <a:pt x="99" y="2005"/>
                  </a:lnTo>
                  <a:lnTo>
                    <a:pt x="87" y="2002"/>
                  </a:lnTo>
                  <a:lnTo>
                    <a:pt x="75" y="1997"/>
                  </a:lnTo>
                  <a:lnTo>
                    <a:pt x="65" y="1992"/>
                  </a:lnTo>
                  <a:lnTo>
                    <a:pt x="55" y="1987"/>
                  </a:lnTo>
                  <a:lnTo>
                    <a:pt x="45" y="1978"/>
                  </a:lnTo>
                  <a:lnTo>
                    <a:pt x="37" y="1972"/>
                  </a:lnTo>
                  <a:lnTo>
                    <a:pt x="28" y="1962"/>
                  </a:lnTo>
                  <a:lnTo>
                    <a:pt x="22" y="1953"/>
                  </a:lnTo>
                  <a:lnTo>
                    <a:pt x="15" y="1942"/>
                  </a:lnTo>
                  <a:lnTo>
                    <a:pt x="10" y="1932"/>
                  </a:lnTo>
                  <a:lnTo>
                    <a:pt x="5" y="1920"/>
                  </a:lnTo>
                  <a:lnTo>
                    <a:pt x="2" y="1908"/>
                  </a:lnTo>
                  <a:lnTo>
                    <a:pt x="0" y="1896"/>
                  </a:lnTo>
                  <a:lnTo>
                    <a:pt x="0" y="1883"/>
                  </a:lnTo>
                  <a:lnTo>
                    <a:pt x="0" y="124"/>
                  </a:lnTo>
                  <a:lnTo>
                    <a:pt x="0" y="124"/>
                  </a:lnTo>
                  <a:lnTo>
                    <a:pt x="0" y="112"/>
                  </a:lnTo>
                  <a:lnTo>
                    <a:pt x="2" y="100"/>
                  </a:lnTo>
                  <a:lnTo>
                    <a:pt x="5" y="87"/>
                  </a:lnTo>
                  <a:lnTo>
                    <a:pt x="10" y="77"/>
                  </a:lnTo>
                  <a:lnTo>
                    <a:pt x="15" y="65"/>
                  </a:lnTo>
                  <a:lnTo>
                    <a:pt x="22" y="55"/>
                  </a:lnTo>
                  <a:lnTo>
                    <a:pt x="28" y="45"/>
                  </a:lnTo>
                  <a:lnTo>
                    <a:pt x="37" y="37"/>
                  </a:lnTo>
                  <a:lnTo>
                    <a:pt x="45" y="28"/>
                  </a:lnTo>
                  <a:lnTo>
                    <a:pt x="55" y="22"/>
                  </a:lnTo>
                  <a:lnTo>
                    <a:pt x="65" y="15"/>
                  </a:lnTo>
                  <a:lnTo>
                    <a:pt x="75" y="10"/>
                  </a:lnTo>
                  <a:lnTo>
                    <a:pt x="87" y="7"/>
                  </a:lnTo>
                  <a:lnTo>
                    <a:pt x="99" y="3"/>
                  </a:lnTo>
                  <a:lnTo>
                    <a:pt x="112" y="2"/>
                  </a:lnTo>
                  <a:lnTo>
                    <a:pt x="124" y="0"/>
                  </a:lnTo>
                  <a:lnTo>
                    <a:pt x="1607" y="0"/>
                  </a:lnTo>
                  <a:lnTo>
                    <a:pt x="1607" y="0"/>
                  </a:lnTo>
                  <a:lnTo>
                    <a:pt x="1619" y="2"/>
                  </a:lnTo>
                  <a:lnTo>
                    <a:pt x="1632" y="3"/>
                  </a:lnTo>
                  <a:lnTo>
                    <a:pt x="1644" y="7"/>
                  </a:lnTo>
                  <a:lnTo>
                    <a:pt x="1655" y="10"/>
                  </a:lnTo>
                  <a:lnTo>
                    <a:pt x="1666" y="15"/>
                  </a:lnTo>
                  <a:lnTo>
                    <a:pt x="1676" y="22"/>
                  </a:lnTo>
                  <a:lnTo>
                    <a:pt x="1686" y="28"/>
                  </a:lnTo>
                  <a:lnTo>
                    <a:pt x="1694" y="37"/>
                  </a:lnTo>
                  <a:lnTo>
                    <a:pt x="1702" y="45"/>
                  </a:lnTo>
                  <a:lnTo>
                    <a:pt x="1709" y="55"/>
                  </a:lnTo>
                  <a:lnTo>
                    <a:pt x="1716" y="65"/>
                  </a:lnTo>
                  <a:lnTo>
                    <a:pt x="1721" y="75"/>
                  </a:lnTo>
                  <a:lnTo>
                    <a:pt x="1726" y="87"/>
                  </a:lnTo>
                  <a:lnTo>
                    <a:pt x="1729" y="99"/>
                  </a:lnTo>
                  <a:lnTo>
                    <a:pt x="1731" y="112"/>
                  </a:lnTo>
                  <a:lnTo>
                    <a:pt x="1731" y="124"/>
                  </a:lnTo>
                  <a:lnTo>
                    <a:pt x="1731" y="124"/>
                  </a:lnTo>
                  <a:lnTo>
                    <a:pt x="1731" y="124"/>
                  </a:lnTo>
                  <a:lnTo>
                    <a:pt x="1731" y="1023"/>
                  </a:lnTo>
                  <a:lnTo>
                    <a:pt x="1731" y="1023"/>
                  </a:lnTo>
                  <a:lnTo>
                    <a:pt x="1731" y="1043"/>
                  </a:lnTo>
                  <a:lnTo>
                    <a:pt x="1727" y="1058"/>
                  </a:lnTo>
                  <a:lnTo>
                    <a:pt x="1722" y="1070"/>
                  </a:lnTo>
                  <a:lnTo>
                    <a:pt x="1716" y="1078"/>
                  </a:lnTo>
                  <a:lnTo>
                    <a:pt x="1707" y="1085"/>
                  </a:lnTo>
                  <a:lnTo>
                    <a:pt x="1699" y="1088"/>
                  </a:lnTo>
                  <a:lnTo>
                    <a:pt x="1691" y="1091"/>
                  </a:lnTo>
                  <a:lnTo>
                    <a:pt x="1681" y="1091"/>
                  </a:lnTo>
                  <a:lnTo>
                    <a:pt x="1681" y="1091"/>
                  </a:lnTo>
                  <a:lnTo>
                    <a:pt x="1671" y="1091"/>
                  </a:lnTo>
                  <a:lnTo>
                    <a:pt x="1661" y="1091"/>
                  </a:lnTo>
                  <a:lnTo>
                    <a:pt x="1652" y="1086"/>
                  </a:lnTo>
                  <a:lnTo>
                    <a:pt x="1642" y="1081"/>
                  </a:lnTo>
                  <a:lnTo>
                    <a:pt x="1635" y="1073"/>
                  </a:lnTo>
                  <a:lnTo>
                    <a:pt x="1630" y="1059"/>
                  </a:lnTo>
                  <a:lnTo>
                    <a:pt x="1625" y="1044"/>
                  </a:lnTo>
                  <a:lnTo>
                    <a:pt x="1625" y="1023"/>
                  </a:lnTo>
                  <a:lnTo>
                    <a:pt x="1625" y="124"/>
                  </a:lnTo>
                  <a:lnTo>
                    <a:pt x="1625" y="124"/>
                  </a:lnTo>
                  <a:lnTo>
                    <a:pt x="1624" y="117"/>
                  </a:lnTo>
                  <a:lnTo>
                    <a:pt x="1619" y="112"/>
                  </a:lnTo>
                  <a:lnTo>
                    <a:pt x="1619" y="112"/>
                  </a:lnTo>
                  <a:lnTo>
                    <a:pt x="1614" y="109"/>
                  </a:lnTo>
                  <a:lnTo>
                    <a:pt x="1607" y="107"/>
                  </a:lnTo>
                  <a:lnTo>
                    <a:pt x="124" y="107"/>
                  </a:lnTo>
                  <a:lnTo>
                    <a:pt x="124" y="107"/>
                  </a:lnTo>
                  <a:lnTo>
                    <a:pt x="117" y="109"/>
                  </a:lnTo>
                  <a:lnTo>
                    <a:pt x="112" y="112"/>
                  </a:lnTo>
                  <a:lnTo>
                    <a:pt x="112" y="112"/>
                  </a:lnTo>
                  <a:lnTo>
                    <a:pt x="107" y="117"/>
                  </a:lnTo>
                  <a:lnTo>
                    <a:pt x="107" y="124"/>
                  </a:lnTo>
                  <a:lnTo>
                    <a:pt x="107" y="1883"/>
                  </a:lnTo>
                  <a:lnTo>
                    <a:pt x="107" y="1883"/>
                  </a:lnTo>
                  <a:lnTo>
                    <a:pt x="107" y="1890"/>
                  </a:lnTo>
                  <a:lnTo>
                    <a:pt x="112" y="1895"/>
                  </a:lnTo>
                  <a:lnTo>
                    <a:pt x="112" y="1895"/>
                  </a:lnTo>
                  <a:lnTo>
                    <a:pt x="117" y="1900"/>
                  </a:lnTo>
                  <a:lnTo>
                    <a:pt x="124" y="1900"/>
                  </a:lnTo>
                  <a:lnTo>
                    <a:pt x="952" y="1901"/>
                  </a:lnTo>
                  <a:close/>
                  <a:moveTo>
                    <a:pt x="1423" y="1858"/>
                  </a:moveTo>
                  <a:lnTo>
                    <a:pt x="1423" y="1858"/>
                  </a:lnTo>
                  <a:lnTo>
                    <a:pt x="1383" y="1875"/>
                  </a:lnTo>
                  <a:lnTo>
                    <a:pt x="1346" y="1888"/>
                  </a:lnTo>
                  <a:lnTo>
                    <a:pt x="1307" y="1903"/>
                  </a:lnTo>
                  <a:lnTo>
                    <a:pt x="1267" y="1920"/>
                  </a:lnTo>
                  <a:lnTo>
                    <a:pt x="1267" y="1920"/>
                  </a:lnTo>
                  <a:lnTo>
                    <a:pt x="1229" y="1933"/>
                  </a:lnTo>
                  <a:lnTo>
                    <a:pt x="1200" y="1945"/>
                  </a:lnTo>
                  <a:lnTo>
                    <a:pt x="1180" y="1952"/>
                  </a:lnTo>
                  <a:lnTo>
                    <a:pt x="1173" y="1953"/>
                  </a:lnTo>
                  <a:lnTo>
                    <a:pt x="1168" y="1953"/>
                  </a:lnTo>
                  <a:lnTo>
                    <a:pt x="1163" y="1952"/>
                  </a:lnTo>
                  <a:lnTo>
                    <a:pt x="1162" y="1948"/>
                  </a:lnTo>
                  <a:lnTo>
                    <a:pt x="1160" y="1942"/>
                  </a:lnTo>
                  <a:lnTo>
                    <a:pt x="1158" y="1933"/>
                  </a:lnTo>
                  <a:lnTo>
                    <a:pt x="1160" y="1908"/>
                  </a:lnTo>
                  <a:lnTo>
                    <a:pt x="1163" y="1870"/>
                  </a:lnTo>
                  <a:lnTo>
                    <a:pt x="1187" y="1670"/>
                  </a:lnTo>
                  <a:lnTo>
                    <a:pt x="1187" y="1670"/>
                  </a:lnTo>
                  <a:lnTo>
                    <a:pt x="1414" y="1377"/>
                  </a:lnTo>
                  <a:lnTo>
                    <a:pt x="1650" y="1563"/>
                  </a:lnTo>
                  <a:lnTo>
                    <a:pt x="1423" y="1858"/>
                  </a:lnTo>
                  <a:lnTo>
                    <a:pt x="1423" y="1858"/>
                  </a:lnTo>
                  <a:close/>
                  <a:moveTo>
                    <a:pt x="1227" y="1704"/>
                  </a:moveTo>
                  <a:lnTo>
                    <a:pt x="1383" y="1826"/>
                  </a:lnTo>
                  <a:lnTo>
                    <a:pt x="1274" y="1875"/>
                  </a:lnTo>
                  <a:lnTo>
                    <a:pt x="1274" y="1875"/>
                  </a:lnTo>
                  <a:lnTo>
                    <a:pt x="1245" y="1888"/>
                  </a:lnTo>
                  <a:lnTo>
                    <a:pt x="1225" y="1898"/>
                  </a:lnTo>
                  <a:lnTo>
                    <a:pt x="1210" y="1905"/>
                  </a:lnTo>
                  <a:lnTo>
                    <a:pt x="1205" y="1906"/>
                  </a:lnTo>
                  <a:lnTo>
                    <a:pt x="1202" y="1906"/>
                  </a:lnTo>
                  <a:lnTo>
                    <a:pt x="1199" y="1905"/>
                  </a:lnTo>
                  <a:lnTo>
                    <a:pt x="1199" y="1901"/>
                  </a:lnTo>
                  <a:lnTo>
                    <a:pt x="1197" y="1890"/>
                  </a:lnTo>
                  <a:lnTo>
                    <a:pt x="1205" y="1843"/>
                  </a:lnTo>
                  <a:lnTo>
                    <a:pt x="1227" y="1704"/>
                  </a:lnTo>
                  <a:lnTo>
                    <a:pt x="1227" y="1704"/>
                  </a:lnTo>
                  <a:close/>
                  <a:moveTo>
                    <a:pt x="1182" y="454"/>
                  </a:moveTo>
                  <a:lnTo>
                    <a:pt x="1182" y="454"/>
                  </a:lnTo>
                  <a:lnTo>
                    <a:pt x="1187" y="449"/>
                  </a:lnTo>
                  <a:lnTo>
                    <a:pt x="1187" y="449"/>
                  </a:lnTo>
                  <a:lnTo>
                    <a:pt x="1197" y="442"/>
                  </a:lnTo>
                  <a:lnTo>
                    <a:pt x="1210" y="437"/>
                  </a:lnTo>
                  <a:lnTo>
                    <a:pt x="1224" y="433"/>
                  </a:lnTo>
                  <a:lnTo>
                    <a:pt x="1237" y="432"/>
                  </a:lnTo>
                  <a:lnTo>
                    <a:pt x="1332" y="432"/>
                  </a:lnTo>
                  <a:lnTo>
                    <a:pt x="1332" y="432"/>
                  </a:lnTo>
                  <a:lnTo>
                    <a:pt x="1347" y="433"/>
                  </a:lnTo>
                  <a:lnTo>
                    <a:pt x="1364" y="435"/>
                  </a:lnTo>
                  <a:lnTo>
                    <a:pt x="1378" y="440"/>
                  </a:lnTo>
                  <a:lnTo>
                    <a:pt x="1391" y="449"/>
                  </a:lnTo>
                  <a:lnTo>
                    <a:pt x="1391" y="449"/>
                  </a:lnTo>
                  <a:lnTo>
                    <a:pt x="1398" y="454"/>
                  </a:lnTo>
                  <a:lnTo>
                    <a:pt x="1403" y="459"/>
                  </a:lnTo>
                  <a:lnTo>
                    <a:pt x="1406" y="465"/>
                  </a:lnTo>
                  <a:lnTo>
                    <a:pt x="1409" y="474"/>
                  </a:lnTo>
                  <a:lnTo>
                    <a:pt x="1411" y="480"/>
                  </a:lnTo>
                  <a:lnTo>
                    <a:pt x="1413" y="489"/>
                  </a:lnTo>
                  <a:lnTo>
                    <a:pt x="1413" y="495"/>
                  </a:lnTo>
                  <a:lnTo>
                    <a:pt x="1411" y="504"/>
                  </a:lnTo>
                  <a:lnTo>
                    <a:pt x="1384" y="773"/>
                  </a:lnTo>
                  <a:lnTo>
                    <a:pt x="1384" y="773"/>
                  </a:lnTo>
                  <a:lnTo>
                    <a:pt x="1384" y="788"/>
                  </a:lnTo>
                  <a:lnTo>
                    <a:pt x="1379" y="803"/>
                  </a:lnTo>
                  <a:lnTo>
                    <a:pt x="1374" y="817"/>
                  </a:lnTo>
                  <a:lnTo>
                    <a:pt x="1366" y="830"/>
                  </a:lnTo>
                  <a:lnTo>
                    <a:pt x="1366" y="830"/>
                  </a:lnTo>
                  <a:lnTo>
                    <a:pt x="1354" y="840"/>
                  </a:lnTo>
                  <a:lnTo>
                    <a:pt x="1342" y="845"/>
                  </a:lnTo>
                  <a:lnTo>
                    <a:pt x="1329" y="850"/>
                  </a:lnTo>
                  <a:lnTo>
                    <a:pt x="1314" y="850"/>
                  </a:lnTo>
                  <a:lnTo>
                    <a:pt x="1230" y="850"/>
                  </a:lnTo>
                  <a:lnTo>
                    <a:pt x="1230" y="850"/>
                  </a:lnTo>
                  <a:lnTo>
                    <a:pt x="1220" y="850"/>
                  </a:lnTo>
                  <a:lnTo>
                    <a:pt x="1210" y="847"/>
                  </a:lnTo>
                  <a:lnTo>
                    <a:pt x="1200" y="844"/>
                  </a:lnTo>
                  <a:lnTo>
                    <a:pt x="1192" y="839"/>
                  </a:lnTo>
                  <a:lnTo>
                    <a:pt x="1192" y="839"/>
                  </a:lnTo>
                  <a:lnTo>
                    <a:pt x="1183" y="828"/>
                  </a:lnTo>
                  <a:lnTo>
                    <a:pt x="1175" y="818"/>
                  </a:lnTo>
                  <a:lnTo>
                    <a:pt x="1143" y="818"/>
                  </a:lnTo>
                  <a:lnTo>
                    <a:pt x="1143" y="818"/>
                  </a:lnTo>
                  <a:lnTo>
                    <a:pt x="1145" y="827"/>
                  </a:lnTo>
                  <a:lnTo>
                    <a:pt x="1145" y="837"/>
                  </a:lnTo>
                  <a:lnTo>
                    <a:pt x="1145" y="845"/>
                  </a:lnTo>
                  <a:lnTo>
                    <a:pt x="1142" y="855"/>
                  </a:lnTo>
                  <a:lnTo>
                    <a:pt x="1142" y="855"/>
                  </a:lnTo>
                  <a:lnTo>
                    <a:pt x="1138" y="864"/>
                  </a:lnTo>
                  <a:lnTo>
                    <a:pt x="1133" y="874"/>
                  </a:lnTo>
                  <a:lnTo>
                    <a:pt x="1127" y="882"/>
                  </a:lnTo>
                  <a:lnTo>
                    <a:pt x="1118" y="889"/>
                  </a:lnTo>
                  <a:lnTo>
                    <a:pt x="1118" y="889"/>
                  </a:lnTo>
                  <a:lnTo>
                    <a:pt x="1110" y="894"/>
                  </a:lnTo>
                  <a:lnTo>
                    <a:pt x="1101" y="899"/>
                  </a:lnTo>
                  <a:lnTo>
                    <a:pt x="1091" y="902"/>
                  </a:lnTo>
                  <a:lnTo>
                    <a:pt x="1081" y="905"/>
                  </a:lnTo>
                  <a:lnTo>
                    <a:pt x="1081" y="905"/>
                  </a:lnTo>
                  <a:lnTo>
                    <a:pt x="1073" y="905"/>
                  </a:lnTo>
                  <a:lnTo>
                    <a:pt x="1063" y="905"/>
                  </a:lnTo>
                  <a:lnTo>
                    <a:pt x="1055" y="904"/>
                  </a:lnTo>
                  <a:lnTo>
                    <a:pt x="1045" y="902"/>
                  </a:lnTo>
                  <a:lnTo>
                    <a:pt x="1045" y="902"/>
                  </a:lnTo>
                  <a:lnTo>
                    <a:pt x="1036" y="911"/>
                  </a:lnTo>
                  <a:lnTo>
                    <a:pt x="1024" y="917"/>
                  </a:lnTo>
                  <a:lnTo>
                    <a:pt x="1013" y="924"/>
                  </a:lnTo>
                  <a:lnTo>
                    <a:pt x="1001" y="929"/>
                  </a:lnTo>
                  <a:lnTo>
                    <a:pt x="1001" y="929"/>
                  </a:lnTo>
                  <a:lnTo>
                    <a:pt x="989" y="931"/>
                  </a:lnTo>
                  <a:lnTo>
                    <a:pt x="978" y="931"/>
                  </a:lnTo>
                  <a:lnTo>
                    <a:pt x="966" y="931"/>
                  </a:lnTo>
                  <a:lnTo>
                    <a:pt x="954" y="927"/>
                  </a:lnTo>
                  <a:lnTo>
                    <a:pt x="954" y="927"/>
                  </a:lnTo>
                  <a:lnTo>
                    <a:pt x="944" y="937"/>
                  </a:lnTo>
                  <a:lnTo>
                    <a:pt x="932" y="946"/>
                  </a:lnTo>
                  <a:lnTo>
                    <a:pt x="919" y="952"/>
                  </a:lnTo>
                  <a:lnTo>
                    <a:pt x="904" y="957"/>
                  </a:lnTo>
                  <a:lnTo>
                    <a:pt x="904" y="957"/>
                  </a:lnTo>
                  <a:lnTo>
                    <a:pt x="889" y="959"/>
                  </a:lnTo>
                  <a:lnTo>
                    <a:pt x="874" y="959"/>
                  </a:lnTo>
                  <a:lnTo>
                    <a:pt x="859" y="956"/>
                  </a:lnTo>
                  <a:lnTo>
                    <a:pt x="845" y="949"/>
                  </a:lnTo>
                  <a:lnTo>
                    <a:pt x="845" y="949"/>
                  </a:lnTo>
                  <a:lnTo>
                    <a:pt x="835" y="956"/>
                  </a:lnTo>
                  <a:lnTo>
                    <a:pt x="825" y="961"/>
                  </a:lnTo>
                  <a:lnTo>
                    <a:pt x="825" y="961"/>
                  </a:lnTo>
                  <a:lnTo>
                    <a:pt x="809" y="966"/>
                  </a:lnTo>
                  <a:lnTo>
                    <a:pt x="792" y="967"/>
                  </a:lnTo>
                  <a:lnTo>
                    <a:pt x="792" y="967"/>
                  </a:lnTo>
                  <a:lnTo>
                    <a:pt x="775" y="966"/>
                  </a:lnTo>
                  <a:lnTo>
                    <a:pt x="760" y="961"/>
                  </a:lnTo>
                  <a:lnTo>
                    <a:pt x="745" y="954"/>
                  </a:lnTo>
                  <a:lnTo>
                    <a:pt x="730" y="944"/>
                  </a:lnTo>
                  <a:lnTo>
                    <a:pt x="730" y="944"/>
                  </a:lnTo>
                  <a:lnTo>
                    <a:pt x="720" y="934"/>
                  </a:lnTo>
                  <a:lnTo>
                    <a:pt x="711" y="922"/>
                  </a:lnTo>
                  <a:lnTo>
                    <a:pt x="703" y="911"/>
                  </a:lnTo>
                  <a:lnTo>
                    <a:pt x="696" y="897"/>
                  </a:lnTo>
                  <a:lnTo>
                    <a:pt x="639" y="798"/>
                  </a:lnTo>
                  <a:lnTo>
                    <a:pt x="601" y="798"/>
                  </a:lnTo>
                  <a:lnTo>
                    <a:pt x="601" y="798"/>
                  </a:lnTo>
                  <a:lnTo>
                    <a:pt x="596" y="813"/>
                  </a:lnTo>
                  <a:lnTo>
                    <a:pt x="586" y="828"/>
                  </a:lnTo>
                  <a:lnTo>
                    <a:pt x="586" y="828"/>
                  </a:lnTo>
                  <a:lnTo>
                    <a:pt x="576" y="840"/>
                  </a:lnTo>
                  <a:lnTo>
                    <a:pt x="562" y="849"/>
                  </a:lnTo>
                  <a:lnTo>
                    <a:pt x="547" y="852"/>
                  </a:lnTo>
                  <a:lnTo>
                    <a:pt x="531" y="854"/>
                  </a:lnTo>
                  <a:lnTo>
                    <a:pt x="454" y="854"/>
                  </a:lnTo>
                  <a:lnTo>
                    <a:pt x="454" y="854"/>
                  </a:lnTo>
                  <a:lnTo>
                    <a:pt x="439" y="854"/>
                  </a:lnTo>
                  <a:lnTo>
                    <a:pt x="425" y="849"/>
                  </a:lnTo>
                  <a:lnTo>
                    <a:pt x="412" y="844"/>
                  </a:lnTo>
                  <a:lnTo>
                    <a:pt x="400" y="834"/>
                  </a:lnTo>
                  <a:lnTo>
                    <a:pt x="400" y="834"/>
                  </a:lnTo>
                  <a:lnTo>
                    <a:pt x="390" y="818"/>
                  </a:lnTo>
                  <a:lnTo>
                    <a:pt x="383" y="802"/>
                  </a:lnTo>
                  <a:lnTo>
                    <a:pt x="378" y="783"/>
                  </a:lnTo>
                  <a:lnTo>
                    <a:pt x="377" y="765"/>
                  </a:lnTo>
                  <a:lnTo>
                    <a:pt x="377" y="763"/>
                  </a:lnTo>
                  <a:lnTo>
                    <a:pt x="357" y="510"/>
                  </a:lnTo>
                  <a:lnTo>
                    <a:pt x="357" y="510"/>
                  </a:lnTo>
                  <a:lnTo>
                    <a:pt x="353" y="494"/>
                  </a:lnTo>
                  <a:lnTo>
                    <a:pt x="355" y="477"/>
                  </a:lnTo>
                  <a:lnTo>
                    <a:pt x="360" y="460"/>
                  </a:lnTo>
                  <a:lnTo>
                    <a:pt x="368" y="447"/>
                  </a:lnTo>
                  <a:lnTo>
                    <a:pt x="368" y="447"/>
                  </a:lnTo>
                  <a:lnTo>
                    <a:pt x="380" y="437"/>
                  </a:lnTo>
                  <a:lnTo>
                    <a:pt x="392" y="430"/>
                  </a:lnTo>
                  <a:lnTo>
                    <a:pt x="405" y="427"/>
                  </a:lnTo>
                  <a:lnTo>
                    <a:pt x="420" y="425"/>
                  </a:lnTo>
                  <a:lnTo>
                    <a:pt x="526" y="425"/>
                  </a:lnTo>
                  <a:lnTo>
                    <a:pt x="526" y="425"/>
                  </a:lnTo>
                  <a:lnTo>
                    <a:pt x="539" y="425"/>
                  </a:lnTo>
                  <a:lnTo>
                    <a:pt x="552" y="427"/>
                  </a:lnTo>
                  <a:lnTo>
                    <a:pt x="566" y="432"/>
                  </a:lnTo>
                  <a:lnTo>
                    <a:pt x="578" y="437"/>
                  </a:lnTo>
                  <a:lnTo>
                    <a:pt x="578" y="437"/>
                  </a:lnTo>
                  <a:lnTo>
                    <a:pt x="584" y="444"/>
                  </a:lnTo>
                  <a:lnTo>
                    <a:pt x="591" y="450"/>
                  </a:lnTo>
                  <a:lnTo>
                    <a:pt x="596" y="457"/>
                  </a:lnTo>
                  <a:lnTo>
                    <a:pt x="601" y="465"/>
                  </a:lnTo>
                  <a:lnTo>
                    <a:pt x="681" y="465"/>
                  </a:lnTo>
                  <a:lnTo>
                    <a:pt x="681" y="465"/>
                  </a:lnTo>
                  <a:lnTo>
                    <a:pt x="695" y="455"/>
                  </a:lnTo>
                  <a:lnTo>
                    <a:pt x="711" y="447"/>
                  </a:lnTo>
                  <a:lnTo>
                    <a:pt x="728" y="439"/>
                  </a:lnTo>
                  <a:lnTo>
                    <a:pt x="745" y="433"/>
                  </a:lnTo>
                  <a:lnTo>
                    <a:pt x="745" y="433"/>
                  </a:lnTo>
                  <a:lnTo>
                    <a:pt x="762" y="428"/>
                  </a:lnTo>
                  <a:lnTo>
                    <a:pt x="780" y="425"/>
                  </a:lnTo>
                  <a:lnTo>
                    <a:pt x="798" y="423"/>
                  </a:lnTo>
                  <a:lnTo>
                    <a:pt x="817" y="425"/>
                  </a:lnTo>
                  <a:lnTo>
                    <a:pt x="844" y="392"/>
                  </a:lnTo>
                  <a:lnTo>
                    <a:pt x="845" y="392"/>
                  </a:lnTo>
                  <a:lnTo>
                    <a:pt x="845" y="392"/>
                  </a:lnTo>
                  <a:lnTo>
                    <a:pt x="859" y="380"/>
                  </a:lnTo>
                  <a:lnTo>
                    <a:pt x="874" y="372"/>
                  </a:lnTo>
                  <a:lnTo>
                    <a:pt x="874" y="372"/>
                  </a:lnTo>
                  <a:lnTo>
                    <a:pt x="891" y="363"/>
                  </a:lnTo>
                  <a:lnTo>
                    <a:pt x="907" y="358"/>
                  </a:lnTo>
                  <a:lnTo>
                    <a:pt x="907" y="358"/>
                  </a:lnTo>
                  <a:lnTo>
                    <a:pt x="936" y="353"/>
                  </a:lnTo>
                  <a:lnTo>
                    <a:pt x="964" y="351"/>
                  </a:lnTo>
                  <a:lnTo>
                    <a:pt x="964" y="351"/>
                  </a:lnTo>
                  <a:lnTo>
                    <a:pt x="996" y="355"/>
                  </a:lnTo>
                  <a:lnTo>
                    <a:pt x="1026" y="360"/>
                  </a:lnTo>
                  <a:lnTo>
                    <a:pt x="1026" y="360"/>
                  </a:lnTo>
                  <a:lnTo>
                    <a:pt x="1026" y="360"/>
                  </a:lnTo>
                  <a:lnTo>
                    <a:pt x="1051" y="370"/>
                  </a:lnTo>
                  <a:lnTo>
                    <a:pt x="1075" y="382"/>
                  </a:lnTo>
                  <a:lnTo>
                    <a:pt x="1096" y="395"/>
                  </a:lnTo>
                  <a:lnTo>
                    <a:pt x="1118" y="410"/>
                  </a:lnTo>
                  <a:lnTo>
                    <a:pt x="1140" y="425"/>
                  </a:lnTo>
                  <a:lnTo>
                    <a:pt x="1182" y="452"/>
                  </a:lnTo>
                  <a:lnTo>
                    <a:pt x="1182" y="454"/>
                  </a:lnTo>
                  <a:close/>
                  <a:moveTo>
                    <a:pt x="819" y="922"/>
                  </a:moveTo>
                  <a:lnTo>
                    <a:pt x="780" y="850"/>
                  </a:lnTo>
                  <a:lnTo>
                    <a:pt x="780" y="850"/>
                  </a:lnTo>
                  <a:lnTo>
                    <a:pt x="778" y="842"/>
                  </a:lnTo>
                  <a:lnTo>
                    <a:pt x="778" y="835"/>
                  </a:lnTo>
                  <a:lnTo>
                    <a:pt x="782" y="828"/>
                  </a:lnTo>
                  <a:lnTo>
                    <a:pt x="788" y="825"/>
                  </a:lnTo>
                  <a:lnTo>
                    <a:pt x="788" y="825"/>
                  </a:lnTo>
                  <a:lnTo>
                    <a:pt x="795" y="822"/>
                  </a:lnTo>
                  <a:lnTo>
                    <a:pt x="802" y="823"/>
                  </a:lnTo>
                  <a:lnTo>
                    <a:pt x="809" y="827"/>
                  </a:lnTo>
                  <a:lnTo>
                    <a:pt x="814" y="832"/>
                  </a:lnTo>
                  <a:lnTo>
                    <a:pt x="857" y="914"/>
                  </a:lnTo>
                  <a:lnTo>
                    <a:pt x="857" y="914"/>
                  </a:lnTo>
                  <a:lnTo>
                    <a:pt x="865" y="917"/>
                  </a:lnTo>
                  <a:lnTo>
                    <a:pt x="875" y="921"/>
                  </a:lnTo>
                  <a:lnTo>
                    <a:pt x="886" y="922"/>
                  </a:lnTo>
                  <a:lnTo>
                    <a:pt x="897" y="921"/>
                  </a:lnTo>
                  <a:lnTo>
                    <a:pt x="897" y="921"/>
                  </a:lnTo>
                  <a:lnTo>
                    <a:pt x="904" y="917"/>
                  </a:lnTo>
                  <a:lnTo>
                    <a:pt x="912" y="914"/>
                  </a:lnTo>
                  <a:lnTo>
                    <a:pt x="919" y="909"/>
                  </a:lnTo>
                  <a:lnTo>
                    <a:pt x="926" y="904"/>
                  </a:lnTo>
                  <a:lnTo>
                    <a:pt x="864" y="807"/>
                  </a:lnTo>
                  <a:lnTo>
                    <a:pt x="864" y="807"/>
                  </a:lnTo>
                  <a:lnTo>
                    <a:pt x="862" y="800"/>
                  </a:lnTo>
                  <a:lnTo>
                    <a:pt x="862" y="792"/>
                  </a:lnTo>
                  <a:lnTo>
                    <a:pt x="865" y="787"/>
                  </a:lnTo>
                  <a:lnTo>
                    <a:pt x="870" y="780"/>
                  </a:lnTo>
                  <a:lnTo>
                    <a:pt x="870" y="780"/>
                  </a:lnTo>
                  <a:lnTo>
                    <a:pt x="877" y="778"/>
                  </a:lnTo>
                  <a:lnTo>
                    <a:pt x="884" y="778"/>
                  </a:lnTo>
                  <a:lnTo>
                    <a:pt x="891" y="782"/>
                  </a:lnTo>
                  <a:lnTo>
                    <a:pt x="896" y="787"/>
                  </a:lnTo>
                  <a:lnTo>
                    <a:pt x="961" y="890"/>
                  </a:lnTo>
                  <a:lnTo>
                    <a:pt x="961" y="890"/>
                  </a:lnTo>
                  <a:lnTo>
                    <a:pt x="969" y="892"/>
                  </a:lnTo>
                  <a:lnTo>
                    <a:pt x="976" y="894"/>
                  </a:lnTo>
                  <a:lnTo>
                    <a:pt x="983" y="894"/>
                  </a:lnTo>
                  <a:lnTo>
                    <a:pt x="991" y="892"/>
                  </a:lnTo>
                  <a:lnTo>
                    <a:pt x="991" y="892"/>
                  </a:lnTo>
                  <a:lnTo>
                    <a:pt x="1004" y="885"/>
                  </a:lnTo>
                  <a:lnTo>
                    <a:pt x="1016" y="875"/>
                  </a:lnTo>
                  <a:lnTo>
                    <a:pt x="957" y="765"/>
                  </a:lnTo>
                  <a:lnTo>
                    <a:pt x="957" y="765"/>
                  </a:lnTo>
                  <a:lnTo>
                    <a:pt x="956" y="758"/>
                  </a:lnTo>
                  <a:lnTo>
                    <a:pt x="956" y="752"/>
                  </a:lnTo>
                  <a:lnTo>
                    <a:pt x="957" y="745"/>
                  </a:lnTo>
                  <a:lnTo>
                    <a:pt x="962" y="740"/>
                  </a:lnTo>
                  <a:lnTo>
                    <a:pt x="962" y="740"/>
                  </a:lnTo>
                  <a:lnTo>
                    <a:pt x="971" y="736"/>
                  </a:lnTo>
                  <a:lnTo>
                    <a:pt x="978" y="736"/>
                  </a:lnTo>
                  <a:lnTo>
                    <a:pt x="984" y="740"/>
                  </a:lnTo>
                  <a:lnTo>
                    <a:pt x="989" y="745"/>
                  </a:lnTo>
                  <a:lnTo>
                    <a:pt x="989" y="745"/>
                  </a:lnTo>
                  <a:lnTo>
                    <a:pt x="991" y="748"/>
                  </a:lnTo>
                  <a:lnTo>
                    <a:pt x="1053" y="864"/>
                  </a:lnTo>
                  <a:lnTo>
                    <a:pt x="1053" y="864"/>
                  </a:lnTo>
                  <a:lnTo>
                    <a:pt x="1063" y="867"/>
                  </a:lnTo>
                  <a:lnTo>
                    <a:pt x="1075" y="867"/>
                  </a:lnTo>
                  <a:lnTo>
                    <a:pt x="1075" y="867"/>
                  </a:lnTo>
                  <a:lnTo>
                    <a:pt x="1085" y="865"/>
                  </a:lnTo>
                  <a:lnTo>
                    <a:pt x="1095" y="859"/>
                  </a:lnTo>
                  <a:lnTo>
                    <a:pt x="1095" y="859"/>
                  </a:lnTo>
                  <a:lnTo>
                    <a:pt x="1101" y="852"/>
                  </a:lnTo>
                  <a:lnTo>
                    <a:pt x="1106" y="842"/>
                  </a:lnTo>
                  <a:lnTo>
                    <a:pt x="1106" y="842"/>
                  </a:lnTo>
                  <a:lnTo>
                    <a:pt x="1106" y="837"/>
                  </a:lnTo>
                  <a:lnTo>
                    <a:pt x="1106" y="830"/>
                  </a:lnTo>
                  <a:lnTo>
                    <a:pt x="1106" y="825"/>
                  </a:lnTo>
                  <a:lnTo>
                    <a:pt x="1103" y="818"/>
                  </a:lnTo>
                  <a:lnTo>
                    <a:pt x="1103" y="818"/>
                  </a:lnTo>
                  <a:lnTo>
                    <a:pt x="1103" y="813"/>
                  </a:lnTo>
                  <a:lnTo>
                    <a:pt x="1103" y="813"/>
                  </a:lnTo>
                  <a:lnTo>
                    <a:pt x="1098" y="810"/>
                  </a:lnTo>
                  <a:lnTo>
                    <a:pt x="1096" y="805"/>
                  </a:lnTo>
                  <a:lnTo>
                    <a:pt x="957" y="556"/>
                  </a:lnTo>
                  <a:lnTo>
                    <a:pt x="957" y="556"/>
                  </a:lnTo>
                  <a:lnTo>
                    <a:pt x="952" y="549"/>
                  </a:lnTo>
                  <a:lnTo>
                    <a:pt x="947" y="542"/>
                  </a:lnTo>
                  <a:lnTo>
                    <a:pt x="944" y="539"/>
                  </a:lnTo>
                  <a:lnTo>
                    <a:pt x="939" y="537"/>
                  </a:lnTo>
                  <a:lnTo>
                    <a:pt x="934" y="536"/>
                  </a:lnTo>
                  <a:lnTo>
                    <a:pt x="931" y="536"/>
                  </a:lnTo>
                  <a:lnTo>
                    <a:pt x="922" y="539"/>
                  </a:lnTo>
                  <a:lnTo>
                    <a:pt x="922" y="539"/>
                  </a:lnTo>
                  <a:lnTo>
                    <a:pt x="907" y="551"/>
                  </a:lnTo>
                  <a:lnTo>
                    <a:pt x="894" y="562"/>
                  </a:lnTo>
                  <a:lnTo>
                    <a:pt x="894" y="562"/>
                  </a:lnTo>
                  <a:lnTo>
                    <a:pt x="875" y="577"/>
                  </a:lnTo>
                  <a:lnTo>
                    <a:pt x="852" y="599"/>
                  </a:lnTo>
                  <a:lnTo>
                    <a:pt x="852" y="599"/>
                  </a:lnTo>
                  <a:lnTo>
                    <a:pt x="839" y="608"/>
                  </a:lnTo>
                  <a:lnTo>
                    <a:pt x="825" y="614"/>
                  </a:lnTo>
                  <a:lnTo>
                    <a:pt x="810" y="619"/>
                  </a:lnTo>
                  <a:lnTo>
                    <a:pt x="795" y="621"/>
                  </a:lnTo>
                  <a:lnTo>
                    <a:pt x="795" y="621"/>
                  </a:lnTo>
                  <a:lnTo>
                    <a:pt x="785" y="623"/>
                  </a:lnTo>
                  <a:lnTo>
                    <a:pt x="777" y="621"/>
                  </a:lnTo>
                  <a:lnTo>
                    <a:pt x="767" y="619"/>
                  </a:lnTo>
                  <a:lnTo>
                    <a:pt x="758" y="618"/>
                  </a:lnTo>
                  <a:lnTo>
                    <a:pt x="758" y="618"/>
                  </a:lnTo>
                  <a:lnTo>
                    <a:pt x="750" y="613"/>
                  </a:lnTo>
                  <a:lnTo>
                    <a:pt x="742" y="608"/>
                  </a:lnTo>
                  <a:lnTo>
                    <a:pt x="735" y="603"/>
                  </a:lnTo>
                  <a:lnTo>
                    <a:pt x="728" y="596"/>
                  </a:lnTo>
                  <a:lnTo>
                    <a:pt x="728" y="596"/>
                  </a:lnTo>
                  <a:lnTo>
                    <a:pt x="721" y="587"/>
                  </a:lnTo>
                  <a:lnTo>
                    <a:pt x="718" y="577"/>
                  </a:lnTo>
                  <a:lnTo>
                    <a:pt x="715" y="567"/>
                  </a:lnTo>
                  <a:lnTo>
                    <a:pt x="713" y="556"/>
                  </a:lnTo>
                  <a:lnTo>
                    <a:pt x="713" y="556"/>
                  </a:lnTo>
                  <a:lnTo>
                    <a:pt x="713" y="549"/>
                  </a:lnTo>
                  <a:lnTo>
                    <a:pt x="718" y="541"/>
                  </a:lnTo>
                  <a:lnTo>
                    <a:pt x="785" y="462"/>
                  </a:lnTo>
                  <a:lnTo>
                    <a:pt x="785" y="462"/>
                  </a:lnTo>
                  <a:lnTo>
                    <a:pt x="770" y="464"/>
                  </a:lnTo>
                  <a:lnTo>
                    <a:pt x="755" y="467"/>
                  </a:lnTo>
                  <a:lnTo>
                    <a:pt x="755" y="467"/>
                  </a:lnTo>
                  <a:lnTo>
                    <a:pt x="740" y="474"/>
                  </a:lnTo>
                  <a:lnTo>
                    <a:pt x="725" y="480"/>
                  </a:lnTo>
                  <a:lnTo>
                    <a:pt x="710" y="489"/>
                  </a:lnTo>
                  <a:lnTo>
                    <a:pt x="696" y="497"/>
                  </a:lnTo>
                  <a:lnTo>
                    <a:pt x="696" y="497"/>
                  </a:lnTo>
                  <a:lnTo>
                    <a:pt x="691" y="500"/>
                  </a:lnTo>
                  <a:lnTo>
                    <a:pt x="685" y="502"/>
                  </a:lnTo>
                  <a:lnTo>
                    <a:pt x="604" y="502"/>
                  </a:lnTo>
                  <a:lnTo>
                    <a:pt x="604" y="760"/>
                  </a:lnTo>
                  <a:lnTo>
                    <a:pt x="649" y="760"/>
                  </a:lnTo>
                  <a:lnTo>
                    <a:pt x="649" y="760"/>
                  </a:lnTo>
                  <a:lnTo>
                    <a:pt x="655" y="762"/>
                  </a:lnTo>
                  <a:lnTo>
                    <a:pt x="660" y="763"/>
                  </a:lnTo>
                  <a:lnTo>
                    <a:pt x="663" y="767"/>
                  </a:lnTo>
                  <a:lnTo>
                    <a:pt x="666" y="770"/>
                  </a:lnTo>
                  <a:lnTo>
                    <a:pt x="728" y="879"/>
                  </a:lnTo>
                  <a:lnTo>
                    <a:pt x="728" y="879"/>
                  </a:lnTo>
                  <a:lnTo>
                    <a:pt x="740" y="899"/>
                  </a:lnTo>
                  <a:lnTo>
                    <a:pt x="755" y="917"/>
                  </a:lnTo>
                  <a:lnTo>
                    <a:pt x="755" y="917"/>
                  </a:lnTo>
                  <a:lnTo>
                    <a:pt x="763" y="922"/>
                  </a:lnTo>
                  <a:lnTo>
                    <a:pt x="772" y="927"/>
                  </a:lnTo>
                  <a:lnTo>
                    <a:pt x="782" y="929"/>
                  </a:lnTo>
                  <a:lnTo>
                    <a:pt x="792" y="929"/>
                  </a:lnTo>
                  <a:lnTo>
                    <a:pt x="792" y="929"/>
                  </a:lnTo>
                  <a:lnTo>
                    <a:pt x="802" y="929"/>
                  </a:lnTo>
                  <a:lnTo>
                    <a:pt x="810" y="926"/>
                  </a:lnTo>
                  <a:lnTo>
                    <a:pt x="810" y="926"/>
                  </a:lnTo>
                  <a:lnTo>
                    <a:pt x="819" y="922"/>
                  </a:lnTo>
                  <a:lnTo>
                    <a:pt x="819" y="922"/>
                  </a:lnTo>
                  <a:close/>
                  <a:moveTo>
                    <a:pt x="1163" y="780"/>
                  </a:moveTo>
                  <a:lnTo>
                    <a:pt x="1167" y="487"/>
                  </a:lnTo>
                  <a:lnTo>
                    <a:pt x="1120" y="455"/>
                  </a:lnTo>
                  <a:lnTo>
                    <a:pt x="1098" y="442"/>
                  </a:lnTo>
                  <a:lnTo>
                    <a:pt x="1098" y="442"/>
                  </a:lnTo>
                  <a:lnTo>
                    <a:pt x="1080" y="428"/>
                  </a:lnTo>
                  <a:lnTo>
                    <a:pt x="1060" y="415"/>
                  </a:lnTo>
                  <a:lnTo>
                    <a:pt x="1038" y="405"/>
                  </a:lnTo>
                  <a:lnTo>
                    <a:pt x="1016" y="397"/>
                  </a:lnTo>
                  <a:lnTo>
                    <a:pt x="1016" y="397"/>
                  </a:lnTo>
                  <a:lnTo>
                    <a:pt x="1016" y="397"/>
                  </a:lnTo>
                  <a:lnTo>
                    <a:pt x="991" y="392"/>
                  </a:lnTo>
                  <a:lnTo>
                    <a:pt x="964" y="390"/>
                  </a:lnTo>
                  <a:lnTo>
                    <a:pt x="964" y="390"/>
                  </a:lnTo>
                  <a:lnTo>
                    <a:pt x="941" y="390"/>
                  </a:lnTo>
                  <a:lnTo>
                    <a:pt x="917" y="395"/>
                  </a:lnTo>
                  <a:lnTo>
                    <a:pt x="917" y="395"/>
                  </a:lnTo>
                  <a:lnTo>
                    <a:pt x="904" y="398"/>
                  </a:lnTo>
                  <a:lnTo>
                    <a:pt x="891" y="405"/>
                  </a:lnTo>
                  <a:lnTo>
                    <a:pt x="891" y="405"/>
                  </a:lnTo>
                  <a:lnTo>
                    <a:pt x="880" y="410"/>
                  </a:lnTo>
                  <a:lnTo>
                    <a:pt x="872" y="418"/>
                  </a:lnTo>
                  <a:lnTo>
                    <a:pt x="840" y="455"/>
                  </a:lnTo>
                  <a:lnTo>
                    <a:pt x="840" y="455"/>
                  </a:lnTo>
                  <a:lnTo>
                    <a:pt x="837" y="460"/>
                  </a:lnTo>
                  <a:lnTo>
                    <a:pt x="752" y="561"/>
                  </a:lnTo>
                  <a:lnTo>
                    <a:pt x="752" y="561"/>
                  </a:lnTo>
                  <a:lnTo>
                    <a:pt x="753" y="567"/>
                  </a:lnTo>
                  <a:lnTo>
                    <a:pt x="758" y="574"/>
                  </a:lnTo>
                  <a:lnTo>
                    <a:pt x="763" y="579"/>
                  </a:lnTo>
                  <a:lnTo>
                    <a:pt x="772" y="582"/>
                  </a:lnTo>
                  <a:lnTo>
                    <a:pt x="772" y="582"/>
                  </a:lnTo>
                  <a:lnTo>
                    <a:pt x="782" y="586"/>
                  </a:lnTo>
                  <a:lnTo>
                    <a:pt x="792" y="586"/>
                  </a:lnTo>
                  <a:lnTo>
                    <a:pt x="792" y="586"/>
                  </a:lnTo>
                  <a:lnTo>
                    <a:pt x="802" y="584"/>
                  </a:lnTo>
                  <a:lnTo>
                    <a:pt x="810" y="581"/>
                  </a:lnTo>
                  <a:lnTo>
                    <a:pt x="820" y="576"/>
                  </a:lnTo>
                  <a:lnTo>
                    <a:pt x="829" y="571"/>
                  </a:lnTo>
                  <a:lnTo>
                    <a:pt x="852" y="551"/>
                  </a:lnTo>
                  <a:lnTo>
                    <a:pt x="852" y="551"/>
                  </a:lnTo>
                  <a:lnTo>
                    <a:pt x="869" y="536"/>
                  </a:lnTo>
                  <a:lnTo>
                    <a:pt x="869" y="536"/>
                  </a:lnTo>
                  <a:lnTo>
                    <a:pt x="886" y="521"/>
                  </a:lnTo>
                  <a:lnTo>
                    <a:pt x="904" y="509"/>
                  </a:lnTo>
                  <a:lnTo>
                    <a:pt x="904" y="509"/>
                  </a:lnTo>
                  <a:lnTo>
                    <a:pt x="914" y="502"/>
                  </a:lnTo>
                  <a:lnTo>
                    <a:pt x="926" y="499"/>
                  </a:lnTo>
                  <a:lnTo>
                    <a:pt x="936" y="497"/>
                  </a:lnTo>
                  <a:lnTo>
                    <a:pt x="947" y="499"/>
                  </a:lnTo>
                  <a:lnTo>
                    <a:pt x="957" y="504"/>
                  </a:lnTo>
                  <a:lnTo>
                    <a:pt x="969" y="510"/>
                  </a:lnTo>
                  <a:lnTo>
                    <a:pt x="979" y="522"/>
                  </a:lnTo>
                  <a:lnTo>
                    <a:pt x="991" y="537"/>
                  </a:lnTo>
                  <a:lnTo>
                    <a:pt x="1125" y="780"/>
                  </a:lnTo>
                  <a:lnTo>
                    <a:pt x="1163" y="780"/>
                  </a:lnTo>
                  <a:close/>
                  <a:moveTo>
                    <a:pt x="501" y="703"/>
                  </a:moveTo>
                  <a:lnTo>
                    <a:pt x="501" y="703"/>
                  </a:lnTo>
                  <a:lnTo>
                    <a:pt x="509" y="705"/>
                  </a:lnTo>
                  <a:lnTo>
                    <a:pt x="517" y="710"/>
                  </a:lnTo>
                  <a:lnTo>
                    <a:pt x="522" y="718"/>
                  </a:lnTo>
                  <a:lnTo>
                    <a:pt x="524" y="726"/>
                  </a:lnTo>
                  <a:lnTo>
                    <a:pt x="524" y="726"/>
                  </a:lnTo>
                  <a:lnTo>
                    <a:pt x="522" y="736"/>
                  </a:lnTo>
                  <a:lnTo>
                    <a:pt x="517" y="743"/>
                  </a:lnTo>
                  <a:lnTo>
                    <a:pt x="509" y="748"/>
                  </a:lnTo>
                  <a:lnTo>
                    <a:pt x="501" y="750"/>
                  </a:lnTo>
                  <a:lnTo>
                    <a:pt x="501" y="750"/>
                  </a:lnTo>
                  <a:lnTo>
                    <a:pt x="490" y="748"/>
                  </a:lnTo>
                  <a:lnTo>
                    <a:pt x="484" y="743"/>
                  </a:lnTo>
                  <a:lnTo>
                    <a:pt x="479" y="736"/>
                  </a:lnTo>
                  <a:lnTo>
                    <a:pt x="475" y="726"/>
                  </a:lnTo>
                  <a:lnTo>
                    <a:pt x="475" y="726"/>
                  </a:lnTo>
                  <a:lnTo>
                    <a:pt x="475" y="726"/>
                  </a:lnTo>
                  <a:lnTo>
                    <a:pt x="479" y="718"/>
                  </a:lnTo>
                  <a:lnTo>
                    <a:pt x="484" y="710"/>
                  </a:lnTo>
                  <a:lnTo>
                    <a:pt x="490" y="705"/>
                  </a:lnTo>
                  <a:lnTo>
                    <a:pt x="501" y="703"/>
                  </a:lnTo>
                  <a:lnTo>
                    <a:pt x="501" y="703"/>
                  </a:lnTo>
                  <a:lnTo>
                    <a:pt x="501" y="703"/>
                  </a:lnTo>
                  <a:lnTo>
                    <a:pt x="501" y="703"/>
                  </a:lnTo>
                  <a:close/>
                  <a:moveTo>
                    <a:pt x="1267" y="703"/>
                  </a:moveTo>
                  <a:lnTo>
                    <a:pt x="1267" y="703"/>
                  </a:lnTo>
                  <a:lnTo>
                    <a:pt x="1277" y="705"/>
                  </a:lnTo>
                  <a:lnTo>
                    <a:pt x="1284" y="710"/>
                  </a:lnTo>
                  <a:lnTo>
                    <a:pt x="1291" y="716"/>
                  </a:lnTo>
                  <a:lnTo>
                    <a:pt x="1292" y="726"/>
                  </a:lnTo>
                  <a:lnTo>
                    <a:pt x="1292" y="726"/>
                  </a:lnTo>
                  <a:lnTo>
                    <a:pt x="1291" y="736"/>
                  </a:lnTo>
                  <a:lnTo>
                    <a:pt x="1286" y="743"/>
                  </a:lnTo>
                  <a:lnTo>
                    <a:pt x="1277" y="748"/>
                  </a:lnTo>
                  <a:lnTo>
                    <a:pt x="1269" y="750"/>
                  </a:lnTo>
                  <a:lnTo>
                    <a:pt x="1269" y="750"/>
                  </a:lnTo>
                  <a:lnTo>
                    <a:pt x="1259" y="748"/>
                  </a:lnTo>
                  <a:lnTo>
                    <a:pt x="1250" y="743"/>
                  </a:lnTo>
                  <a:lnTo>
                    <a:pt x="1245" y="736"/>
                  </a:lnTo>
                  <a:lnTo>
                    <a:pt x="1244" y="726"/>
                  </a:lnTo>
                  <a:lnTo>
                    <a:pt x="1244" y="726"/>
                  </a:lnTo>
                  <a:lnTo>
                    <a:pt x="1244" y="726"/>
                  </a:lnTo>
                  <a:lnTo>
                    <a:pt x="1244" y="726"/>
                  </a:lnTo>
                  <a:lnTo>
                    <a:pt x="1245" y="718"/>
                  </a:lnTo>
                  <a:lnTo>
                    <a:pt x="1250" y="710"/>
                  </a:lnTo>
                  <a:lnTo>
                    <a:pt x="1259" y="705"/>
                  </a:lnTo>
                  <a:lnTo>
                    <a:pt x="1267" y="703"/>
                  </a:lnTo>
                  <a:lnTo>
                    <a:pt x="1267" y="703"/>
                  </a:lnTo>
                  <a:close/>
                </a:path>
              </a:pathLst>
            </a:custGeom>
            <a:solidFill>
              <a:srgbClr val="C93F3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1417" name="Freeform 119">
              <a:extLst>
                <a:ext uri="{FF2B5EF4-FFF2-40B4-BE49-F238E27FC236}">
                  <a16:creationId xmlns:a16="http://schemas.microsoft.com/office/drawing/2014/main" id="{380D841F-FF1A-40AD-AB8C-60A110E3F156}"/>
                </a:ext>
              </a:extLst>
            </p:cNvPr>
            <p:cNvSpPr>
              <a:spLocks/>
            </p:cNvSpPr>
            <p:nvPr/>
          </p:nvSpPr>
          <p:spPr bwMode="auto">
            <a:xfrm>
              <a:off x="1916115" y="4225927"/>
              <a:ext cx="693738" cy="61913"/>
            </a:xfrm>
            <a:custGeom>
              <a:avLst/>
              <a:gdLst>
                <a:gd name="T0" fmla="*/ 42 w 874"/>
                <a:gd name="T1" fmla="*/ 78 h 78"/>
                <a:gd name="T2" fmla="*/ 42 w 874"/>
                <a:gd name="T3" fmla="*/ 78 h 78"/>
                <a:gd name="T4" fmla="*/ 34 w 874"/>
                <a:gd name="T5" fmla="*/ 78 h 78"/>
                <a:gd name="T6" fmla="*/ 27 w 874"/>
                <a:gd name="T7" fmla="*/ 77 h 78"/>
                <a:gd name="T8" fmla="*/ 21 w 874"/>
                <a:gd name="T9" fmla="*/ 73 h 78"/>
                <a:gd name="T10" fmla="*/ 14 w 874"/>
                <a:gd name="T11" fmla="*/ 70 h 78"/>
                <a:gd name="T12" fmla="*/ 9 w 874"/>
                <a:gd name="T13" fmla="*/ 63 h 78"/>
                <a:gd name="T14" fmla="*/ 6 w 874"/>
                <a:gd name="T15" fmla="*/ 56 h 78"/>
                <a:gd name="T16" fmla="*/ 2 w 874"/>
                <a:gd name="T17" fmla="*/ 50 h 78"/>
                <a:gd name="T18" fmla="*/ 0 w 874"/>
                <a:gd name="T19" fmla="*/ 41 h 78"/>
                <a:gd name="T20" fmla="*/ 0 w 874"/>
                <a:gd name="T21" fmla="*/ 41 h 78"/>
                <a:gd name="T22" fmla="*/ 0 w 874"/>
                <a:gd name="T23" fmla="*/ 35 h 78"/>
                <a:gd name="T24" fmla="*/ 2 w 874"/>
                <a:gd name="T25" fmla="*/ 26 h 78"/>
                <a:gd name="T26" fmla="*/ 6 w 874"/>
                <a:gd name="T27" fmla="*/ 20 h 78"/>
                <a:gd name="T28" fmla="*/ 11 w 874"/>
                <a:gd name="T29" fmla="*/ 13 h 78"/>
                <a:gd name="T30" fmla="*/ 16 w 874"/>
                <a:gd name="T31" fmla="*/ 8 h 78"/>
                <a:gd name="T32" fmla="*/ 22 w 874"/>
                <a:gd name="T33" fmla="*/ 5 h 78"/>
                <a:gd name="T34" fmla="*/ 31 w 874"/>
                <a:gd name="T35" fmla="*/ 1 h 78"/>
                <a:gd name="T36" fmla="*/ 37 w 874"/>
                <a:gd name="T37" fmla="*/ 0 h 78"/>
                <a:gd name="T38" fmla="*/ 37 w 874"/>
                <a:gd name="T39" fmla="*/ 0 h 78"/>
                <a:gd name="T40" fmla="*/ 42 w 874"/>
                <a:gd name="T41" fmla="*/ 0 h 78"/>
                <a:gd name="T42" fmla="*/ 874 w 874"/>
                <a:gd name="T43" fmla="*/ 0 h 78"/>
                <a:gd name="T44" fmla="*/ 814 w 874"/>
                <a:gd name="T45" fmla="*/ 78 h 78"/>
                <a:gd name="T46" fmla="*/ 42 w 874"/>
                <a:gd name="T47" fmla="*/ 78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874" h="78">
                  <a:moveTo>
                    <a:pt x="42" y="78"/>
                  </a:moveTo>
                  <a:lnTo>
                    <a:pt x="42" y="78"/>
                  </a:lnTo>
                  <a:lnTo>
                    <a:pt x="34" y="78"/>
                  </a:lnTo>
                  <a:lnTo>
                    <a:pt x="27" y="77"/>
                  </a:lnTo>
                  <a:lnTo>
                    <a:pt x="21" y="73"/>
                  </a:lnTo>
                  <a:lnTo>
                    <a:pt x="14" y="70"/>
                  </a:lnTo>
                  <a:lnTo>
                    <a:pt x="9" y="63"/>
                  </a:lnTo>
                  <a:lnTo>
                    <a:pt x="6" y="56"/>
                  </a:lnTo>
                  <a:lnTo>
                    <a:pt x="2" y="50"/>
                  </a:lnTo>
                  <a:lnTo>
                    <a:pt x="0" y="41"/>
                  </a:lnTo>
                  <a:lnTo>
                    <a:pt x="0" y="41"/>
                  </a:lnTo>
                  <a:lnTo>
                    <a:pt x="0" y="35"/>
                  </a:lnTo>
                  <a:lnTo>
                    <a:pt x="2" y="26"/>
                  </a:lnTo>
                  <a:lnTo>
                    <a:pt x="6" y="20"/>
                  </a:lnTo>
                  <a:lnTo>
                    <a:pt x="11" y="13"/>
                  </a:lnTo>
                  <a:lnTo>
                    <a:pt x="16" y="8"/>
                  </a:lnTo>
                  <a:lnTo>
                    <a:pt x="22" y="5"/>
                  </a:lnTo>
                  <a:lnTo>
                    <a:pt x="31" y="1"/>
                  </a:lnTo>
                  <a:lnTo>
                    <a:pt x="37" y="0"/>
                  </a:lnTo>
                  <a:lnTo>
                    <a:pt x="37" y="0"/>
                  </a:lnTo>
                  <a:lnTo>
                    <a:pt x="42" y="0"/>
                  </a:lnTo>
                  <a:lnTo>
                    <a:pt x="874" y="0"/>
                  </a:lnTo>
                  <a:lnTo>
                    <a:pt x="814" y="78"/>
                  </a:lnTo>
                  <a:lnTo>
                    <a:pt x="42" y="78"/>
                  </a:lnTo>
                  <a:close/>
                </a:path>
              </a:pathLst>
            </a:custGeom>
            <a:solidFill>
              <a:srgbClr val="C93F3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1418" name="Freeform 120">
              <a:extLst>
                <a:ext uri="{FF2B5EF4-FFF2-40B4-BE49-F238E27FC236}">
                  <a16:creationId xmlns:a16="http://schemas.microsoft.com/office/drawing/2014/main" id="{F4D3A032-6CC4-4989-B1EF-0B24CCE1DE74}"/>
                </a:ext>
              </a:extLst>
            </p:cNvPr>
            <p:cNvSpPr>
              <a:spLocks/>
            </p:cNvSpPr>
            <p:nvPr/>
          </p:nvSpPr>
          <p:spPr bwMode="auto">
            <a:xfrm>
              <a:off x="1924053" y="4398965"/>
              <a:ext cx="550863" cy="65088"/>
            </a:xfrm>
            <a:custGeom>
              <a:avLst/>
              <a:gdLst>
                <a:gd name="T0" fmla="*/ 36 w 694"/>
                <a:gd name="T1" fmla="*/ 80 h 80"/>
                <a:gd name="T2" fmla="*/ 36 w 694"/>
                <a:gd name="T3" fmla="*/ 80 h 80"/>
                <a:gd name="T4" fmla="*/ 30 w 694"/>
                <a:gd name="T5" fmla="*/ 79 h 80"/>
                <a:gd name="T6" fmla="*/ 21 w 694"/>
                <a:gd name="T7" fmla="*/ 75 h 80"/>
                <a:gd name="T8" fmla="*/ 15 w 694"/>
                <a:gd name="T9" fmla="*/ 72 h 80"/>
                <a:gd name="T10" fmla="*/ 10 w 694"/>
                <a:gd name="T11" fmla="*/ 67 h 80"/>
                <a:gd name="T12" fmla="*/ 5 w 694"/>
                <a:gd name="T13" fmla="*/ 60 h 80"/>
                <a:gd name="T14" fmla="*/ 1 w 694"/>
                <a:gd name="T15" fmla="*/ 53 h 80"/>
                <a:gd name="T16" fmla="*/ 0 w 694"/>
                <a:gd name="T17" fmla="*/ 45 h 80"/>
                <a:gd name="T18" fmla="*/ 0 w 694"/>
                <a:gd name="T19" fmla="*/ 37 h 80"/>
                <a:gd name="T20" fmla="*/ 0 w 694"/>
                <a:gd name="T21" fmla="*/ 37 h 80"/>
                <a:gd name="T22" fmla="*/ 1 w 694"/>
                <a:gd name="T23" fmla="*/ 30 h 80"/>
                <a:gd name="T24" fmla="*/ 3 w 694"/>
                <a:gd name="T25" fmla="*/ 23 h 80"/>
                <a:gd name="T26" fmla="*/ 6 w 694"/>
                <a:gd name="T27" fmla="*/ 17 h 80"/>
                <a:gd name="T28" fmla="*/ 11 w 694"/>
                <a:gd name="T29" fmla="*/ 12 h 80"/>
                <a:gd name="T30" fmla="*/ 16 w 694"/>
                <a:gd name="T31" fmla="*/ 7 h 80"/>
                <a:gd name="T32" fmla="*/ 23 w 694"/>
                <a:gd name="T33" fmla="*/ 3 h 80"/>
                <a:gd name="T34" fmla="*/ 30 w 694"/>
                <a:gd name="T35" fmla="*/ 2 h 80"/>
                <a:gd name="T36" fmla="*/ 36 w 694"/>
                <a:gd name="T37" fmla="*/ 0 h 80"/>
                <a:gd name="T38" fmla="*/ 694 w 694"/>
                <a:gd name="T39" fmla="*/ 0 h 80"/>
                <a:gd name="T40" fmla="*/ 632 w 694"/>
                <a:gd name="T41" fmla="*/ 80 h 80"/>
                <a:gd name="T42" fmla="*/ 36 w 694"/>
                <a:gd name="T43" fmla="*/ 80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694" h="80">
                  <a:moveTo>
                    <a:pt x="36" y="80"/>
                  </a:moveTo>
                  <a:lnTo>
                    <a:pt x="36" y="80"/>
                  </a:lnTo>
                  <a:lnTo>
                    <a:pt x="30" y="79"/>
                  </a:lnTo>
                  <a:lnTo>
                    <a:pt x="21" y="75"/>
                  </a:lnTo>
                  <a:lnTo>
                    <a:pt x="15" y="72"/>
                  </a:lnTo>
                  <a:lnTo>
                    <a:pt x="10" y="67"/>
                  </a:lnTo>
                  <a:lnTo>
                    <a:pt x="5" y="60"/>
                  </a:lnTo>
                  <a:lnTo>
                    <a:pt x="1" y="53"/>
                  </a:lnTo>
                  <a:lnTo>
                    <a:pt x="0" y="45"/>
                  </a:lnTo>
                  <a:lnTo>
                    <a:pt x="0" y="37"/>
                  </a:lnTo>
                  <a:lnTo>
                    <a:pt x="0" y="37"/>
                  </a:lnTo>
                  <a:lnTo>
                    <a:pt x="1" y="30"/>
                  </a:lnTo>
                  <a:lnTo>
                    <a:pt x="3" y="23"/>
                  </a:lnTo>
                  <a:lnTo>
                    <a:pt x="6" y="17"/>
                  </a:lnTo>
                  <a:lnTo>
                    <a:pt x="11" y="12"/>
                  </a:lnTo>
                  <a:lnTo>
                    <a:pt x="16" y="7"/>
                  </a:lnTo>
                  <a:lnTo>
                    <a:pt x="23" y="3"/>
                  </a:lnTo>
                  <a:lnTo>
                    <a:pt x="30" y="2"/>
                  </a:lnTo>
                  <a:lnTo>
                    <a:pt x="36" y="0"/>
                  </a:lnTo>
                  <a:lnTo>
                    <a:pt x="694" y="0"/>
                  </a:lnTo>
                  <a:lnTo>
                    <a:pt x="632" y="80"/>
                  </a:lnTo>
                  <a:lnTo>
                    <a:pt x="36" y="80"/>
                  </a:lnTo>
                  <a:close/>
                </a:path>
              </a:pathLst>
            </a:custGeom>
            <a:solidFill>
              <a:srgbClr val="C93F3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grpSp>
      <p:pic>
        <p:nvPicPr>
          <p:cNvPr id="1420" name="Picture 122">
            <a:extLst>
              <a:ext uri="{FF2B5EF4-FFF2-40B4-BE49-F238E27FC236}">
                <a16:creationId xmlns:a16="http://schemas.microsoft.com/office/drawing/2014/main" id="{0AD1D3DD-BF70-4EA4-B710-B079AFBFE12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73203" y="4458406"/>
            <a:ext cx="2638428" cy="1712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Bildobjekt 3">
            <a:extLst>
              <a:ext uri="{FF2B5EF4-FFF2-40B4-BE49-F238E27FC236}">
                <a16:creationId xmlns:a16="http://schemas.microsoft.com/office/drawing/2014/main" id="{7C4FB0FF-FDB6-435C-82C6-2D66DC504352}"/>
              </a:ext>
            </a:extLst>
          </p:cNvPr>
          <p:cNvPicPr>
            <a:picLocks noChangeAspect="1"/>
          </p:cNvPicPr>
          <p:nvPr/>
        </p:nvPicPr>
        <p:blipFill rotWithShape="1">
          <a:blip r:embed="rId5">
            <a:alphaModFix amt="50000"/>
          </a:blip>
          <a:srcRect l="1686" t="3622" r="31417" b="33065"/>
          <a:stretch/>
        </p:blipFill>
        <p:spPr>
          <a:xfrm>
            <a:off x="11072191" y="5777918"/>
            <a:ext cx="1119809" cy="1080082"/>
          </a:xfrm>
          <a:prstGeom prst="rect">
            <a:avLst/>
          </a:prstGeom>
        </p:spPr>
      </p:pic>
      <p:sp>
        <p:nvSpPr>
          <p:cNvPr id="9" name="Rektangel 8">
            <a:extLst>
              <a:ext uri="{FF2B5EF4-FFF2-40B4-BE49-F238E27FC236}">
                <a16:creationId xmlns:a16="http://schemas.microsoft.com/office/drawing/2014/main" id="{8B57EB7F-91A6-4F6F-A1EA-85998D96BB0D}"/>
              </a:ext>
            </a:extLst>
          </p:cNvPr>
          <p:cNvSpPr/>
          <p:nvPr/>
        </p:nvSpPr>
        <p:spPr>
          <a:xfrm flipV="1">
            <a:off x="838200" y="1887362"/>
            <a:ext cx="6184908" cy="62796"/>
          </a:xfrm>
          <a:prstGeom prst="rect">
            <a:avLst/>
          </a:prstGeom>
          <a:solidFill>
            <a:srgbClr val="CA363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0" name="Rubrik 1">
            <a:extLst>
              <a:ext uri="{FF2B5EF4-FFF2-40B4-BE49-F238E27FC236}">
                <a16:creationId xmlns:a16="http://schemas.microsoft.com/office/drawing/2014/main" id="{E2290E4A-8B78-427B-95B5-7664F3584D6D}"/>
              </a:ext>
            </a:extLst>
          </p:cNvPr>
          <p:cNvSpPr txBox="1">
            <a:spLocks/>
          </p:cNvSpPr>
          <p:nvPr/>
        </p:nvSpPr>
        <p:spPr>
          <a:xfrm>
            <a:off x="708298" y="56074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sv-SE" b="1" dirty="0"/>
              <a:t>En upphandling – </a:t>
            </a:r>
          </a:p>
          <a:p>
            <a:r>
              <a:rPr lang="sv-SE" b="1" dirty="0"/>
              <a:t>men stegvist genomförande</a:t>
            </a:r>
          </a:p>
        </p:txBody>
      </p:sp>
      <p:pic>
        <p:nvPicPr>
          <p:cNvPr id="19" name="Bildobjekt 18">
            <a:extLst>
              <a:ext uri="{FF2B5EF4-FFF2-40B4-BE49-F238E27FC236}">
                <a16:creationId xmlns:a16="http://schemas.microsoft.com/office/drawing/2014/main" id="{BAB5A5FA-4386-46A6-944F-6EDC840BE75D}"/>
              </a:ext>
            </a:extLst>
          </p:cNvPr>
          <p:cNvPicPr>
            <a:picLocks noChangeAspect="1"/>
          </p:cNvPicPr>
          <p:nvPr/>
        </p:nvPicPr>
        <p:blipFill>
          <a:blip r:embed="rId6"/>
          <a:stretch>
            <a:fillRect/>
          </a:stretch>
        </p:blipFill>
        <p:spPr>
          <a:xfrm>
            <a:off x="11190574" y="-3306"/>
            <a:ext cx="1001426" cy="992485"/>
          </a:xfrm>
          <a:prstGeom prst="rect">
            <a:avLst/>
          </a:prstGeom>
        </p:spPr>
      </p:pic>
      <p:sp>
        <p:nvSpPr>
          <p:cNvPr id="1185" name="Rectangle 79">
            <a:extLst>
              <a:ext uri="{FF2B5EF4-FFF2-40B4-BE49-F238E27FC236}">
                <a16:creationId xmlns:a16="http://schemas.microsoft.com/office/drawing/2014/main" id="{ABCB8014-852D-463F-B4BD-9123F15E4483}"/>
              </a:ext>
            </a:extLst>
          </p:cNvPr>
          <p:cNvSpPr>
            <a:spLocks noChangeArrowheads="1"/>
          </p:cNvSpPr>
          <p:nvPr/>
        </p:nvSpPr>
        <p:spPr bwMode="auto">
          <a:xfrm>
            <a:off x="7856547" y="4860044"/>
            <a:ext cx="384175"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sv-SE" altLang="sv-SE" sz="5400" b="1" i="0" u="none" strike="noStrike" cap="none" normalizeH="0" baseline="0">
                <a:ln>
                  <a:noFill/>
                </a:ln>
                <a:solidFill>
                  <a:srgbClr val="070807"/>
                </a:solidFill>
                <a:effectLst/>
                <a:cs typeface="Arial" panose="020B0604020202020204" pitchFamily="34" charset="0"/>
              </a:rPr>
              <a:t>3</a:t>
            </a:r>
            <a:endParaRPr kumimoji="0" lang="sv-SE" altLang="sv-SE" sz="1800" b="0" i="0" u="none" strike="noStrike" cap="none" normalizeH="0" baseline="0">
              <a:ln>
                <a:noFill/>
              </a:ln>
              <a:solidFill>
                <a:schemeClr val="tx1"/>
              </a:solidFill>
              <a:effectLst/>
              <a:cs typeface="Arial" panose="020B0604020202020204" pitchFamily="34" charset="0"/>
            </a:endParaRPr>
          </a:p>
        </p:txBody>
      </p:sp>
      <p:sp>
        <p:nvSpPr>
          <p:cNvPr id="1186" name="Rectangle 80">
            <a:extLst>
              <a:ext uri="{FF2B5EF4-FFF2-40B4-BE49-F238E27FC236}">
                <a16:creationId xmlns:a16="http://schemas.microsoft.com/office/drawing/2014/main" id="{5CAE8E2B-D4F0-4E0C-BB29-D3BCFCBC3D2A}"/>
              </a:ext>
            </a:extLst>
          </p:cNvPr>
          <p:cNvSpPr>
            <a:spLocks noChangeArrowheads="1"/>
          </p:cNvSpPr>
          <p:nvPr/>
        </p:nvSpPr>
        <p:spPr bwMode="auto">
          <a:xfrm>
            <a:off x="8382010" y="5002919"/>
            <a:ext cx="1721625"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sv-SE" altLang="sv-SE" sz="1500" b="0" i="0" u="none" strike="noStrike" cap="none" normalizeH="0" baseline="0" dirty="0">
                <a:ln>
                  <a:noFill/>
                </a:ln>
                <a:solidFill>
                  <a:srgbClr val="231F20"/>
                </a:solidFill>
                <a:effectLst/>
                <a:latin typeface="+mn-lt"/>
              </a:rPr>
              <a:t>Därefter kan fler </a:t>
            </a:r>
          </a:p>
          <a:p>
            <a:pPr marL="0" marR="0" lvl="0" indent="0" algn="l" defTabSz="914400" rtl="0" eaLnBrk="0" fontAlgn="base" latinLnBrk="0" hangingPunct="0">
              <a:lnSpc>
                <a:spcPct val="100000"/>
              </a:lnSpc>
              <a:spcBef>
                <a:spcPct val="0"/>
              </a:spcBef>
              <a:spcAft>
                <a:spcPct val="0"/>
              </a:spcAft>
              <a:buClrTx/>
              <a:buSzTx/>
              <a:buFontTx/>
              <a:buNone/>
              <a:tabLst/>
            </a:pPr>
            <a:r>
              <a:rPr kumimoji="0" lang="sv-SE" altLang="sv-SE" sz="1500" b="0" i="0" u="none" strike="noStrike" cap="none" normalizeH="0" baseline="0" dirty="0">
                <a:ln>
                  <a:noFill/>
                </a:ln>
                <a:solidFill>
                  <a:srgbClr val="231F20"/>
                </a:solidFill>
                <a:effectLst/>
                <a:latin typeface="+mn-lt"/>
              </a:rPr>
              <a:t>optioner genom-</a:t>
            </a:r>
          </a:p>
          <a:p>
            <a:pPr marL="0" marR="0" lvl="0" indent="0" algn="l" defTabSz="914400" rtl="0" eaLnBrk="0" fontAlgn="base" latinLnBrk="0" hangingPunct="0">
              <a:lnSpc>
                <a:spcPct val="100000"/>
              </a:lnSpc>
              <a:spcBef>
                <a:spcPct val="0"/>
              </a:spcBef>
              <a:spcAft>
                <a:spcPct val="0"/>
              </a:spcAft>
              <a:buClrTx/>
              <a:buSzTx/>
              <a:buFontTx/>
              <a:buNone/>
              <a:tabLst/>
            </a:pPr>
            <a:r>
              <a:rPr kumimoji="0" lang="sv-SE" altLang="sv-SE" sz="1500" b="0" i="0" u="none" strike="noStrike" cap="none" normalizeH="0" baseline="0" dirty="0">
                <a:ln>
                  <a:noFill/>
                </a:ln>
                <a:solidFill>
                  <a:srgbClr val="231F20"/>
                </a:solidFill>
                <a:effectLst/>
                <a:latin typeface="+mn-lt"/>
              </a:rPr>
              <a:t>föras utan ytterligare </a:t>
            </a:r>
          </a:p>
          <a:p>
            <a:pPr marL="0" marR="0" lvl="0" indent="0" algn="l" defTabSz="914400" rtl="0" eaLnBrk="0" fontAlgn="base" latinLnBrk="0" hangingPunct="0">
              <a:lnSpc>
                <a:spcPct val="100000"/>
              </a:lnSpc>
              <a:spcBef>
                <a:spcPct val="0"/>
              </a:spcBef>
              <a:spcAft>
                <a:spcPct val="0"/>
              </a:spcAft>
              <a:buClrTx/>
              <a:buSzTx/>
              <a:buFontTx/>
              <a:buNone/>
              <a:tabLst/>
            </a:pPr>
            <a:r>
              <a:rPr kumimoji="0" lang="sv-SE" altLang="sv-SE" sz="1500" b="0" i="0" u="none" strike="noStrike" cap="none" normalizeH="0" baseline="0" dirty="0">
                <a:ln>
                  <a:noFill/>
                </a:ln>
                <a:solidFill>
                  <a:srgbClr val="231F20"/>
                </a:solidFill>
                <a:effectLst/>
                <a:latin typeface="+mn-lt"/>
              </a:rPr>
              <a:t>upphandlingar</a:t>
            </a:r>
            <a:endParaRPr kumimoji="0" lang="sv-SE" altLang="sv-SE" sz="1800" b="0" i="0" u="none" strike="noStrike" cap="none" normalizeH="0" baseline="0" dirty="0">
              <a:ln>
                <a:noFill/>
              </a:ln>
              <a:solidFill>
                <a:schemeClr val="tx1"/>
              </a:solidFill>
              <a:effectLst/>
              <a:latin typeface="+mn-lt"/>
            </a:endParaRPr>
          </a:p>
        </p:txBody>
      </p:sp>
      <p:sp>
        <p:nvSpPr>
          <p:cNvPr id="1421" name="Rectangle 123">
            <a:extLst>
              <a:ext uri="{FF2B5EF4-FFF2-40B4-BE49-F238E27FC236}">
                <a16:creationId xmlns:a16="http://schemas.microsoft.com/office/drawing/2014/main" id="{6EEB8A61-DA76-43FF-9C04-74231CA5C8C0}"/>
              </a:ext>
            </a:extLst>
          </p:cNvPr>
          <p:cNvSpPr>
            <a:spLocks noChangeArrowheads="1"/>
          </p:cNvSpPr>
          <p:nvPr/>
        </p:nvSpPr>
        <p:spPr bwMode="auto">
          <a:xfrm>
            <a:off x="1685928" y="4860044"/>
            <a:ext cx="384175"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sv-SE" altLang="sv-SE" sz="5400" b="1" i="0" u="none" strike="noStrike" cap="none" normalizeH="0" baseline="0" dirty="0">
                <a:ln>
                  <a:noFill/>
                </a:ln>
                <a:solidFill>
                  <a:srgbClr val="070807"/>
                </a:solidFill>
                <a:effectLst/>
                <a:cs typeface="Arial" panose="020B0604020202020204" pitchFamily="34" charset="0"/>
              </a:rPr>
              <a:t>1</a:t>
            </a:r>
            <a:endParaRPr kumimoji="0" lang="sv-SE" altLang="sv-SE" sz="1800" b="0" i="0" u="none" strike="noStrike" cap="none" normalizeH="0" baseline="0" dirty="0">
              <a:ln>
                <a:noFill/>
              </a:ln>
              <a:solidFill>
                <a:schemeClr val="tx1"/>
              </a:solidFill>
              <a:effectLst/>
              <a:cs typeface="Arial" panose="020B0604020202020204" pitchFamily="34" charset="0"/>
            </a:endParaRPr>
          </a:p>
        </p:txBody>
      </p:sp>
      <p:sp>
        <p:nvSpPr>
          <p:cNvPr id="1422" name="Rectangle 124">
            <a:extLst>
              <a:ext uri="{FF2B5EF4-FFF2-40B4-BE49-F238E27FC236}">
                <a16:creationId xmlns:a16="http://schemas.microsoft.com/office/drawing/2014/main" id="{7BC0D0F7-6AF5-4D22-97E2-F2F1CFA529E0}"/>
              </a:ext>
            </a:extLst>
          </p:cNvPr>
          <p:cNvSpPr>
            <a:spLocks noChangeArrowheads="1"/>
          </p:cNvSpPr>
          <p:nvPr/>
        </p:nvSpPr>
        <p:spPr bwMode="auto">
          <a:xfrm>
            <a:off x="2212979" y="5002919"/>
            <a:ext cx="1653273"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sv-SE" altLang="sv-SE" sz="1500" b="0" i="0" u="none" strike="noStrike" cap="none" normalizeH="0" baseline="0" dirty="0">
                <a:ln>
                  <a:noFill/>
                </a:ln>
                <a:solidFill>
                  <a:srgbClr val="231F20"/>
                </a:solidFill>
                <a:effectLst/>
                <a:latin typeface="+mn-lt"/>
              </a:rPr>
              <a:t>Avtal om inledande </a:t>
            </a:r>
          </a:p>
          <a:p>
            <a:pPr marL="0" marR="0" lvl="0" indent="0" algn="l" defTabSz="914400" rtl="0" eaLnBrk="0" fontAlgn="base" latinLnBrk="0" hangingPunct="0">
              <a:lnSpc>
                <a:spcPct val="100000"/>
              </a:lnSpc>
              <a:spcBef>
                <a:spcPct val="0"/>
              </a:spcBef>
              <a:spcAft>
                <a:spcPct val="0"/>
              </a:spcAft>
              <a:buClrTx/>
              <a:buSzTx/>
              <a:buFontTx/>
              <a:buNone/>
              <a:tabLst/>
            </a:pPr>
            <a:r>
              <a:rPr kumimoji="0" lang="sv-SE" altLang="sv-SE" sz="1500" b="0" i="0" u="none" strike="noStrike" cap="none" normalizeH="0" baseline="0" dirty="0">
                <a:ln>
                  <a:noFill/>
                </a:ln>
                <a:solidFill>
                  <a:srgbClr val="231F20"/>
                </a:solidFill>
                <a:effectLst/>
                <a:latin typeface="+mn-lt"/>
              </a:rPr>
              <a:t>energikartläggning </a:t>
            </a:r>
          </a:p>
          <a:p>
            <a:pPr marL="0" marR="0" lvl="0" indent="0" algn="l" defTabSz="914400" rtl="0" eaLnBrk="0" fontAlgn="base" latinLnBrk="0" hangingPunct="0">
              <a:lnSpc>
                <a:spcPct val="100000"/>
              </a:lnSpc>
              <a:spcBef>
                <a:spcPct val="0"/>
              </a:spcBef>
              <a:spcAft>
                <a:spcPct val="0"/>
              </a:spcAft>
              <a:buClrTx/>
              <a:buSzTx/>
              <a:buFontTx/>
              <a:buNone/>
              <a:tabLst/>
            </a:pPr>
            <a:r>
              <a:rPr kumimoji="0" lang="sv-SE" altLang="sv-SE" sz="1500" b="0" i="0" u="none" strike="noStrike" cap="none" normalizeH="0" baseline="0" dirty="0">
                <a:ln>
                  <a:noFill/>
                </a:ln>
                <a:solidFill>
                  <a:srgbClr val="231F20"/>
                </a:solidFill>
                <a:effectLst/>
                <a:latin typeface="+mn-lt"/>
              </a:rPr>
              <a:t>och förutsättningar </a:t>
            </a:r>
          </a:p>
          <a:p>
            <a:pPr marL="0" marR="0" lvl="0" indent="0" algn="l" defTabSz="914400" rtl="0" eaLnBrk="0" fontAlgn="base" latinLnBrk="0" hangingPunct="0">
              <a:lnSpc>
                <a:spcPct val="100000"/>
              </a:lnSpc>
              <a:spcBef>
                <a:spcPct val="0"/>
              </a:spcBef>
              <a:spcAft>
                <a:spcPct val="0"/>
              </a:spcAft>
              <a:buClrTx/>
              <a:buSzTx/>
              <a:buFontTx/>
              <a:buNone/>
              <a:tabLst/>
            </a:pPr>
            <a:r>
              <a:rPr kumimoji="0" lang="sv-SE" altLang="sv-SE" sz="1500" b="0" i="0" u="none" strike="noStrike" cap="none" normalizeH="0" baseline="0" dirty="0">
                <a:ln>
                  <a:noFill/>
                </a:ln>
                <a:solidFill>
                  <a:srgbClr val="231F20"/>
                </a:solidFill>
                <a:effectLst/>
                <a:latin typeface="+mn-lt"/>
              </a:rPr>
              <a:t>för framtida optioner</a:t>
            </a:r>
          </a:p>
        </p:txBody>
      </p:sp>
      <p:sp>
        <p:nvSpPr>
          <p:cNvPr id="1454" name="Rectangle 156">
            <a:extLst>
              <a:ext uri="{FF2B5EF4-FFF2-40B4-BE49-F238E27FC236}">
                <a16:creationId xmlns:a16="http://schemas.microsoft.com/office/drawing/2014/main" id="{210A6854-2085-4414-AE18-9141AD4DB88D}"/>
              </a:ext>
            </a:extLst>
          </p:cNvPr>
          <p:cNvSpPr>
            <a:spLocks noChangeArrowheads="1"/>
          </p:cNvSpPr>
          <p:nvPr/>
        </p:nvSpPr>
        <p:spPr bwMode="auto">
          <a:xfrm>
            <a:off x="4767269" y="4860044"/>
            <a:ext cx="384175"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sv-SE" altLang="sv-SE" sz="5400" b="1" i="0" u="none" strike="noStrike" cap="none" normalizeH="0" baseline="0" dirty="0">
                <a:ln>
                  <a:noFill/>
                </a:ln>
                <a:solidFill>
                  <a:srgbClr val="070807"/>
                </a:solidFill>
                <a:effectLst/>
                <a:cs typeface="Arial" panose="020B0604020202020204" pitchFamily="34" charset="0"/>
              </a:rPr>
              <a:t>2</a:t>
            </a:r>
            <a:endParaRPr kumimoji="0" lang="sv-SE" altLang="sv-SE" sz="1800" b="0" i="0" u="none" strike="noStrike" cap="none" normalizeH="0" baseline="0" dirty="0">
              <a:ln>
                <a:noFill/>
              </a:ln>
              <a:solidFill>
                <a:schemeClr val="tx1"/>
              </a:solidFill>
              <a:effectLst/>
              <a:cs typeface="Arial" panose="020B0604020202020204" pitchFamily="34" charset="0"/>
            </a:endParaRPr>
          </a:p>
        </p:txBody>
      </p:sp>
      <p:sp>
        <p:nvSpPr>
          <p:cNvPr id="1455" name="Rectangle 157">
            <a:extLst>
              <a:ext uri="{FF2B5EF4-FFF2-40B4-BE49-F238E27FC236}">
                <a16:creationId xmlns:a16="http://schemas.microsoft.com/office/drawing/2014/main" id="{9A59BB0C-E73A-4557-BEFB-764BAC518D6E}"/>
              </a:ext>
            </a:extLst>
          </p:cNvPr>
          <p:cNvSpPr>
            <a:spLocks noChangeArrowheads="1"/>
          </p:cNvSpPr>
          <p:nvPr/>
        </p:nvSpPr>
        <p:spPr bwMode="auto">
          <a:xfrm>
            <a:off x="5292732" y="5002919"/>
            <a:ext cx="1416029"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sv-SE" altLang="sv-SE" sz="1500" b="0" i="0" u="none" strike="noStrike" cap="none" normalizeH="0" baseline="0" dirty="0">
                <a:ln>
                  <a:noFill/>
                </a:ln>
                <a:solidFill>
                  <a:srgbClr val="231F20"/>
                </a:solidFill>
                <a:effectLst/>
                <a:latin typeface="+mn-lt"/>
              </a:rPr>
              <a:t>En eller flera </a:t>
            </a:r>
          </a:p>
          <a:p>
            <a:pPr marL="0" marR="0" lvl="0" indent="0" algn="l" defTabSz="914400" rtl="0" eaLnBrk="0" fontAlgn="base" latinLnBrk="0" hangingPunct="0">
              <a:lnSpc>
                <a:spcPct val="100000"/>
              </a:lnSpc>
              <a:spcBef>
                <a:spcPct val="0"/>
              </a:spcBef>
              <a:spcAft>
                <a:spcPct val="0"/>
              </a:spcAft>
              <a:buClrTx/>
              <a:buSzTx/>
              <a:buFontTx/>
              <a:buNone/>
              <a:tabLst/>
            </a:pPr>
            <a:r>
              <a:rPr kumimoji="0" lang="sv-SE" altLang="sv-SE" sz="1500" b="0" i="0" u="none" strike="noStrike" cap="none" normalizeH="0" baseline="0" dirty="0">
                <a:ln>
                  <a:noFill/>
                </a:ln>
                <a:solidFill>
                  <a:srgbClr val="231F20"/>
                </a:solidFill>
                <a:effectLst/>
                <a:latin typeface="+mn-lt"/>
              </a:rPr>
              <a:t>inledande energi- </a:t>
            </a:r>
          </a:p>
          <a:p>
            <a:pPr marL="0" marR="0" lvl="0" indent="0" algn="l" defTabSz="914400" rtl="0" eaLnBrk="0" fontAlgn="base" latinLnBrk="0" hangingPunct="0">
              <a:lnSpc>
                <a:spcPct val="100000"/>
              </a:lnSpc>
              <a:spcBef>
                <a:spcPct val="0"/>
              </a:spcBef>
              <a:spcAft>
                <a:spcPct val="0"/>
              </a:spcAft>
              <a:buClrTx/>
              <a:buSzTx/>
              <a:buFontTx/>
              <a:buNone/>
              <a:tabLst/>
            </a:pPr>
            <a:r>
              <a:rPr kumimoji="0" lang="sv-SE" altLang="sv-SE" sz="1500" b="0" i="0" u="none" strike="noStrike" cap="none" normalizeH="0" baseline="0" dirty="0">
                <a:ln>
                  <a:noFill/>
                </a:ln>
                <a:solidFill>
                  <a:srgbClr val="231F20"/>
                </a:solidFill>
                <a:effectLst/>
                <a:latin typeface="+mn-lt"/>
              </a:rPr>
              <a:t>kartläggningar </a:t>
            </a:r>
          </a:p>
          <a:p>
            <a:pPr marL="0" marR="0" lvl="0" indent="0" algn="l" defTabSz="914400" rtl="0" eaLnBrk="0" fontAlgn="base" latinLnBrk="0" hangingPunct="0">
              <a:lnSpc>
                <a:spcPct val="100000"/>
              </a:lnSpc>
              <a:spcBef>
                <a:spcPct val="0"/>
              </a:spcBef>
              <a:spcAft>
                <a:spcPct val="0"/>
              </a:spcAft>
              <a:buClrTx/>
              <a:buSzTx/>
              <a:buFontTx/>
              <a:buNone/>
              <a:tabLst/>
            </a:pPr>
            <a:r>
              <a:rPr kumimoji="0" lang="sv-SE" altLang="sv-SE" sz="1500" b="0" i="0" u="none" strike="noStrike" cap="none" normalizeH="0" baseline="0" dirty="0">
                <a:ln>
                  <a:noFill/>
                </a:ln>
                <a:solidFill>
                  <a:srgbClr val="231F20"/>
                </a:solidFill>
                <a:effectLst/>
                <a:latin typeface="+mn-lt"/>
              </a:rPr>
              <a:t>genomförs</a:t>
            </a:r>
          </a:p>
        </p:txBody>
      </p:sp>
      <p:grpSp>
        <p:nvGrpSpPr>
          <p:cNvPr id="1487" name="Grupp 1486">
            <a:extLst>
              <a:ext uri="{FF2B5EF4-FFF2-40B4-BE49-F238E27FC236}">
                <a16:creationId xmlns:a16="http://schemas.microsoft.com/office/drawing/2014/main" id="{DBDF629A-34E0-428F-8F24-B402D8943C36}"/>
              </a:ext>
            </a:extLst>
          </p:cNvPr>
          <p:cNvGrpSpPr/>
          <p:nvPr/>
        </p:nvGrpSpPr>
        <p:grpSpPr>
          <a:xfrm>
            <a:off x="7188209" y="5188656"/>
            <a:ext cx="512763" cy="255588"/>
            <a:chOff x="6681795" y="5251452"/>
            <a:chExt cx="512763" cy="255588"/>
          </a:xfrm>
        </p:grpSpPr>
        <p:sp>
          <p:nvSpPr>
            <p:cNvPr id="1464" name="Line 166">
              <a:extLst>
                <a:ext uri="{FF2B5EF4-FFF2-40B4-BE49-F238E27FC236}">
                  <a16:creationId xmlns:a16="http://schemas.microsoft.com/office/drawing/2014/main" id="{51121957-F7CE-4A41-903C-2EA09BBEB6F5}"/>
                </a:ext>
              </a:extLst>
            </p:cNvPr>
            <p:cNvSpPr>
              <a:spLocks noChangeShapeType="1"/>
            </p:cNvSpPr>
            <p:nvPr/>
          </p:nvSpPr>
          <p:spPr bwMode="auto">
            <a:xfrm>
              <a:off x="6681795" y="5378452"/>
              <a:ext cx="328613" cy="0"/>
            </a:xfrm>
            <a:prstGeom prst="line">
              <a:avLst/>
            </a:prstGeom>
            <a:noFill/>
            <a:ln w="42863">
              <a:solidFill>
                <a:srgbClr val="406F9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sv-SE"/>
            </a:p>
          </p:txBody>
        </p:sp>
        <p:sp>
          <p:nvSpPr>
            <p:cNvPr id="1465" name="Freeform 167">
              <a:extLst>
                <a:ext uri="{FF2B5EF4-FFF2-40B4-BE49-F238E27FC236}">
                  <a16:creationId xmlns:a16="http://schemas.microsoft.com/office/drawing/2014/main" id="{7CA66AA1-2E21-462A-9972-4EA70A6DD02B}"/>
                </a:ext>
              </a:extLst>
            </p:cNvPr>
            <p:cNvSpPr>
              <a:spLocks/>
            </p:cNvSpPr>
            <p:nvPr/>
          </p:nvSpPr>
          <p:spPr bwMode="auto">
            <a:xfrm>
              <a:off x="6973895" y="5251452"/>
              <a:ext cx="220663" cy="255588"/>
            </a:xfrm>
            <a:custGeom>
              <a:avLst/>
              <a:gdLst>
                <a:gd name="T0" fmla="*/ 0 w 278"/>
                <a:gd name="T1" fmla="*/ 321 h 321"/>
                <a:gd name="T2" fmla="*/ 278 w 278"/>
                <a:gd name="T3" fmla="*/ 160 h 321"/>
                <a:gd name="T4" fmla="*/ 0 w 278"/>
                <a:gd name="T5" fmla="*/ 0 h 321"/>
                <a:gd name="T6" fmla="*/ 0 w 278"/>
                <a:gd name="T7" fmla="*/ 321 h 321"/>
              </a:gdLst>
              <a:ahLst/>
              <a:cxnLst>
                <a:cxn ang="0">
                  <a:pos x="T0" y="T1"/>
                </a:cxn>
                <a:cxn ang="0">
                  <a:pos x="T2" y="T3"/>
                </a:cxn>
                <a:cxn ang="0">
                  <a:pos x="T4" y="T5"/>
                </a:cxn>
                <a:cxn ang="0">
                  <a:pos x="T6" y="T7"/>
                </a:cxn>
              </a:cxnLst>
              <a:rect l="0" t="0" r="r" b="b"/>
              <a:pathLst>
                <a:path w="278" h="321">
                  <a:moveTo>
                    <a:pt x="0" y="321"/>
                  </a:moveTo>
                  <a:lnTo>
                    <a:pt x="278" y="160"/>
                  </a:lnTo>
                  <a:lnTo>
                    <a:pt x="0" y="0"/>
                  </a:lnTo>
                  <a:lnTo>
                    <a:pt x="0" y="321"/>
                  </a:lnTo>
                  <a:close/>
                </a:path>
              </a:pathLst>
            </a:custGeom>
            <a:solidFill>
              <a:srgbClr val="406F9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grpSp>
      <p:grpSp>
        <p:nvGrpSpPr>
          <p:cNvPr id="1486" name="Grupp 1485">
            <a:extLst>
              <a:ext uri="{FF2B5EF4-FFF2-40B4-BE49-F238E27FC236}">
                <a16:creationId xmlns:a16="http://schemas.microsoft.com/office/drawing/2014/main" id="{469E9ED4-F7DE-496B-A3AC-B5867D133D0E}"/>
              </a:ext>
            </a:extLst>
          </p:cNvPr>
          <p:cNvGrpSpPr/>
          <p:nvPr/>
        </p:nvGrpSpPr>
        <p:grpSpPr>
          <a:xfrm>
            <a:off x="4103798" y="5193419"/>
            <a:ext cx="514246" cy="255588"/>
            <a:chOff x="3597384" y="5256215"/>
            <a:chExt cx="514246" cy="255588"/>
          </a:xfrm>
        </p:grpSpPr>
        <p:sp>
          <p:nvSpPr>
            <p:cNvPr id="1463" name="Freeform 165">
              <a:extLst>
                <a:ext uri="{FF2B5EF4-FFF2-40B4-BE49-F238E27FC236}">
                  <a16:creationId xmlns:a16="http://schemas.microsoft.com/office/drawing/2014/main" id="{77FF1133-0472-4643-BCA2-7B7068C2D6AF}"/>
                </a:ext>
              </a:extLst>
            </p:cNvPr>
            <p:cNvSpPr>
              <a:spLocks/>
            </p:cNvSpPr>
            <p:nvPr/>
          </p:nvSpPr>
          <p:spPr bwMode="auto">
            <a:xfrm>
              <a:off x="3890967" y="5256215"/>
              <a:ext cx="220663" cy="255588"/>
            </a:xfrm>
            <a:custGeom>
              <a:avLst/>
              <a:gdLst>
                <a:gd name="T0" fmla="*/ 0 w 277"/>
                <a:gd name="T1" fmla="*/ 322 h 322"/>
                <a:gd name="T2" fmla="*/ 277 w 277"/>
                <a:gd name="T3" fmla="*/ 161 h 322"/>
                <a:gd name="T4" fmla="*/ 0 w 277"/>
                <a:gd name="T5" fmla="*/ 0 h 322"/>
                <a:gd name="T6" fmla="*/ 0 w 277"/>
                <a:gd name="T7" fmla="*/ 322 h 322"/>
              </a:gdLst>
              <a:ahLst/>
              <a:cxnLst>
                <a:cxn ang="0">
                  <a:pos x="T0" y="T1"/>
                </a:cxn>
                <a:cxn ang="0">
                  <a:pos x="T2" y="T3"/>
                </a:cxn>
                <a:cxn ang="0">
                  <a:pos x="T4" y="T5"/>
                </a:cxn>
                <a:cxn ang="0">
                  <a:pos x="T6" y="T7"/>
                </a:cxn>
              </a:cxnLst>
              <a:rect l="0" t="0" r="r" b="b"/>
              <a:pathLst>
                <a:path w="277" h="322">
                  <a:moveTo>
                    <a:pt x="0" y="322"/>
                  </a:moveTo>
                  <a:lnTo>
                    <a:pt x="277" y="161"/>
                  </a:lnTo>
                  <a:lnTo>
                    <a:pt x="0" y="0"/>
                  </a:lnTo>
                  <a:lnTo>
                    <a:pt x="0" y="322"/>
                  </a:lnTo>
                  <a:close/>
                </a:path>
              </a:pathLst>
            </a:custGeom>
            <a:solidFill>
              <a:srgbClr val="C93F3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526" name="Line 166">
              <a:extLst>
                <a:ext uri="{FF2B5EF4-FFF2-40B4-BE49-F238E27FC236}">
                  <a16:creationId xmlns:a16="http://schemas.microsoft.com/office/drawing/2014/main" id="{77D4BC2D-CFCE-4551-AFEE-398A98339C56}"/>
                </a:ext>
              </a:extLst>
            </p:cNvPr>
            <p:cNvSpPr>
              <a:spLocks noChangeShapeType="1"/>
            </p:cNvSpPr>
            <p:nvPr/>
          </p:nvSpPr>
          <p:spPr bwMode="auto">
            <a:xfrm>
              <a:off x="3597384" y="5382535"/>
              <a:ext cx="328613" cy="0"/>
            </a:xfrm>
            <a:prstGeom prst="line">
              <a:avLst/>
            </a:prstGeom>
            <a:noFill/>
            <a:ln w="42863">
              <a:solidFill>
                <a:srgbClr val="CA363A"/>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sv-SE"/>
            </a:p>
          </p:txBody>
        </p:sp>
      </p:grpSp>
    </p:spTree>
    <p:extLst>
      <p:ext uri="{BB962C8B-B14F-4D97-AF65-F5344CB8AC3E}">
        <p14:creationId xmlns:p14="http://schemas.microsoft.com/office/powerpoint/2010/main" val="25833388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39BE599-E5B1-4EA5-ACF9-9F8DF7114850}"/>
              </a:ext>
            </a:extLst>
          </p:cNvPr>
          <p:cNvSpPr>
            <a:spLocks noGrp="1"/>
          </p:cNvSpPr>
          <p:nvPr>
            <p:ph type="title"/>
          </p:nvPr>
        </p:nvSpPr>
        <p:spPr/>
        <p:txBody>
          <a:bodyPr/>
          <a:lstStyle/>
          <a:p>
            <a:r>
              <a:rPr lang="sv-SE" b="1" dirty="0"/>
              <a:t>Tre fördelar för beställare </a:t>
            </a:r>
          </a:p>
        </p:txBody>
      </p:sp>
      <p:sp>
        <p:nvSpPr>
          <p:cNvPr id="3" name="Platshållare för innehåll 2">
            <a:extLst>
              <a:ext uri="{FF2B5EF4-FFF2-40B4-BE49-F238E27FC236}">
                <a16:creationId xmlns:a16="http://schemas.microsoft.com/office/drawing/2014/main" id="{AB58E205-1A03-466D-9876-EEA43687B1CB}"/>
              </a:ext>
            </a:extLst>
          </p:cNvPr>
          <p:cNvSpPr>
            <a:spLocks noGrp="1"/>
          </p:cNvSpPr>
          <p:nvPr>
            <p:ph idx="1"/>
          </p:nvPr>
        </p:nvSpPr>
        <p:spPr>
          <a:xfrm>
            <a:off x="838200" y="1555659"/>
            <a:ext cx="7321731" cy="5010604"/>
          </a:xfrm>
        </p:spPr>
        <p:txBody>
          <a:bodyPr>
            <a:noAutofit/>
          </a:bodyPr>
          <a:lstStyle/>
          <a:p>
            <a:pPr marL="514350" indent="-514350">
              <a:lnSpc>
                <a:spcPct val="110000"/>
              </a:lnSpc>
              <a:buAutoNum type="arabicPeriod"/>
            </a:pPr>
            <a:r>
              <a:rPr lang="sv-SE" sz="1600" b="1" dirty="0">
                <a:latin typeface="+mj-lt"/>
              </a:rPr>
              <a:t>En upphandling räcker</a:t>
            </a:r>
            <a:br>
              <a:rPr lang="sv-SE" sz="1600" b="1" dirty="0">
                <a:latin typeface="+mj-lt"/>
              </a:rPr>
            </a:br>
            <a:r>
              <a:rPr lang="sv-SE" sz="1600" dirty="0">
                <a:latin typeface="+mj-lt"/>
              </a:rPr>
              <a:t>EnOff-modellen slår fast förutsättningarna för samarbetet (vinstprocent, timpris mm) vilket skapar möjligheter för ett långsiktigt samarbete – även om upphandlingen i det första steget enbart omfattar en första energikartläggning. Det behövs ingen färdig investeringsbudget vilket sänker tröskeln för att komma igång.</a:t>
            </a:r>
          </a:p>
          <a:p>
            <a:pPr marL="514350" indent="-514350">
              <a:lnSpc>
                <a:spcPct val="110000"/>
              </a:lnSpc>
              <a:buAutoNum type="arabicPeriod"/>
            </a:pPr>
            <a:r>
              <a:rPr lang="sv-SE" sz="1600" b="1" dirty="0">
                <a:latin typeface="+mj-lt"/>
              </a:rPr>
              <a:t>Bibehållen kontroll genom hela projektet</a:t>
            </a:r>
            <a:br>
              <a:rPr lang="sv-SE" sz="1600" b="1" dirty="0">
                <a:latin typeface="+mj-lt"/>
              </a:rPr>
            </a:br>
            <a:r>
              <a:rPr lang="sv-SE" sz="1600" dirty="0">
                <a:latin typeface="+mj-lt"/>
              </a:rPr>
              <a:t>EnOff-modellen bygger på samverkan och en god dialog mellan beställare och leverantör. Det stegvisa genomförandet säkerställer att det finns en samsyn avseende åtgärder, kostnader och resultat genom hela projektet. </a:t>
            </a:r>
          </a:p>
          <a:p>
            <a:pPr marL="514350" indent="-514350">
              <a:lnSpc>
                <a:spcPct val="110000"/>
              </a:lnSpc>
              <a:buFont typeface="+mj-lt"/>
              <a:buAutoNum type="arabicPeriod"/>
            </a:pPr>
            <a:r>
              <a:rPr lang="sv-SE" sz="1600" b="1" dirty="0">
                <a:latin typeface="+mj-lt"/>
              </a:rPr>
              <a:t>Flexibilitet och möjlighet att avbryta när som helst </a:t>
            </a:r>
            <a:br>
              <a:rPr lang="sv-SE" sz="1600" b="1" dirty="0">
                <a:latin typeface="+mj-lt"/>
              </a:rPr>
            </a:br>
            <a:r>
              <a:rPr lang="sv-SE" sz="1600" dirty="0">
                <a:latin typeface="+mj-lt"/>
              </a:rPr>
              <a:t>Eftersom modellen bygger på optioner har beställaren möjlighet att när som helst utöka, avbryta eller pausa samarbetet. Det skapar flexibilitet om de interna förutsättningarna ändras eller om de önskade resultaten uteblir.  </a:t>
            </a:r>
          </a:p>
        </p:txBody>
      </p:sp>
      <p:sp>
        <p:nvSpPr>
          <p:cNvPr id="10" name="Pratbubbla: oval 9">
            <a:extLst>
              <a:ext uri="{FF2B5EF4-FFF2-40B4-BE49-F238E27FC236}">
                <a16:creationId xmlns:a16="http://schemas.microsoft.com/office/drawing/2014/main" id="{DE2760B6-75D1-4F5C-AD72-42595E8CA2F5}"/>
              </a:ext>
            </a:extLst>
          </p:cNvPr>
          <p:cNvSpPr/>
          <p:nvPr/>
        </p:nvSpPr>
        <p:spPr>
          <a:xfrm>
            <a:off x="8625558" y="653991"/>
            <a:ext cx="2002972" cy="1766992"/>
          </a:xfrm>
          <a:prstGeom prst="wedgeEllipseCallout">
            <a:avLst>
              <a:gd name="adj1" fmla="val -68594"/>
              <a:gd name="adj2" fmla="val 38418"/>
            </a:avLst>
          </a:prstGeom>
          <a:solidFill>
            <a:srgbClr val="8095B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400" b="0" i="1" u="none" strike="noStrike" baseline="0" dirty="0">
                <a:solidFill>
                  <a:srgbClr val="FFFFFF"/>
                </a:solidFill>
                <a:latin typeface="+mj-lt"/>
              </a:rPr>
              <a:t>”EnOff-modellen</a:t>
            </a:r>
          </a:p>
          <a:p>
            <a:pPr algn="ctr"/>
            <a:r>
              <a:rPr lang="sv-SE" sz="1400" b="0" i="1" u="none" strike="noStrike" baseline="0" dirty="0">
                <a:solidFill>
                  <a:srgbClr val="FFFFFF"/>
                </a:solidFill>
                <a:latin typeface="+mj-lt"/>
              </a:rPr>
              <a:t>minskar risken</a:t>
            </a:r>
          </a:p>
          <a:p>
            <a:pPr algn="ctr"/>
            <a:r>
              <a:rPr lang="sv-SE" sz="1400" b="0" i="1" u="none" strike="noStrike" baseline="0" dirty="0">
                <a:solidFill>
                  <a:srgbClr val="FFFFFF"/>
                </a:solidFill>
                <a:latin typeface="+mj-lt"/>
              </a:rPr>
              <a:t>och vi kan</a:t>
            </a:r>
          </a:p>
          <a:p>
            <a:pPr algn="ctr"/>
            <a:r>
              <a:rPr lang="sv-SE" sz="1400" b="0" i="1" u="none" strike="noStrike" baseline="0" dirty="0">
                <a:solidFill>
                  <a:srgbClr val="FFFFFF"/>
                </a:solidFill>
                <a:latin typeface="+mj-lt"/>
              </a:rPr>
              <a:t>upphandla mer</a:t>
            </a:r>
          </a:p>
          <a:p>
            <a:pPr algn="ctr"/>
            <a:r>
              <a:rPr lang="sv-SE" sz="1400" b="0" i="1" u="none" strike="noStrike" baseline="0" dirty="0">
                <a:solidFill>
                  <a:srgbClr val="FFFFFF"/>
                </a:solidFill>
                <a:latin typeface="+mj-lt"/>
              </a:rPr>
              <a:t>på ett bräde”</a:t>
            </a:r>
            <a:endParaRPr lang="sv-SE" sz="1400" i="1" dirty="0">
              <a:latin typeface="+mj-lt"/>
            </a:endParaRPr>
          </a:p>
        </p:txBody>
      </p:sp>
      <p:sp>
        <p:nvSpPr>
          <p:cNvPr id="11" name="Pratbubbla: oval 10">
            <a:extLst>
              <a:ext uri="{FF2B5EF4-FFF2-40B4-BE49-F238E27FC236}">
                <a16:creationId xmlns:a16="http://schemas.microsoft.com/office/drawing/2014/main" id="{FF20D1B1-DA70-438F-8808-582BC265C28C}"/>
              </a:ext>
            </a:extLst>
          </p:cNvPr>
          <p:cNvSpPr/>
          <p:nvPr/>
        </p:nvSpPr>
        <p:spPr>
          <a:xfrm>
            <a:off x="8751615" y="2671050"/>
            <a:ext cx="1876915" cy="1559756"/>
          </a:xfrm>
          <a:prstGeom prst="wedgeEllipseCallout">
            <a:avLst>
              <a:gd name="adj1" fmla="val -83889"/>
              <a:gd name="adj2" fmla="val -4243"/>
            </a:avLst>
          </a:prstGeom>
          <a:solidFill>
            <a:srgbClr val="8095B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400" b="0" i="1" u="none" strike="noStrike" baseline="0" dirty="0">
                <a:solidFill>
                  <a:srgbClr val="FFFFFF"/>
                </a:solidFill>
                <a:latin typeface="+mj-lt"/>
              </a:rPr>
              <a:t>”Bättre samarbete</a:t>
            </a:r>
          </a:p>
          <a:p>
            <a:pPr algn="ctr"/>
            <a:r>
              <a:rPr lang="sv-SE" sz="1400" i="1" dirty="0">
                <a:solidFill>
                  <a:srgbClr val="FFFFFF"/>
                </a:solidFill>
                <a:latin typeface="+mj-lt"/>
              </a:rPr>
              <a:t>m</a:t>
            </a:r>
            <a:r>
              <a:rPr lang="sv-SE" sz="1400" b="0" i="1" u="none" strike="noStrike" baseline="0" dirty="0">
                <a:solidFill>
                  <a:srgbClr val="FFFFFF"/>
                </a:solidFill>
                <a:latin typeface="+mj-lt"/>
              </a:rPr>
              <a:t>ed entreprenörer ger bättre lösningar”</a:t>
            </a:r>
            <a:endParaRPr lang="sv-SE" sz="1400" i="1" dirty="0">
              <a:latin typeface="+mj-lt"/>
            </a:endParaRPr>
          </a:p>
        </p:txBody>
      </p:sp>
      <p:sp>
        <p:nvSpPr>
          <p:cNvPr id="12" name="Rektangel 11">
            <a:extLst>
              <a:ext uri="{FF2B5EF4-FFF2-40B4-BE49-F238E27FC236}">
                <a16:creationId xmlns:a16="http://schemas.microsoft.com/office/drawing/2014/main" id="{23D3D8E5-12F4-4547-961E-5EF6736DAC96}"/>
              </a:ext>
            </a:extLst>
          </p:cNvPr>
          <p:cNvSpPr/>
          <p:nvPr/>
        </p:nvSpPr>
        <p:spPr>
          <a:xfrm flipV="1">
            <a:off x="838201" y="1308398"/>
            <a:ext cx="6381206" cy="45719"/>
          </a:xfrm>
          <a:prstGeom prst="rect">
            <a:avLst/>
          </a:prstGeom>
          <a:solidFill>
            <a:srgbClr val="CA363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13" name="Bildobjekt 12">
            <a:extLst>
              <a:ext uri="{FF2B5EF4-FFF2-40B4-BE49-F238E27FC236}">
                <a16:creationId xmlns:a16="http://schemas.microsoft.com/office/drawing/2014/main" id="{47ADCA01-DFD5-49BE-B7EF-152714EE34FF}"/>
              </a:ext>
            </a:extLst>
          </p:cNvPr>
          <p:cNvPicPr>
            <a:picLocks noChangeAspect="1"/>
          </p:cNvPicPr>
          <p:nvPr/>
        </p:nvPicPr>
        <p:blipFill>
          <a:blip r:embed="rId3"/>
          <a:stretch>
            <a:fillRect/>
          </a:stretch>
        </p:blipFill>
        <p:spPr>
          <a:xfrm>
            <a:off x="11190574" y="-3306"/>
            <a:ext cx="1001426" cy="992485"/>
          </a:xfrm>
          <a:prstGeom prst="rect">
            <a:avLst/>
          </a:prstGeom>
        </p:spPr>
      </p:pic>
      <p:pic>
        <p:nvPicPr>
          <p:cNvPr id="9" name="Bildobjekt 8">
            <a:extLst>
              <a:ext uri="{FF2B5EF4-FFF2-40B4-BE49-F238E27FC236}">
                <a16:creationId xmlns:a16="http://schemas.microsoft.com/office/drawing/2014/main" id="{DAF56081-E305-4DF7-A8C6-2CD434E5D963}"/>
              </a:ext>
            </a:extLst>
          </p:cNvPr>
          <p:cNvPicPr>
            <a:picLocks noChangeAspect="1"/>
          </p:cNvPicPr>
          <p:nvPr/>
        </p:nvPicPr>
        <p:blipFill rotWithShape="1">
          <a:blip r:embed="rId4">
            <a:alphaModFix amt="50000"/>
          </a:blip>
          <a:srcRect l="1686" t="3622" r="31417" b="33065"/>
          <a:stretch/>
        </p:blipFill>
        <p:spPr>
          <a:xfrm>
            <a:off x="9450191" y="4213462"/>
            <a:ext cx="2741809" cy="2644538"/>
          </a:xfrm>
          <a:prstGeom prst="rect">
            <a:avLst/>
          </a:prstGeom>
        </p:spPr>
      </p:pic>
    </p:spTree>
    <p:extLst>
      <p:ext uri="{BB962C8B-B14F-4D97-AF65-F5344CB8AC3E}">
        <p14:creationId xmlns:p14="http://schemas.microsoft.com/office/powerpoint/2010/main" val="32716813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39BE599-E5B1-4EA5-ACF9-9F8DF7114850}"/>
              </a:ext>
            </a:extLst>
          </p:cNvPr>
          <p:cNvSpPr>
            <a:spLocks noGrp="1"/>
          </p:cNvSpPr>
          <p:nvPr>
            <p:ph type="title"/>
          </p:nvPr>
        </p:nvSpPr>
        <p:spPr/>
        <p:txBody>
          <a:bodyPr/>
          <a:lstStyle/>
          <a:p>
            <a:r>
              <a:rPr lang="sv-SE" b="1" dirty="0"/>
              <a:t>Tre fördelar för leverantören </a:t>
            </a:r>
          </a:p>
        </p:txBody>
      </p:sp>
      <p:sp>
        <p:nvSpPr>
          <p:cNvPr id="3" name="Platshållare för innehåll 2">
            <a:extLst>
              <a:ext uri="{FF2B5EF4-FFF2-40B4-BE49-F238E27FC236}">
                <a16:creationId xmlns:a16="http://schemas.microsoft.com/office/drawing/2014/main" id="{AB58E205-1A03-466D-9876-EEA43687B1CB}"/>
              </a:ext>
            </a:extLst>
          </p:cNvPr>
          <p:cNvSpPr>
            <a:spLocks noGrp="1"/>
          </p:cNvSpPr>
          <p:nvPr>
            <p:ph idx="1"/>
          </p:nvPr>
        </p:nvSpPr>
        <p:spPr>
          <a:xfrm>
            <a:off x="838201" y="1555659"/>
            <a:ext cx="8172450" cy="4754344"/>
          </a:xfrm>
        </p:spPr>
        <p:txBody>
          <a:bodyPr>
            <a:noAutofit/>
          </a:bodyPr>
          <a:lstStyle/>
          <a:p>
            <a:pPr marL="514350" indent="-514350">
              <a:lnSpc>
                <a:spcPct val="130000"/>
              </a:lnSpc>
              <a:buFont typeface="Arial" panose="020B0604020202020204" pitchFamily="34" charset="0"/>
              <a:buAutoNum type="arabicPeriod"/>
            </a:pPr>
            <a:r>
              <a:rPr lang="sv-SE" sz="1600" b="1" dirty="0">
                <a:latin typeface="+mj-lt"/>
              </a:rPr>
              <a:t>Fokus på kvalitet i genomförandet</a:t>
            </a:r>
            <a:br>
              <a:rPr lang="sv-SE" sz="1600" b="1" dirty="0">
                <a:latin typeface="+mj-lt"/>
              </a:rPr>
            </a:br>
            <a:r>
              <a:rPr lang="sv-SE" sz="1600" dirty="0">
                <a:latin typeface="+mj-lt"/>
              </a:rPr>
              <a:t>Genomförande av optioner bygger på god samverkan mellan beställare och leverantör och ett långsiktigt samarbete förutsätter att beställaren är nöjd. Det premierar hög kvalitet i alla delar av genomförandet.</a:t>
            </a:r>
          </a:p>
          <a:p>
            <a:pPr marL="514350" indent="-514350">
              <a:lnSpc>
                <a:spcPct val="130000"/>
              </a:lnSpc>
              <a:buFont typeface="Arial" panose="020B0604020202020204" pitchFamily="34" charset="0"/>
              <a:buAutoNum type="arabicPeriod"/>
            </a:pPr>
            <a:r>
              <a:rPr lang="sv-SE" sz="1600" b="1" dirty="0">
                <a:latin typeface="+mj-lt"/>
              </a:rPr>
              <a:t>Låg tröskel och stor potential</a:t>
            </a:r>
            <a:br>
              <a:rPr lang="sv-SE" sz="1600" b="1" dirty="0">
                <a:latin typeface="+mj-lt"/>
              </a:rPr>
            </a:br>
            <a:r>
              <a:rPr lang="sv-SE" sz="1600" dirty="0">
                <a:latin typeface="+mj-lt"/>
              </a:rPr>
              <a:t>Tröskeln är lägre för leverantörer att lämna anbud eftersom det inte krävs energibesiktning eller en färdig kartläggning för att lämna anbud. Samtidigt är potentialen för framtida uppdrag stor genom de optioner som ingår i avtalet.</a:t>
            </a:r>
          </a:p>
          <a:p>
            <a:pPr marL="514350" indent="-514350">
              <a:lnSpc>
                <a:spcPct val="130000"/>
              </a:lnSpc>
              <a:buAutoNum type="arabicPeriod"/>
            </a:pPr>
            <a:r>
              <a:rPr lang="sv-SE" sz="1600" b="1" dirty="0">
                <a:latin typeface="+mj-lt"/>
              </a:rPr>
              <a:t>Säkrad vinst och sund konkurrens</a:t>
            </a:r>
            <a:br>
              <a:rPr lang="sv-SE" sz="1600" b="1" dirty="0">
                <a:latin typeface="+mj-lt"/>
              </a:rPr>
            </a:br>
            <a:r>
              <a:rPr lang="sv-SE" sz="1600" dirty="0">
                <a:latin typeface="+mj-lt"/>
              </a:rPr>
              <a:t>Modellen skapar incitament för så träffsäkra kostnadsberäkningar som möjligt. Leverantören får en säkrad vinst baserad på vinstprocent på kalkylerad </a:t>
            </a:r>
            <a:r>
              <a:rPr lang="sv-SE" sz="1600" dirty="0" err="1">
                <a:latin typeface="+mj-lt"/>
              </a:rPr>
              <a:t>riktkostnad</a:t>
            </a:r>
            <a:r>
              <a:rPr lang="sv-SE" sz="1600" dirty="0">
                <a:latin typeface="+mj-lt"/>
              </a:rPr>
              <a:t>, det finns inga incitament och inga viten, vilket minskar risken för tvister. Samtidigt främjas en sund konkurrens på marknaden. </a:t>
            </a:r>
          </a:p>
          <a:p>
            <a:pPr marL="0" indent="0">
              <a:lnSpc>
                <a:spcPct val="130000"/>
              </a:lnSpc>
              <a:buNone/>
            </a:pPr>
            <a:br>
              <a:rPr lang="sv-SE" sz="1600" b="1" dirty="0">
                <a:latin typeface="Montserrat"/>
              </a:rPr>
            </a:br>
            <a:endParaRPr lang="sv-SE" sz="1600" b="1" dirty="0">
              <a:latin typeface="Montserrat"/>
            </a:endParaRPr>
          </a:p>
        </p:txBody>
      </p:sp>
      <p:sp>
        <p:nvSpPr>
          <p:cNvPr id="10" name="Rektangel 9">
            <a:extLst>
              <a:ext uri="{FF2B5EF4-FFF2-40B4-BE49-F238E27FC236}">
                <a16:creationId xmlns:a16="http://schemas.microsoft.com/office/drawing/2014/main" id="{E45B5383-DC0A-430A-9B80-17530B9BA3D8}"/>
              </a:ext>
            </a:extLst>
          </p:cNvPr>
          <p:cNvSpPr/>
          <p:nvPr/>
        </p:nvSpPr>
        <p:spPr>
          <a:xfrm flipV="1">
            <a:off x="838200" y="1308397"/>
            <a:ext cx="7182393" cy="45719"/>
          </a:xfrm>
          <a:prstGeom prst="rect">
            <a:avLst/>
          </a:prstGeom>
          <a:solidFill>
            <a:srgbClr val="CA363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6" name="Pratbubbla: oval 5">
            <a:extLst>
              <a:ext uri="{FF2B5EF4-FFF2-40B4-BE49-F238E27FC236}">
                <a16:creationId xmlns:a16="http://schemas.microsoft.com/office/drawing/2014/main" id="{499DC09E-C540-4D16-A74C-C6F146C1B23A}"/>
              </a:ext>
            </a:extLst>
          </p:cNvPr>
          <p:cNvSpPr/>
          <p:nvPr/>
        </p:nvSpPr>
        <p:spPr>
          <a:xfrm>
            <a:off x="9730458" y="1662008"/>
            <a:ext cx="2002972" cy="1766992"/>
          </a:xfrm>
          <a:prstGeom prst="wedgeEllipseCallout">
            <a:avLst>
              <a:gd name="adj1" fmla="val -63839"/>
              <a:gd name="adj2" fmla="val 79925"/>
            </a:avLst>
          </a:prstGeom>
          <a:solidFill>
            <a:srgbClr val="CA363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400" b="0" i="1" u="none" strike="noStrike" baseline="0" dirty="0">
                <a:solidFill>
                  <a:srgbClr val="FFFFFF"/>
                </a:solidFill>
                <a:latin typeface="+mj-lt"/>
              </a:rPr>
              <a:t>”Alla vinner på öppna och transparenta kostnads-beräkningar”</a:t>
            </a:r>
            <a:endParaRPr lang="sv-SE" sz="1400" i="1" dirty="0">
              <a:latin typeface="+mj-lt"/>
            </a:endParaRPr>
          </a:p>
        </p:txBody>
      </p:sp>
      <p:pic>
        <p:nvPicPr>
          <p:cNvPr id="8" name="Bildobjekt 7">
            <a:extLst>
              <a:ext uri="{FF2B5EF4-FFF2-40B4-BE49-F238E27FC236}">
                <a16:creationId xmlns:a16="http://schemas.microsoft.com/office/drawing/2014/main" id="{CC7D993B-0171-429B-93BB-50FBBC311E66}"/>
              </a:ext>
            </a:extLst>
          </p:cNvPr>
          <p:cNvPicPr>
            <a:picLocks noChangeAspect="1"/>
          </p:cNvPicPr>
          <p:nvPr/>
        </p:nvPicPr>
        <p:blipFill>
          <a:blip r:embed="rId3"/>
          <a:stretch>
            <a:fillRect/>
          </a:stretch>
        </p:blipFill>
        <p:spPr>
          <a:xfrm>
            <a:off x="11190574" y="-3306"/>
            <a:ext cx="1001426" cy="992485"/>
          </a:xfrm>
          <a:prstGeom prst="rect">
            <a:avLst/>
          </a:prstGeom>
        </p:spPr>
      </p:pic>
      <p:pic>
        <p:nvPicPr>
          <p:cNvPr id="9" name="Bildobjekt 8">
            <a:extLst>
              <a:ext uri="{FF2B5EF4-FFF2-40B4-BE49-F238E27FC236}">
                <a16:creationId xmlns:a16="http://schemas.microsoft.com/office/drawing/2014/main" id="{EF50BD04-725C-4463-994E-54A2DEE1F48D}"/>
              </a:ext>
            </a:extLst>
          </p:cNvPr>
          <p:cNvPicPr>
            <a:picLocks noChangeAspect="1"/>
          </p:cNvPicPr>
          <p:nvPr/>
        </p:nvPicPr>
        <p:blipFill rotWithShape="1">
          <a:blip r:embed="rId4">
            <a:alphaModFix amt="50000"/>
          </a:blip>
          <a:srcRect l="1686" t="3622" r="31417" b="33065"/>
          <a:stretch/>
        </p:blipFill>
        <p:spPr>
          <a:xfrm>
            <a:off x="9450191" y="4213462"/>
            <a:ext cx="2741809" cy="2644538"/>
          </a:xfrm>
          <a:prstGeom prst="rect">
            <a:avLst/>
          </a:prstGeom>
        </p:spPr>
      </p:pic>
    </p:spTree>
    <p:extLst>
      <p:ext uri="{BB962C8B-B14F-4D97-AF65-F5344CB8AC3E}">
        <p14:creationId xmlns:p14="http://schemas.microsoft.com/office/powerpoint/2010/main" val="22315203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39BE599-E5B1-4EA5-ACF9-9F8DF7114850}"/>
              </a:ext>
            </a:extLst>
          </p:cNvPr>
          <p:cNvSpPr>
            <a:spLocks noGrp="1"/>
          </p:cNvSpPr>
          <p:nvPr>
            <p:ph type="title"/>
          </p:nvPr>
        </p:nvSpPr>
        <p:spPr/>
        <p:txBody>
          <a:bodyPr/>
          <a:lstStyle/>
          <a:p>
            <a:r>
              <a:rPr lang="sv-SE" b="1" dirty="0">
                <a:latin typeface="Calibri Light (Rubriker)"/>
              </a:rPr>
              <a:t>Tre fördelar för beslutsfattare </a:t>
            </a:r>
          </a:p>
        </p:txBody>
      </p:sp>
      <p:sp>
        <p:nvSpPr>
          <p:cNvPr id="3" name="Platshållare för innehåll 2">
            <a:extLst>
              <a:ext uri="{FF2B5EF4-FFF2-40B4-BE49-F238E27FC236}">
                <a16:creationId xmlns:a16="http://schemas.microsoft.com/office/drawing/2014/main" id="{AB58E205-1A03-466D-9876-EEA43687B1CB}"/>
              </a:ext>
            </a:extLst>
          </p:cNvPr>
          <p:cNvSpPr>
            <a:spLocks noGrp="1"/>
          </p:cNvSpPr>
          <p:nvPr>
            <p:ph idx="1"/>
          </p:nvPr>
        </p:nvSpPr>
        <p:spPr>
          <a:xfrm>
            <a:off x="838201" y="1555659"/>
            <a:ext cx="8374168" cy="4627974"/>
          </a:xfrm>
        </p:spPr>
        <p:txBody>
          <a:bodyPr>
            <a:noAutofit/>
          </a:bodyPr>
          <a:lstStyle/>
          <a:p>
            <a:pPr marL="514350" indent="-514350">
              <a:lnSpc>
                <a:spcPct val="130000"/>
              </a:lnSpc>
              <a:buFont typeface="Arial" panose="020B0604020202020204" pitchFamily="34" charset="0"/>
              <a:buAutoNum type="arabicPeriod"/>
            </a:pPr>
            <a:r>
              <a:rPr lang="sv-SE" sz="1600" b="1" dirty="0">
                <a:latin typeface="+mj-lt"/>
              </a:rPr>
              <a:t>Ett strategiskt verktyg för energieffektivisering</a:t>
            </a:r>
            <a:br>
              <a:rPr lang="sv-SE" sz="1600" b="1" dirty="0">
                <a:latin typeface="+mj-lt"/>
              </a:rPr>
            </a:br>
            <a:r>
              <a:rPr lang="sv-SE" sz="1600" dirty="0">
                <a:latin typeface="+mj-lt"/>
              </a:rPr>
              <a:t>EnOff-modellen gör det enklare för kommun- och regionpolitiker att använda upphandling som ett strategiskt verktyg för att energieffektivisera offentliga fastigheter. </a:t>
            </a:r>
          </a:p>
          <a:p>
            <a:pPr marL="514350" indent="-514350">
              <a:lnSpc>
                <a:spcPct val="130000"/>
              </a:lnSpc>
              <a:buFont typeface="Arial" panose="020B0604020202020204" pitchFamily="34" charset="0"/>
              <a:buAutoNum type="arabicPeriod"/>
            </a:pPr>
            <a:r>
              <a:rPr lang="sv-SE" sz="1600" b="1" dirty="0">
                <a:latin typeface="+mj-lt"/>
              </a:rPr>
              <a:t>Successivt genomförande förenklar beslutsprocessen</a:t>
            </a:r>
            <a:br>
              <a:rPr lang="sv-SE" sz="1600" b="1" dirty="0">
                <a:latin typeface="+mj-lt"/>
              </a:rPr>
            </a:br>
            <a:r>
              <a:rPr lang="sv-SE" sz="1600" dirty="0">
                <a:latin typeface="+mj-lt"/>
              </a:rPr>
              <a:t>Eftersom varje energibesparande åtgärdspaket genomförs stegvis, tas kostnaderna för energieffektiviseringen också successivt. I stället för att fatta beslut om en stor investeringsbudget delas kostnaderna upp i mindre åtgärdspaket, vilket underlättar beslut.  </a:t>
            </a:r>
          </a:p>
          <a:p>
            <a:pPr marL="514350" indent="-514350">
              <a:lnSpc>
                <a:spcPct val="130000"/>
              </a:lnSpc>
              <a:buFont typeface="Arial" panose="020B0604020202020204" pitchFamily="34" charset="0"/>
              <a:buAutoNum type="arabicPeriod"/>
            </a:pPr>
            <a:r>
              <a:rPr lang="sv-SE" sz="1600" b="1" dirty="0">
                <a:latin typeface="+mj-lt"/>
              </a:rPr>
              <a:t>Möjlighet att bidra till lokala, regionala, nationella och globala mål</a:t>
            </a:r>
            <a:br>
              <a:rPr lang="sv-SE" sz="1600" b="1" dirty="0">
                <a:latin typeface="+mj-lt"/>
              </a:rPr>
            </a:br>
            <a:r>
              <a:rPr lang="sv-SE" sz="1600" dirty="0">
                <a:latin typeface="+mj-lt"/>
              </a:rPr>
              <a:t>Modellens fokus på åtgärdspaket och långsiktighet leder till mer omfattande energibesparingar – vilket ökar bidraget till såväl lokala och regionala som nationella och globala hållbarhetsmål.</a:t>
            </a:r>
          </a:p>
          <a:p>
            <a:pPr marL="0" indent="0">
              <a:lnSpc>
                <a:spcPct val="130000"/>
              </a:lnSpc>
              <a:buNone/>
            </a:pPr>
            <a:br>
              <a:rPr lang="sv-SE" sz="1600" b="1" dirty="0">
                <a:latin typeface="Montserrat"/>
              </a:rPr>
            </a:br>
            <a:endParaRPr lang="sv-SE" sz="1600" b="1" dirty="0">
              <a:latin typeface="Montserrat"/>
            </a:endParaRPr>
          </a:p>
        </p:txBody>
      </p:sp>
      <p:sp>
        <p:nvSpPr>
          <p:cNvPr id="10" name="Rektangel 9">
            <a:extLst>
              <a:ext uri="{FF2B5EF4-FFF2-40B4-BE49-F238E27FC236}">
                <a16:creationId xmlns:a16="http://schemas.microsoft.com/office/drawing/2014/main" id="{D13F3F82-A9FC-49D0-84AD-C4EB23481C53}"/>
              </a:ext>
            </a:extLst>
          </p:cNvPr>
          <p:cNvSpPr/>
          <p:nvPr/>
        </p:nvSpPr>
        <p:spPr>
          <a:xfrm flipV="1">
            <a:off x="838200" y="1308397"/>
            <a:ext cx="7182393" cy="45719"/>
          </a:xfrm>
          <a:prstGeom prst="rect">
            <a:avLst/>
          </a:prstGeom>
          <a:solidFill>
            <a:srgbClr val="CA363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1" name="Pratbubbla: oval 10">
            <a:extLst>
              <a:ext uri="{FF2B5EF4-FFF2-40B4-BE49-F238E27FC236}">
                <a16:creationId xmlns:a16="http://schemas.microsoft.com/office/drawing/2014/main" id="{B9B79C46-07CB-4B23-8CFA-8CE4AFC8C3F7}"/>
              </a:ext>
            </a:extLst>
          </p:cNvPr>
          <p:cNvSpPr/>
          <p:nvPr/>
        </p:nvSpPr>
        <p:spPr>
          <a:xfrm>
            <a:off x="9212369" y="843519"/>
            <a:ext cx="2099592" cy="1849657"/>
          </a:xfrm>
          <a:prstGeom prst="wedgeEllipseCallout">
            <a:avLst>
              <a:gd name="adj1" fmla="val -65692"/>
              <a:gd name="adj2" fmla="val 22213"/>
            </a:avLst>
          </a:prstGeom>
          <a:solidFill>
            <a:srgbClr val="6E90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400" b="0" i="1" u="none" strike="noStrike" baseline="0" dirty="0">
                <a:solidFill>
                  <a:srgbClr val="FFFFFF"/>
                </a:solidFill>
                <a:latin typeface="+mj-lt"/>
              </a:rPr>
              <a:t>”Med bra samverkan slipper vi glädjekalkyler och obehagliga överraskningar”</a:t>
            </a:r>
            <a:endParaRPr lang="sv-SE" sz="1400" i="1" dirty="0">
              <a:latin typeface="+mj-lt"/>
            </a:endParaRPr>
          </a:p>
        </p:txBody>
      </p:sp>
      <p:pic>
        <p:nvPicPr>
          <p:cNvPr id="13" name="Bildobjekt 12">
            <a:extLst>
              <a:ext uri="{FF2B5EF4-FFF2-40B4-BE49-F238E27FC236}">
                <a16:creationId xmlns:a16="http://schemas.microsoft.com/office/drawing/2014/main" id="{3FA4AADD-6BB3-4BA7-AEC5-DFB95D5DB649}"/>
              </a:ext>
            </a:extLst>
          </p:cNvPr>
          <p:cNvPicPr>
            <a:picLocks noChangeAspect="1"/>
          </p:cNvPicPr>
          <p:nvPr/>
        </p:nvPicPr>
        <p:blipFill>
          <a:blip r:embed="rId3"/>
          <a:stretch>
            <a:fillRect/>
          </a:stretch>
        </p:blipFill>
        <p:spPr>
          <a:xfrm>
            <a:off x="11190574" y="-3306"/>
            <a:ext cx="1001426" cy="992485"/>
          </a:xfrm>
          <a:prstGeom prst="rect">
            <a:avLst/>
          </a:prstGeom>
        </p:spPr>
      </p:pic>
      <p:pic>
        <p:nvPicPr>
          <p:cNvPr id="9" name="Bildobjekt 8">
            <a:extLst>
              <a:ext uri="{FF2B5EF4-FFF2-40B4-BE49-F238E27FC236}">
                <a16:creationId xmlns:a16="http://schemas.microsoft.com/office/drawing/2014/main" id="{6643A1EF-2BAB-4322-803C-4E7BA68AC23E}"/>
              </a:ext>
            </a:extLst>
          </p:cNvPr>
          <p:cNvPicPr>
            <a:picLocks noChangeAspect="1"/>
          </p:cNvPicPr>
          <p:nvPr/>
        </p:nvPicPr>
        <p:blipFill rotWithShape="1">
          <a:blip r:embed="rId4">
            <a:alphaModFix amt="50000"/>
          </a:blip>
          <a:srcRect l="1686" t="3622" r="31417" b="33065"/>
          <a:stretch/>
        </p:blipFill>
        <p:spPr>
          <a:xfrm>
            <a:off x="9450191" y="4213462"/>
            <a:ext cx="2741809" cy="2644538"/>
          </a:xfrm>
          <a:prstGeom prst="rect">
            <a:avLst/>
          </a:prstGeom>
        </p:spPr>
      </p:pic>
      <p:sp>
        <p:nvSpPr>
          <p:cNvPr id="12" name="Pratbubbla: oval 11">
            <a:extLst>
              <a:ext uri="{FF2B5EF4-FFF2-40B4-BE49-F238E27FC236}">
                <a16:creationId xmlns:a16="http://schemas.microsoft.com/office/drawing/2014/main" id="{EAFEA0B2-38E5-4BA7-A676-556D801E49B3}"/>
              </a:ext>
            </a:extLst>
          </p:cNvPr>
          <p:cNvSpPr/>
          <p:nvPr/>
        </p:nvSpPr>
        <p:spPr>
          <a:xfrm>
            <a:off x="9361101" y="2903602"/>
            <a:ext cx="1547142" cy="1394511"/>
          </a:xfrm>
          <a:prstGeom prst="wedgeEllipseCallout">
            <a:avLst>
              <a:gd name="adj1" fmla="val -86333"/>
              <a:gd name="adj2" fmla="val 59145"/>
            </a:avLst>
          </a:prstGeom>
          <a:solidFill>
            <a:srgbClr val="6E90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400" b="0" i="1" u="none" strike="noStrike" baseline="0" dirty="0">
                <a:solidFill>
                  <a:srgbClr val="FFFFFF"/>
                </a:solidFill>
                <a:latin typeface="+mj-lt"/>
              </a:rPr>
              <a:t>”Vi är på väg att nå våra energimål”</a:t>
            </a:r>
            <a:endParaRPr lang="sv-SE" sz="1400" i="1" dirty="0">
              <a:latin typeface="+mj-lt"/>
            </a:endParaRPr>
          </a:p>
        </p:txBody>
      </p:sp>
    </p:spTree>
    <p:extLst>
      <p:ext uri="{BB962C8B-B14F-4D97-AF65-F5344CB8AC3E}">
        <p14:creationId xmlns:p14="http://schemas.microsoft.com/office/powerpoint/2010/main" val="1814757125"/>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Anpassad formgivning">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AE25F6357DEA4A49A1F1E4C429FD8E65" ma:contentTypeVersion="13" ma:contentTypeDescription="Skapa ett nytt dokument." ma:contentTypeScope="" ma:versionID="a3a9efda995e09fa90e719f90de476eb">
  <xsd:schema xmlns:xsd="http://www.w3.org/2001/XMLSchema" xmlns:xs="http://www.w3.org/2001/XMLSchema" xmlns:p="http://schemas.microsoft.com/office/2006/metadata/properties" xmlns:ns2="f0fb2d78-fbc3-4638-aee5-70b404c4a904" xmlns:ns3="1f370af3-0c3f-4b14-af85-75ea39f452b2" targetNamespace="http://schemas.microsoft.com/office/2006/metadata/properties" ma:root="true" ma:fieldsID="55b4404f2328d11d67e2afc0b75adc41" ns2:_="" ns3:_="">
    <xsd:import namespace="f0fb2d78-fbc3-4638-aee5-70b404c4a904"/>
    <xsd:import namespace="1f370af3-0c3f-4b14-af85-75ea39f452b2"/>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Location" minOccurs="0"/>
                <xsd:element ref="ns2:MediaServiceAutoKeyPoints" minOccurs="0"/>
                <xsd:element ref="ns2:MediaServiceKeyPoints" minOccurs="0"/>
                <xsd:element ref="ns2:MediaServiceGenerationTime" minOccurs="0"/>
                <xsd:element ref="ns2:MediaServiceEventHashCode" minOccurs="0"/>
                <xsd:element ref="ns3:SharedWithUsers" minOccurs="0"/>
                <xsd:element ref="ns3:SharedWithDetail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0fb2d78-fbc3-4638-aee5-70b404c4a90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Location" ma:index="13" nillable="true" ma:displayName="Location" ma:internalName="MediaServiceLocation"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1f370af3-0c3f-4b14-af85-75ea39f452b2" elementFormDefault="qualified">
    <xsd:import namespace="http://schemas.microsoft.com/office/2006/documentManagement/types"/>
    <xsd:import namespace="http://schemas.microsoft.com/office/infopath/2007/PartnerControls"/>
    <xsd:element name="SharedWithUsers" ma:index="18" nillable="true" ma:displayName="Dela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Delat med information"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C3148D2-529F-46CD-B5DA-EC37EE7857C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0fb2d78-fbc3-4638-aee5-70b404c4a904"/>
    <ds:schemaRef ds:uri="1f370af3-0c3f-4b14-af85-75ea39f452b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ACFAE78-866E-46C6-97CB-99994E4A183A}">
  <ds:schemaRefs>
    <ds:schemaRef ds:uri="http://schemas.microsoft.com/office/2006/metadata/properties"/>
    <ds:schemaRef ds:uri="http://purl.org/dc/terms/"/>
    <ds:schemaRef ds:uri="1f370af3-0c3f-4b14-af85-75ea39f452b2"/>
    <ds:schemaRef ds:uri="f0fb2d78-fbc3-4638-aee5-70b404c4a904"/>
    <ds:schemaRef ds:uri="http://schemas.microsoft.com/office/2006/documentManagement/types"/>
    <ds:schemaRef ds:uri="http://purl.org/dc/elements/1.1/"/>
    <ds:schemaRef ds:uri="http://purl.org/dc/dcmitype/"/>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CA0D1CB0-75E7-405B-8D84-6BD984E989A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13371</TotalTime>
  <Words>3103</Words>
  <Application>Microsoft Macintosh PowerPoint</Application>
  <PresentationFormat>Bredbild</PresentationFormat>
  <Paragraphs>296</Paragraphs>
  <Slides>16</Slides>
  <Notes>10</Notes>
  <HiddenSlides>0</HiddenSlides>
  <MMClips>0</MMClips>
  <ScaleCrop>false</ScaleCrop>
  <HeadingPairs>
    <vt:vector size="6" baseType="variant">
      <vt:variant>
        <vt:lpstr>Använt teckensnitt</vt:lpstr>
      </vt:variant>
      <vt:variant>
        <vt:i4>9</vt:i4>
      </vt:variant>
      <vt:variant>
        <vt:lpstr>Tema</vt:lpstr>
      </vt:variant>
      <vt:variant>
        <vt:i4>2</vt:i4>
      </vt:variant>
      <vt:variant>
        <vt:lpstr>Bildrubriker</vt:lpstr>
      </vt:variant>
      <vt:variant>
        <vt:i4>16</vt:i4>
      </vt:variant>
    </vt:vector>
  </HeadingPairs>
  <TitlesOfParts>
    <vt:vector size="27" baseType="lpstr">
      <vt:lpstr>Arial</vt:lpstr>
      <vt:lpstr>Calibri</vt:lpstr>
      <vt:lpstr>Calibri </vt:lpstr>
      <vt:lpstr>Calibri Light</vt:lpstr>
      <vt:lpstr>Calibri Light (Rubriker)</vt:lpstr>
      <vt:lpstr>Corbel</vt:lpstr>
      <vt:lpstr>Helvetica</vt:lpstr>
      <vt:lpstr>Montserrat</vt:lpstr>
      <vt:lpstr>Symbol</vt:lpstr>
      <vt:lpstr>Office-tema</vt:lpstr>
      <vt:lpstr>Anpassad formgivning</vt:lpstr>
      <vt:lpstr>EnOff</vt:lpstr>
      <vt:lpstr>PowerPoint-presentation</vt:lpstr>
      <vt:lpstr>Om EnOff  </vt:lpstr>
      <vt:lpstr>Varför en ny modell för upphandling? </vt:lpstr>
      <vt:lpstr>Så fungerar EnOff </vt:lpstr>
      <vt:lpstr>PowerPoint-presentation</vt:lpstr>
      <vt:lpstr>Tre fördelar för beställare </vt:lpstr>
      <vt:lpstr>Tre fördelar för leverantören </vt:lpstr>
      <vt:lpstr>Tre fördelar för beslutsfattare </vt:lpstr>
      <vt:lpstr>Helhetsgrepp på effektivisering</vt:lpstr>
      <vt:lpstr>Kom i mål med EnOff!</vt:lpstr>
      <vt:lpstr>Exempel: Enköpings kommun</vt:lpstr>
      <vt:lpstr>Mervärden: Inte bara kWh och kr! </vt:lpstr>
      <vt:lpstr>Bidrag till globala målen</vt:lpstr>
      <vt:lpstr>PowerPoint-presentation</vt:lpstr>
      <vt:lpstr>PowerPoint-presentation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FÖRSTASIDA</dc:title>
  <dc:creator>Maria-Elsa Salvo</dc:creator>
  <cp:lastModifiedBy>Annika Marmbrandt</cp:lastModifiedBy>
  <cp:revision>48</cp:revision>
  <cp:lastPrinted>2021-06-17T09:57:40Z</cp:lastPrinted>
  <dcterms:created xsi:type="dcterms:W3CDTF">2021-06-02T14:24:34Z</dcterms:created>
  <dcterms:modified xsi:type="dcterms:W3CDTF">2021-11-10T13:16:46Z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0x010100AE25F6357DEA4A49A1F1E4C429FD8E65</vt:lpwstr>
  </property>
</Properties>
</file>