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sldIdLst>
    <p:sldId id="265" r:id="rId5"/>
    <p:sldId id="264" r:id="rId6"/>
    <p:sldId id="266" r:id="rId7"/>
    <p:sldId id="267" r:id="rId8"/>
    <p:sldId id="268" r:id="rId9"/>
    <p:sldId id="269" r:id="rId10"/>
    <p:sldId id="270" r:id="rId11"/>
    <p:sldId id="273" r:id="rId12"/>
    <p:sldId id="274" r:id="rId13"/>
    <p:sldId id="275" r:id="rId14"/>
    <p:sldId id="276" r:id="rId15"/>
    <p:sldId id="277" r:id="rId16"/>
    <p:sldId id="278" r:id="rId17"/>
    <p:sldId id="271" r:id="rId18"/>
    <p:sldId id="279" r:id="rId19"/>
    <p:sldId id="280" r:id="rId20"/>
    <p:sldId id="281" r:id="rId21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5625"/>
  </p:normalViewPr>
  <p:slideViewPr>
    <p:cSldViewPr snapToGrid="0" snapToObjects="1">
      <p:cViewPr varScale="1">
        <p:scale>
          <a:sx n="105" d="100"/>
          <a:sy n="105" d="100"/>
        </p:scale>
        <p:origin x="840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otta Bångens" userId="0ec97417-9d51-4daf-8c68-101fc8e5863b" providerId="ADAL" clId="{A91AFB66-C6A6-E441-BB38-7342BA3DB617}"/>
    <pc:docChg chg="modSld">
      <pc:chgData name="Lotta Bångens" userId="0ec97417-9d51-4daf-8c68-101fc8e5863b" providerId="ADAL" clId="{A91AFB66-C6A6-E441-BB38-7342BA3DB617}" dt="2021-06-23T13:20:33.514" v="37" actId="1035"/>
      <pc:docMkLst>
        <pc:docMk/>
      </pc:docMkLst>
      <pc:sldChg chg="modSp mod">
        <pc:chgData name="Lotta Bångens" userId="0ec97417-9d51-4daf-8c68-101fc8e5863b" providerId="ADAL" clId="{A91AFB66-C6A6-E441-BB38-7342BA3DB617}" dt="2021-06-23T13:20:33.514" v="37" actId="1035"/>
        <pc:sldMkLst>
          <pc:docMk/>
          <pc:sldMk cId="797717033" sldId="265"/>
        </pc:sldMkLst>
        <pc:picChg chg="mod">
          <ac:chgData name="Lotta Bångens" userId="0ec97417-9d51-4daf-8c68-101fc8e5863b" providerId="ADAL" clId="{A91AFB66-C6A6-E441-BB38-7342BA3DB617}" dt="2021-06-23T13:20:33.514" v="37" actId="1035"/>
          <ac:picMkLst>
            <pc:docMk/>
            <pc:sldMk cId="797717033" sldId="265"/>
            <ac:picMk id="8" creationId="{D1B6E93C-FA33-E446-AA79-C5EE47B1B52E}"/>
          </ac:picMkLst>
        </pc:picChg>
      </pc:sldChg>
    </pc:docChg>
  </pc:docChgLst>
  <pc:docChgLst>
    <pc:chgData name="Lotta Bångens" userId="0ec97417-9d51-4daf-8c68-101fc8e5863b" providerId="ADAL" clId="{2E3ABD06-AF16-E741-94E2-B8E83BAA7573}"/>
    <pc:docChg chg="modSld">
      <pc:chgData name="Lotta Bångens" userId="0ec97417-9d51-4daf-8c68-101fc8e5863b" providerId="ADAL" clId="{2E3ABD06-AF16-E741-94E2-B8E83BAA7573}" dt="2021-08-16T08:56:45.501" v="13" actId="20577"/>
      <pc:docMkLst>
        <pc:docMk/>
      </pc:docMkLst>
      <pc:sldChg chg="modSp mod">
        <pc:chgData name="Lotta Bångens" userId="0ec97417-9d51-4daf-8c68-101fc8e5863b" providerId="ADAL" clId="{2E3ABD06-AF16-E741-94E2-B8E83BAA7573}" dt="2021-08-16T08:56:45.501" v="13" actId="20577"/>
        <pc:sldMkLst>
          <pc:docMk/>
          <pc:sldMk cId="797717033" sldId="265"/>
        </pc:sldMkLst>
        <pc:spChg chg="mod">
          <ac:chgData name="Lotta Bångens" userId="0ec97417-9d51-4daf-8c68-101fc8e5863b" providerId="ADAL" clId="{2E3ABD06-AF16-E741-94E2-B8E83BAA7573}" dt="2021-08-16T08:56:45.501" v="13" actId="20577"/>
          <ac:spMkLst>
            <pc:docMk/>
            <pc:sldMk cId="797717033" sldId="265"/>
            <ac:spMk id="9" creationId="{C2E4EB21-53F1-4241-A0C2-32907CBD2FC8}"/>
          </ac:spMkLst>
        </pc:spChg>
      </pc:sldChg>
    </pc:docChg>
  </pc:docChgLst>
  <pc:docChgLst>
    <pc:chgData name="Annika Marmbrandt" userId="1a7d95d5-7b80-4aed-9f81-932cfeb4708a" providerId="ADAL" clId="{A977A0CE-D1EC-F942-9995-F4DF30398ADA}"/>
    <pc:docChg chg="modSld">
      <pc:chgData name="Annika Marmbrandt" userId="1a7d95d5-7b80-4aed-9f81-932cfeb4708a" providerId="ADAL" clId="{A977A0CE-D1EC-F942-9995-F4DF30398ADA}" dt="2021-09-29T13:25:08.527" v="3" actId="1076"/>
      <pc:docMkLst>
        <pc:docMk/>
      </pc:docMkLst>
      <pc:sldChg chg="modSp mod">
        <pc:chgData name="Annika Marmbrandt" userId="1a7d95d5-7b80-4aed-9f81-932cfeb4708a" providerId="ADAL" clId="{A977A0CE-D1EC-F942-9995-F4DF30398ADA}" dt="2021-09-29T13:25:08.527" v="3" actId="1076"/>
        <pc:sldMkLst>
          <pc:docMk/>
          <pc:sldMk cId="3196290711" sldId="264"/>
        </pc:sldMkLst>
        <pc:spChg chg="mod">
          <ac:chgData name="Annika Marmbrandt" userId="1a7d95d5-7b80-4aed-9f81-932cfeb4708a" providerId="ADAL" clId="{A977A0CE-D1EC-F942-9995-F4DF30398ADA}" dt="2021-09-29T13:25:08.527" v="3" actId="1076"/>
          <ac:spMkLst>
            <pc:docMk/>
            <pc:sldMk cId="3196290711" sldId="264"/>
            <ac:spMk id="6" creationId="{31CA9B60-BDC9-834F-ABAF-492BBA8F5F19}"/>
          </ac:spMkLst>
        </pc:spChg>
        <pc:spChg chg="mod">
          <ac:chgData name="Annika Marmbrandt" userId="1a7d95d5-7b80-4aed-9f81-932cfeb4708a" providerId="ADAL" clId="{A977A0CE-D1EC-F942-9995-F4DF30398ADA}" dt="2021-09-29T13:25:01.200" v="2" actId="1076"/>
          <ac:spMkLst>
            <pc:docMk/>
            <pc:sldMk cId="3196290711" sldId="264"/>
            <ac:spMk id="7" creationId="{77656BF9-D9AB-CB4A-A572-1749012E113E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13B07FC-F153-9A43-B836-B42A401DC84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5158A61A-2745-DD46-87B3-CBFACF56493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528BFF0C-8537-C540-83BA-09346F1C29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D0093-DAD8-FF40-ACA8-A5B3A61335F1}" type="datetimeFigureOut">
              <a:rPr lang="sv-SE" smtClean="0"/>
              <a:t>2021-09-29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C09B0900-7128-0B40-88C5-F761A35205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FFFFEEB2-8047-B541-B86F-EBFE9899B4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32CBA-02D9-904E-B096-38E0A2A7EBF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482265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C9350D6-8671-DD4A-916B-6E4928F8C5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707039D8-26EE-CA49-9DE6-A37854405CB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CFE708B2-E08A-B849-B0E1-F8E3699FED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D0093-DAD8-FF40-ACA8-A5B3A61335F1}" type="datetimeFigureOut">
              <a:rPr lang="sv-SE" smtClean="0"/>
              <a:t>2021-09-29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E422BC33-D9EF-2D4D-8380-4B9B9A7139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ADF31F6A-F53F-C846-A839-696FEDC55A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32CBA-02D9-904E-B096-38E0A2A7EBF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3214656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>
            <a:extLst>
              <a:ext uri="{FF2B5EF4-FFF2-40B4-BE49-F238E27FC236}">
                <a16:creationId xmlns:a16="http://schemas.microsoft.com/office/drawing/2014/main" id="{6A0D89E6-A811-6141-8D79-17AC20A124E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BDF8CE02-58E6-F243-99C1-BDBC42F1721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9AC7F900-92C2-4540-82C1-8441F95319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D0093-DAD8-FF40-ACA8-A5B3A61335F1}" type="datetimeFigureOut">
              <a:rPr lang="sv-SE" smtClean="0"/>
              <a:t>2021-09-29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434206F5-7EA3-A945-B076-F857E44505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F011AA60-EFA9-EF4C-9E89-EB68480D37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32CBA-02D9-904E-B096-38E0A2A7EBF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6777462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AB935D0-4143-EA40-B995-3A27F1FFB7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305DE00D-1E12-8142-BE21-2842E703B7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F46D1C35-1D34-434D-935F-2A118AF4AF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D0093-DAD8-FF40-ACA8-A5B3A61335F1}" type="datetimeFigureOut">
              <a:rPr lang="sv-SE" smtClean="0"/>
              <a:t>2021-09-29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C7160718-F143-A044-B7B8-016F739DDA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322EEFC1-A947-9742-A3D9-64B8C1C81D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32CBA-02D9-904E-B096-38E0A2A7EBF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4743836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4E0AB0F-579F-C944-929A-1984C67C71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4387C430-C99C-6A4E-B2B1-B93A432BB69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3006AC80-E0E2-724B-A5B5-2AFD60F8A9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D0093-DAD8-FF40-ACA8-A5B3A61335F1}" type="datetimeFigureOut">
              <a:rPr lang="sv-SE" smtClean="0"/>
              <a:t>2021-09-29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00224749-D314-CD43-89C5-F7B0B17E37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2364898C-9778-B948-89C9-119077CB53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32CBA-02D9-904E-B096-38E0A2A7EBF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401853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A82055C-F299-7B4C-ABAF-CFF9330001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5107CFCF-CB41-4C4A-8381-81ED4BE4F0A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F3CD90E7-B0D5-2741-8A10-251DAAB4384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369CB608-3DEE-C640-9BCD-7AA35A78DE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D0093-DAD8-FF40-ACA8-A5B3A61335F1}" type="datetimeFigureOut">
              <a:rPr lang="sv-SE" smtClean="0"/>
              <a:t>2021-09-29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5A816A88-D46C-2443-AD01-8C48D1A083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383AF0D6-8EA8-3E4F-8C5F-6ECF61967E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32CBA-02D9-904E-B096-38E0A2A7EBF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053331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603C5CA-3B2B-7542-B5CD-1D1F7EFA1E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294F3D00-8EED-7D49-A9B8-0468CE2505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C599A4E1-DB78-2E4D-8956-A5C63E1AD42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979D66A7-895B-DD47-9F05-B60BB569534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AD9D2DE0-51A9-BB41-AD86-284362A70AD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3959B80E-9CDB-D049-A204-1CA5127B00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D0093-DAD8-FF40-ACA8-A5B3A61335F1}" type="datetimeFigureOut">
              <a:rPr lang="sv-SE" smtClean="0"/>
              <a:t>2021-09-29</a:t>
            </a:fld>
            <a:endParaRPr lang="sv-SE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C93A5B7E-B6FA-844F-97A8-73B4106738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C99C841D-5727-EE4A-B315-1F71AC223D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32CBA-02D9-904E-B096-38E0A2A7EBF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5710978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67C39AF-BA8E-2844-96B6-7D7D93BD1D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5C06D55E-B10C-924D-AA15-CAB7D4F2C7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D0093-DAD8-FF40-ACA8-A5B3A61335F1}" type="datetimeFigureOut">
              <a:rPr lang="sv-SE" smtClean="0"/>
              <a:t>2021-09-29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5B38368A-5A8F-1447-AA1E-B803A58ED0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2CC6FAAF-7913-3A40-8FDD-7E005269EF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32CBA-02D9-904E-B096-38E0A2A7EBF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9890030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E5FA0BBE-C067-0646-9E07-19CD028F40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D0093-DAD8-FF40-ACA8-A5B3A61335F1}" type="datetimeFigureOut">
              <a:rPr lang="sv-SE" smtClean="0"/>
              <a:t>2021-09-29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C57D9229-B8DE-9744-B137-7F3E7EC4E2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EEAAD970-A1C8-674A-A539-E66FBD3CF4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32CBA-02D9-904E-B096-38E0A2A7EBF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594489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9BE5807-0478-8C45-BAED-98F3EF6038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6ED39F79-B96C-C544-A6DB-7D0ACEBBD8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C3D224E9-E7B1-CE43-82C6-D6D51ECC90F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24F093B5-CD4B-694E-95F7-4D777E77E7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D0093-DAD8-FF40-ACA8-A5B3A61335F1}" type="datetimeFigureOut">
              <a:rPr lang="sv-SE" smtClean="0"/>
              <a:t>2021-09-29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36608282-C49D-4244-942A-CF84AAA101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115A4157-5F29-3348-9247-FB9F64A776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32CBA-02D9-904E-B096-38E0A2A7EBF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239213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4633DFA-A344-3042-B0D2-F498F1A5FD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A05983D8-FE61-C04E-A9E4-B4A85D33CF9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34DBBE1E-F088-3B4A-86AE-F26D3A4A1C0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618F1987-4052-4441-BD1A-7025C699B5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D0093-DAD8-FF40-ACA8-A5B3A61335F1}" type="datetimeFigureOut">
              <a:rPr lang="sv-SE" smtClean="0"/>
              <a:t>2021-09-29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17DAAA55-7E31-2545-8915-7A4C6B1D82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32529AC1-17B0-294C-A587-32B4B162B7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32CBA-02D9-904E-B096-38E0A2A7EBF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3051227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1F61DF12-9F83-F344-8916-B35409A6DF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04C67603-B5D7-2540-8232-DEBFD411603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45D18212-7609-8948-A3AE-59F14658838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6D0093-DAD8-FF40-ACA8-A5B3A61335F1}" type="datetimeFigureOut">
              <a:rPr lang="sv-SE" smtClean="0"/>
              <a:t>2021-09-29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26AFAA78-89D2-AE4C-9BFF-9BE8B4C2AF0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A4EE09D4-AAAD-4D40-A28D-BF2FED36BB3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532CBA-02D9-904E-B096-38E0A2A7EBF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587289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emf"/><Relationship Id="rId4" Type="http://schemas.openxmlformats.org/officeDocument/2006/relationships/image" Target="../media/image3.emf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latshållare för innehåll 4">
            <a:extLst>
              <a:ext uri="{FF2B5EF4-FFF2-40B4-BE49-F238E27FC236}">
                <a16:creationId xmlns:a16="http://schemas.microsoft.com/office/drawing/2014/main" id="{D1B6E93C-FA33-E446-AA79-C5EE47B1B52E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16494" r="-1" b="14434"/>
          <a:stretch/>
        </p:blipFill>
        <p:spPr>
          <a:xfrm rot="21600000">
            <a:off x="780765" y="8067"/>
            <a:ext cx="9928860" cy="6858001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CB607B98-7700-4DC9-8BE8-A876255F9C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15" name="Platshållare för innehåll 4">
            <a:extLst>
              <a:ext uri="{FF2B5EF4-FFF2-40B4-BE49-F238E27FC236}">
                <a16:creationId xmlns:a16="http://schemas.microsoft.com/office/drawing/2014/main" id="{7DB90110-247E-6E4B-8157-B1F198AB3BB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4"/>
          <a:stretch>
            <a:fillRect/>
          </a:stretch>
        </p:blipFill>
        <p:spPr>
          <a:xfrm>
            <a:off x="10582396" y="6031256"/>
            <a:ext cx="1461969" cy="837510"/>
          </a:xfrm>
        </p:spPr>
      </p:pic>
      <p:pic>
        <p:nvPicPr>
          <p:cNvPr id="16" name="Bildobjekt 15">
            <a:extLst>
              <a:ext uri="{FF2B5EF4-FFF2-40B4-BE49-F238E27FC236}">
                <a16:creationId xmlns:a16="http://schemas.microsoft.com/office/drawing/2014/main" id="{AAC51FA8-C491-CD45-9538-83D5937E02E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9727" y="81244"/>
            <a:ext cx="1362076" cy="1352134"/>
          </a:xfrm>
          <a:prstGeom prst="rect">
            <a:avLst/>
          </a:prstGeom>
        </p:spPr>
      </p:pic>
      <p:sp>
        <p:nvSpPr>
          <p:cNvPr id="9" name="textruta 8">
            <a:extLst>
              <a:ext uri="{FF2B5EF4-FFF2-40B4-BE49-F238E27FC236}">
                <a16:creationId xmlns:a16="http://schemas.microsoft.com/office/drawing/2014/main" id="{C2E4EB21-53F1-4241-A0C2-32907CBD2FC8}"/>
              </a:ext>
            </a:extLst>
          </p:cNvPr>
          <p:cNvSpPr txBox="1"/>
          <p:nvPr/>
        </p:nvSpPr>
        <p:spPr>
          <a:xfrm>
            <a:off x="861428" y="2283179"/>
            <a:ext cx="10093125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sz="4800" dirty="0">
                <a:latin typeface="+mj-lt"/>
              </a:rPr>
              <a:t>Utvärdering av samverkan och arbetsformer i projekt</a:t>
            </a:r>
          </a:p>
          <a:p>
            <a:pPr algn="ctr"/>
            <a:endParaRPr lang="sv-SE" sz="4800" dirty="0">
              <a:latin typeface="+mj-lt"/>
            </a:endParaRPr>
          </a:p>
          <a:p>
            <a:pPr algn="ctr"/>
            <a:r>
              <a:rPr lang="sv-SE" sz="3600" i="1" dirty="0">
                <a:latin typeface="+mj-lt"/>
              </a:rPr>
              <a:t>210618</a:t>
            </a:r>
          </a:p>
        </p:txBody>
      </p:sp>
    </p:spTree>
    <p:extLst>
      <p:ext uri="{BB962C8B-B14F-4D97-AF65-F5344CB8AC3E}">
        <p14:creationId xmlns:p14="http://schemas.microsoft.com/office/powerpoint/2010/main" val="79771703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5D53B01-21D6-1541-983D-91B7894A31E0}"/>
              </a:ext>
            </a:extLst>
          </p:cNvPr>
          <p:cNvSpPr txBox="1">
            <a:spLocks/>
          </p:cNvSpPr>
          <p:nvPr/>
        </p:nvSpPr>
        <p:spPr>
          <a:xfrm>
            <a:off x="838200" y="365125"/>
            <a:ext cx="10515600" cy="994884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v-SE" sz="4000"/>
              <a:t>Första byggmötet, forts.</a:t>
            </a:r>
            <a:endParaRPr lang="sv-SE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002F7720-8A77-5545-8618-2159ED9F5A1E}"/>
              </a:ext>
            </a:extLst>
          </p:cNvPr>
          <p:cNvSpPr txBox="1">
            <a:spLocks/>
          </p:cNvSpPr>
          <p:nvPr/>
        </p:nvSpPr>
        <p:spPr>
          <a:xfrm>
            <a:off x="910087" y="1323591"/>
            <a:ext cx="10515600" cy="5386507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sv-SE"/>
              <a:t>3. Mål för organisationen/projektet</a:t>
            </a:r>
            <a:br>
              <a:rPr lang="sv-SE"/>
            </a:br>
            <a:r>
              <a:rPr lang="sv-SE" sz="2000"/>
              <a:t>(skriv ner, kan även vara nyckeltal, jämlikhet, mm)</a:t>
            </a:r>
            <a:endParaRPr lang="sv-SE" sz="2000">
              <a:cs typeface="Calibri"/>
            </a:endParaRPr>
          </a:p>
          <a:p>
            <a:pPr>
              <a:buFont typeface="Wingdings" pitchFamily="2" charset="2"/>
              <a:buChar char="q"/>
            </a:pPr>
            <a:r>
              <a:rPr lang="sv-SE"/>
              <a:t>...</a:t>
            </a:r>
            <a:endParaRPr lang="sv-SE">
              <a:cs typeface="Calibri"/>
            </a:endParaRPr>
          </a:p>
          <a:p>
            <a:pPr>
              <a:buFont typeface="Wingdings" pitchFamily="2" charset="2"/>
              <a:buChar char="q"/>
            </a:pPr>
            <a:r>
              <a:rPr lang="sv-SE"/>
              <a:t>...</a:t>
            </a:r>
            <a:endParaRPr lang="sv-SE">
              <a:cs typeface="Calibri"/>
            </a:endParaRPr>
          </a:p>
          <a:p>
            <a:pPr>
              <a:buFont typeface="Wingdings" pitchFamily="2" charset="2"/>
              <a:buChar char="q"/>
            </a:pPr>
            <a:r>
              <a:rPr lang="sv-SE"/>
              <a:t>…</a:t>
            </a:r>
            <a:endParaRPr lang="sv-SE">
              <a:cs typeface="Calibri"/>
            </a:endParaRPr>
          </a:p>
          <a:p>
            <a:pPr>
              <a:buFont typeface="Wingdings" pitchFamily="2" charset="2"/>
              <a:buChar char="q"/>
            </a:pPr>
            <a:r>
              <a:rPr lang="sv-SE">
                <a:cs typeface="Calibri"/>
              </a:rPr>
              <a:t>…</a:t>
            </a:r>
          </a:p>
          <a:p>
            <a:pPr>
              <a:buFont typeface="Wingdings" pitchFamily="2" charset="2"/>
              <a:buChar char="q"/>
            </a:pPr>
            <a:r>
              <a:rPr lang="sv-SE">
                <a:cs typeface="Calibri"/>
              </a:rPr>
              <a:t>…</a:t>
            </a:r>
          </a:p>
          <a:p>
            <a:pPr>
              <a:buFont typeface="Wingdings" pitchFamily="2" charset="2"/>
              <a:buChar char="q"/>
            </a:pPr>
            <a:r>
              <a:rPr lang="sv-SE">
                <a:cs typeface="Calibri"/>
              </a:rPr>
              <a:t>...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sv-SE"/>
          </a:p>
          <a:p>
            <a:pPr marL="0" indent="0">
              <a:buFont typeface="Arial" panose="020B0604020202020204" pitchFamily="34" charset="0"/>
              <a:buNone/>
            </a:pP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08961945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AA0B03E-E995-AA4E-A0F3-9D281E565126}"/>
              </a:ext>
            </a:extLst>
          </p:cNvPr>
          <p:cNvSpPr txBox="1">
            <a:spLocks/>
          </p:cNvSpPr>
          <p:nvPr/>
        </p:nvSpPr>
        <p:spPr>
          <a:xfrm>
            <a:off x="838200" y="365125"/>
            <a:ext cx="10515600" cy="793601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v-SE" sz="4000"/>
              <a:t>Första byggmötet</a:t>
            </a:r>
            <a:endParaRPr lang="sv-SE" sz="2000" i="1" dirty="0">
              <a:cs typeface="Calibri Light"/>
            </a:endParaRP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DB9CAC99-EA4C-594E-8C39-0EDE42E6A6F2}"/>
              </a:ext>
            </a:extLst>
          </p:cNvPr>
          <p:cNvSpPr txBox="1">
            <a:spLocks/>
          </p:cNvSpPr>
          <p:nvPr/>
        </p:nvSpPr>
        <p:spPr>
          <a:xfrm>
            <a:off x="838200" y="1251704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sv-SE"/>
              <a:t>4. Hur säkerställs att driftorganisation får information och kan lämna synpunkter under projektet?</a:t>
            </a:r>
          </a:p>
          <a:p>
            <a:pPr>
              <a:buFont typeface="Wingdings" pitchFamily="2" charset="2"/>
              <a:buChar char="ü"/>
            </a:pPr>
            <a:r>
              <a:rPr lang="sv-SE"/>
              <a:t>...</a:t>
            </a:r>
            <a:endParaRPr lang="sv-SE">
              <a:cs typeface="Calibri"/>
            </a:endParaRPr>
          </a:p>
          <a:p>
            <a:pPr>
              <a:buFont typeface="Wingdings" pitchFamily="2" charset="2"/>
              <a:buChar char="ü"/>
            </a:pPr>
            <a:r>
              <a:rPr lang="sv-SE"/>
              <a:t>...</a:t>
            </a:r>
            <a:endParaRPr lang="sv-SE">
              <a:cs typeface="Calibri"/>
            </a:endParaRPr>
          </a:p>
          <a:p>
            <a:pPr>
              <a:buFont typeface="Wingdings" pitchFamily="2" charset="2"/>
              <a:buChar char="ü"/>
            </a:pPr>
            <a:r>
              <a:rPr lang="sv-SE"/>
              <a:t>...</a:t>
            </a:r>
            <a:endParaRPr lang="sv-SE">
              <a:cs typeface="Calibri"/>
            </a:endParaRPr>
          </a:p>
          <a:p>
            <a:pPr>
              <a:buFont typeface="Wingdings" pitchFamily="2" charset="2"/>
              <a:buChar char="ü"/>
            </a:pPr>
            <a:r>
              <a:rPr lang="sv-SE"/>
              <a:t>...</a:t>
            </a:r>
            <a:endParaRPr lang="sv-SE">
              <a:cs typeface="Calibri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sv-SE"/>
          </a:p>
          <a:p>
            <a:pPr marL="0" indent="0">
              <a:buFont typeface="Arial" panose="020B0604020202020204" pitchFamily="34" charset="0"/>
              <a:buNone/>
            </a:pP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04920200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1582624-7A21-144A-B80E-01F0F97BB3E0}"/>
              </a:ext>
            </a:extLst>
          </p:cNvPr>
          <p:cNvSpPr txBox="1">
            <a:spLocks/>
          </p:cNvSpPr>
          <p:nvPr/>
        </p:nvSpPr>
        <p:spPr>
          <a:xfrm>
            <a:off x="838200" y="365125"/>
            <a:ext cx="10515600" cy="922997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v-SE" sz="4000"/>
              <a:t>Första byggmötet</a:t>
            </a:r>
            <a:endParaRPr lang="sv-SE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47733632-884F-AB47-9B91-9D0B17D6BE1D}"/>
              </a:ext>
            </a:extLst>
          </p:cNvPr>
          <p:cNvSpPr txBox="1">
            <a:spLocks/>
          </p:cNvSpPr>
          <p:nvPr/>
        </p:nvSpPr>
        <p:spPr>
          <a:xfrm>
            <a:off x="838200" y="1366723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sv-SE"/>
              <a:t>5. Synpunkter/tips avseende utvärderingen samt projektmålen?</a:t>
            </a:r>
            <a:endParaRPr lang="sv-SE">
              <a:cs typeface="Calibri"/>
            </a:endParaRPr>
          </a:p>
          <a:p>
            <a:pPr>
              <a:buFont typeface="Wingdings" pitchFamily="2" charset="2"/>
              <a:buChar char="ü"/>
            </a:pPr>
            <a:r>
              <a:rPr lang="sv-SE"/>
              <a:t>... </a:t>
            </a:r>
            <a:endParaRPr lang="sv-SE">
              <a:cs typeface="Calibri"/>
            </a:endParaRPr>
          </a:p>
          <a:p>
            <a:pPr>
              <a:buFont typeface="Wingdings" pitchFamily="2" charset="2"/>
              <a:buChar char="ü"/>
            </a:pPr>
            <a:r>
              <a:rPr lang="sv-SE"/>
              <a:t>...</a:t>
            </a:r>
            <a:endParaRPr lang="sv-SE">
              <a:cs typeface="Calibri"/>
            </a:endParaRPr>
          </a:p>
          <a:p>
            <a:pPr>
              <a:buFont typeface="Wingdings" pitchFamily="2" charset="2"/>
              <a:buChar char="ü"/>
            </a:pPr>
            <a:r>
              <a:rPr lang="sv-SE"/>
              <a:t>...</a:t>
            </a:r>
            <a:endParaRPr lang="sv-SE">
              <a:cs typeface="Calibri"/>
            </a:endParaRPr>
          </a:p>
          <a:p>
            <a:pPr>
              <a:buFont typeface="Wingdings" pitchFamily="2" charset="2"/>
              <a:buChar char="ü"/>
            </a:pPr>
            <a:r>
              <a:rPr lang="sv-SE"/>
              <a:t>...</a:t>
            </a:r>
            <a:endParaRPr lang="sv-SE">
              <a:cs typeface="Calibri"/>
            </a:endParaRPr>
          </a:p>
          <a:p>
            <a:pPr>
              <a:buFont typeface="Wingdings" pitchFamily="2" charset="2"/>
              <a:buChar char="ü"/>
            </a:pPr>
            <a:r>
              <a:rPr lang="sv-SE"/>
              <a:t>...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11788647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55AEB79-CA23-1943-93DD-E4ABE7E5FCB1}"/>
              </a:ext>
            </a:extLst>
          </p:cNvPr>
          <p:cNvSpPr txBox="1">
            <a:spLocks/>
          </p:cNvSpPr>
          <p:nvPr/>
        </p:nvSpPr>
        <p:spPr>
          <a:xfrm>
            <a:off x="838200" y="196684"/>
            <a:ext cx="10515600" cy="1503530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v-SE" sz="4000"/>
              <a:t>Bilder på installationerna/byggnationerna</a:t>
            </a:r>
            <a:br>
              <a:rPr lang="sv-SE"/>
            </a:br>
            <a:r>
              <a:rPr lang="sv-SE" sz="2000" i="1"/>
              <a:t>Ansvarig: Utvärderingsansvarige</a:t>
            </a:r>
            <a:endParaRPr lang="sv-SE" sz="2000" i="1" dirty="0">
              <a:highlight>
                <a:srgbClr val="00FF00"/>
              </a:highlight>
              <a:cs typeface="Calibri Light"/>
            </a:endParaRPr>
          </a:p>
        </p:txBody>
      </p:sp>
    </p:spTree>
    <p:extLst>
      <p:ext uri="{BB962C8B-B14F-4D97-AF65-F5344CB8AC3E}">
        <p14:creationId xmlns:p14="http://schemas.microsoft.com/office/powerpoint/2010/main" val="277727902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7C97E60-39B5-4945-A324-847AFED559FD}"/>
              </a:ext>
            </a:extLst>
          </p:cNvPr>
          <p:cNvSpPr txBox="1">
            <a:spLocks/>
          </p:cNvSpPr>
          <p:nvPr/>
        </p:nvSpPr>
        <p:spPr>
          <a:xfrm>
            <a:off x="838200" y="365125"/>
            <a:ext cx="10515600" cy="851111"/>
          </a:xfrm>
          <a:prstGeom prst="rect">
            <a:avLst/>
          </a:prstGeom>
        </p:spPr>
        <p:txBody>
          <a:bodyPr>
            <a:normAutofit fontScale="975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v-SE" sz="4000"/>
              <a:t>Vid slutbesiktningen</a:t>
            </a:r>
            <a:br>
              <a:rPr lang="sv-SE"/>
            </a:br>
            <a:endParaRPr lang="sv-SE" sz="2000" i="1" dirty="0">
              <a:cs typeface="Calibri Light"/>
            </a:endParaRP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0A7AB319-225F-7F41-A5A5-6D5215468F2C}"/>
              </a:ext>
            </a:extLst>
          </p:cNvPr>
          <p:cNvSpPr txBox="1">
            <a:spLocks/>
          </p:cNvSpPr>
          <p:nvPr/>
        </p:nvSpPr>
        <p:spPr>
          <a:xfrm>
            <a:off x="838200" y="1222949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sv-SE"/>
              <a:t>Utvärdering av samtliga punkter enligt bild 7-11.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sv-SE"/>
          </a:p>
          <a:p>
            <a:pPr marL="0" indent="0">
              <a:buFont typeface="Arial" panose="020B0604020202020204" pitchFamily="34" charset="0"/>
              <a:buNone/>
            </a:pPr>
            <a:r>
              <a:rPr lang="sv-SE"/>
              <a:t>Alla områden tas upp, diskuteras och dokumenteras.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66088669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7B502BC-2281-BB47-91AA-36C45404131B}"/>
              </a:ext>
            </a:extLst>
          </p:cNvPr>
          <p:cNvSpPr txBox="1">
            <a:spLocks/>
          </p:cNvSpPr>
          <p:nvPr/>
        </p:nvSpPr>
        <p:spPr>
          <a:xfrm>
            <a:off x="838200" y="365125"/>
            <a:ext cx="10515600" cy="1066771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v-SE" sz="4000"/>
              <a:t>Vid slutbesiktningen</a:t>
            </a:r>
            <a:endParaRPr lang="sv-SE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869CCC94-99CC-A54B-9C2E-9FA8F731DE45}"/>
              </a:ext>
            </a:extLst>
          </p:cNvPr>
          <p:cNvSpPr txBox="1">
            <a:spLocks/>
          </p:cNvSpPr>
          <p:nvPr/>
        </p:nvSpPr>
        <p:spPr>
          <a:xfrm>
            <a:off x="838200" y="1309213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sv-SE"/>
              <a:t>Vad skulle kunna förbättras till kommande projekt för ännu bättre resultat? </a:t>
            </a:r>
            <a:r>
              <a:rPr lang="sv-SE" sz="2000"/>
              <a:t>(högre kvalitet med lägre kostnader/tidseffektivare)</a:t>
            </a:r>
            <a:endParaRPr lang="sv-SE" sz="2000">
              <a:cs typeface="Calibri"/>
            </a:endParaRPr>
          </a:p>
          <a:p>
            <a:pPr>
              <a:buFont typeface="Wingdings" panose="020B0604020202020204" pitchFamily="34" charset="0"/>
              <a:buChar char="ü"/>
            </a:pPr>
            <a:r>
              <a:rPr lang="sv-SE"/>
              <a:t>...</a:t>
            </a:r>
            <a:endParaRPr lang="sv-SE">
              <a:cs typeface="Calibri"/>
            </a:endParaRPr>
          </a:p>
          <a:p>
            <a:pPr>
              <a:buFont typeface="Wingdings" panose="020B0604020202020204" pitchFamily="34" charset="0"/>
              <a:buChar char="ü"/>
            </a:pPr>
            <a:r>
              <a:rPr lang="sv-SE"/>
              <a:t>…</a:t>
            </a:r>
          </a:p>
          <a:p>
            <a:pPr>
              <a:buFont typeface="Wingdings" panose="020B0604020202020204" pitchFamily="34" charset="0"/>
              <a:buChar char="ü"/>
            </a:pPr>
            <a:r>
              <a:rPr lang="sv-SE">
                <a:cs typeface="Calibri"/>
              </a:rPr>
              <a:t>…</a:t>
            </a:r>
          </a:p>
          <a:p>
            <a:pPr>
              <a:buFont typeface="Wingdings" panose="020B0604020202020204" pitchFamily="34" charset="0"/>
              <a:buChar char="ü"/>
            </a:pPr>
            <a:r>
              <a:rPr lang="sv-SE">
                <a:cs typeface="Calibri"/>
              </a:rPr>
              <a:t>…</a:t>
            </a:r>
          </a:p>
          <a:p>
            <a:pPr>
              <a:buFont typeface="Wingdings" panose="020B0604020202020204" pitchFamily="34" charset="0"/>
              <a:buChar char="ü"/>
            </a:pPr>
            <a:r>
              <a:rPr lang="sv-SE">
                <a:cs typeface="Calibri"/>
              </a:rPr>
              <a:t>…</a:t>
            </a:r>
          </a:p>
          <a:p>
            <a:pPr>
              <a:buFont typeface="Wingdings" panose="020B0604020202020204" pitchFamily="34" charset="0"/>
              <a:buChar char="ü"/>
            </a:pPr>
            <a:r>
              <a:rPr lang="sv-SE">
                <a:cs typeface="Calibri"/>
              </a:rPr>
              <a:t>...</a:t>
            </a:r>
          </a:p>
          <a:p>
            <a:pPr marL="514350" indent="-514350">
              <a:buFont typeface="+mj-lt"/>
              <a:buAutoNum type="arabicPeriod" startAt="3"/>
            </a:pPr>
            <a:endParaRPr lang="sv-SE"/>
          </a:p>
          <a:p>
            <a:pPr marL="0" indent="0">
              <a:buFont typeface="Arial" panose="020B0604020202020204" pitchFamily="34" charset="0"/>
              <a:buNone/>
            </a:pPr>
            <a:endParaRPr lang="sv-SE"/>
          </a:p>
          <a:p>
            <a:pPr marL="0" indent="0">
              <a:buFont typeface="Arial" panose="020B0604020202020204" pitchFamily="34" charset="0"/>
              <a:buNone/>
            </a:pP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85532593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A3264B8-6907-CF48-AD92-F95FED1706F6}"/>
              </a:ext>
            </a:extLst>
          </p:cNvPr>
          <p:cNvSpPr txBox="1">
            <a:spLocks/>
          </p:cNvSpPr>
          <p:nvPr/>
        </p:nvSpPr>
        <p:spPr>
          <a:xfrm>
            <a:off x="838200" y="365125"/>
            <a:ext cx="10515600" cy="822356"/>
          </a:xfrm>
          <a:prstGeom prst="rect">
            <a:avLst/>
          </a:prstGeom>
        </p:spPr>
        <p:txBody>
          <a:bodyPr>
            <a:normAutofit fontScale="900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v-SE" sz="4000"/>
              <a:t>Vid slutbesiktningen</a:t>
            </a:r>
            <a:br>
              <a:rPr lang="sv-SE"/>
            </a:br>
            <a:endParaRPr lang="sv-SE" sz="2000" i="1" dirty="0">
              <a:cs typeface="Calibri Light"/>
            </a:endParaRP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2B28D129-3B02-4D4E-A801-ADA9057B19D9}"/>
              </a:ext>
            </a:extLst>
          </p:cNvPr>
          <p:cNvSpPr txBox="1">
            <a:spLocks/>
          </p:cNvSpPr>
          <p:nvPr/>
        </p:nvSpPr>
        <p:spPr>
          <a:xfrm>
            <a:off x="895709" y="113668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sv-SE"/>
              <a:t>Övriga synpunkter/erfarenheter avseende projektet?</a:t>
            </a:r>
            <a:br>
              <a:rPr lang="sv-SE"/>
            </a:br>
            <a:endParaRPr lang="en-US"/>
          </a:p>
          <a:p>
            <a:pPr>
              <a:buFont typeface="Wingdings" panose="020B0604020202020204" pitchFamily="34" charset="0"/>
              <a:buChar char="ü"/>
            </a:pPr>
            <a:r>
              <a:rPr lang="sv-SE">
                <a:cs typeface="Calibri"/>
              </a:rPr>
              <a:t>…</a:t>
            </a:r>
          </a:p>
          <a:p>
            <a:pPr>
              <a:buFont typeface="Wingdings" panose="020B0604020202020204" pitchFamily="34" charset="0"/>
              <a:buChar char="ü"/>
            </a:pPr>
            <a:r>
              <a:rPr lang="sv-SE">
                <a:cs typeface="Calibri"/>
              </a:rPr>
              <a:t>…</a:t>
            </a:r>
          </a:p>
          <a:p>
            <a:pPr>
              <a:buFont typeface="Wingdings" panose="020B0604020202020204" pitchFamily="34" charset="0"/>
              <a:buChar char="ü"/>
            </a:pPr>
            <a:r>
              <a:rPr lang="sv-SE">
                <a:cs typeface="Calibri"/>
              </a:rPr>
              <a:t>…</a:t>
            </a:r>
          </a:p>
          <a:p>
            <a:pPr>
              <a:buFont typeface="Wingdings" panose="020B0604020202020204" pitchFamily="34" charset="0"/>
              <a:buChar char="ü"/>
            </a:pPr>
            <a:r>
              <a:rPr lang="sv-SE">
                <a:cs typeface="Calibri"/>
              </a:rPr>
              <a:t>...</a:t>
            </a:r>
          </a:p>
          <a:p>
            <a:pPr marL="514350" indent="-514350">
              <a:buFont typeface="+mj-lt"/>
              <a:buAutoNum type="arabicPeriod" startAt="3"/>
            </a:pPr>
            <a:endParaRPr lang="sv-SE"/>
          </a:p>
          <a:p>
            <a:pPr marL="0" indent="0">
              <a:buFont typeface="Arial" panose="020B0604020202020204" pitchFamily="34" charset="0"/>
              <a:buNone/>
            </a:pPr>
            <a:endParaRPr lang="sv-SE"/>
          </a:p>
          <a:p>
            <a:pPr marL="0" indent="0">
              <a:buFont typeface="Arial" panose="020B0604020202020204" pitchFamily="34" charset="0"/>
              <a:buNone/>
            </a:pP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6640903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78538A1-D461-FB44-BDD6-5751DF455C64}"/>
              </a:ext>
            </a:extLst>
          </p:cNvPr>
          <p:cNvSpPr txBox="1">
            <a:spLocks/>
          </p:cNvSpPr>
          <p:nvPr/>
        </p:nvSpPr>
        <p:spPr>
          <a:xfrm>
            <a:off x="838199" y="365125"/>
            <a:ext cx="11106873" cy="2216029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v-SE" sz="4000"/>
              <a:t>Rapport utvärdering</a:t>
            </a:r>
            <a:br>
              <a:rPr lang="sv-SE"/>
            </a:br>
            <a:r>
              <a:rPr lang="sv-SE" sz="2000" i="1"/>
              <a:t>Deltagare: Utvärderingsansvarige</a:t>
            </a:r>
            <a:br>
              <a:rPr lang="sv-SE" sz="2000" i="1"/>
            </a:br>
            <a:r>
              <a:rPr lang="sv-SE" sz="2000" i="1"/>
              <a:t>Syfte: Dokumentera erfarenheter för att säkerställa att de tas tillvara i nästa projekt. Denna rapport delges sedan samtliga inblandade i projektet med möjlighet till ytterligare kommentarer.</a:t>
            </a:r>
            <a:br>
              <a:rPr lang="sv-SE" sz="2000"/>
            </a:br>
            <a:endParaRPr lang="sv-SE" sz="2000" i="1" dirty="0"/>
          </a:p>
        </p:txBody>
      </p:sp>
    </p:spTree>
    <p:extLst>
      <p:ext uri="{BB962C8B-B14F-4D97-AF65-F5344CB8AC3E}">
        <p14:creationId xmlns:p14="http://schemas.microsoft.com/office/powerpoint/2010/main" val="40632254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latshållare för innehåll 4">
            <a:extLst>
              <a:ext uri="{FF2B5EF4-FFF2-40B4-BE49-F238E27FC236}">
                <a16:creationId xmlns:a16="http://schemas.microsoft.com/office/drawing/2014/main" id="{2FE1840C-2068-EC44-9E79-5CF3317D3EB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82396" y="6031256"/>
            <a:ext cx="1461969" cy="837510"/>
          </a:xfrm>
          <a:prstGeom prst="rect">
            <a:avLst/>
          </a:prstGeom>
        </p:spPr>
      </p:pic>
      <p:pic>
        <p:nvPicPr>
          <p:cNvPr id="5" name="Bildobjekt 4">
            <a:extLst>
              <a:ext uri="{FF2B5EF4-FFF2-40B4-BE49-F238E27FC236}">
                <a16:creationId xmlns:a16="http://schemas.microsoft.com/office/drawing/2014/main" id="{0B2E1594-46DF-D242-AD03-44F1AC7E51B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3346" y="6002680"/>
            <a:ext cx="2166938" cy="754063"/>
          </a:xfrm>
          <a:prstGeom prst="rect">
            <a:avLst/>
          </a:prstGeom>
        </p:spPr>
      </p:pic>
      <p:sp>
        <p:nvSpPr>
          <p:cNvPr id="6" name="Rubrik 1">
            <a:extLst>
              <a:ext uri="{FF2B5EF4-FFF2-40B4-BE49-F238E27FC236}">
                <a16:creationId xmlns:a16="http://schemas.microsoft.com/office/drawing/2014/main" id="{31CA9B60-BDC9-834F-ABAF-492BBA8F5F19}"/>
              </a:ext>
            </a:extLst>
          </p:cNvPr>
          <p:cNvSpPr txBox="1">
            <a:spLocks/>
          </p:cNvSpPr>
          <p:nvPr/>
        </p:nvSpPr>
        <p:spPr>
          <a:xfrm>
            <a:off x="838200" y="1161410"/>
            <a:ext cx="10515600" cy="1325563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sv-SE" i="1" dirty="0"/>
              <a:t>Utvärdering av samarbeten mm</a:t>
            </a:r>
          </a:p>
        </p:txBody>
      </p:sp>
      <p:sp>
        <p:nvSpPr>
          <p:cNvPr id="7" name="Platshållare för innehåll 2">
            <a:extLst>
              <a:ext uri="{FF2B5EF4-FFF2-40B4-BE49-F238E27FC236}">
                <a16:creationId xmlns:a16="http://schemas.microsoft.com/office/drawing/2014/main" id="{77656BF9-D9AB-CB4A-A572-1749012E113E}"/>
              </a:ext>
            </a:extLst>
          </p:cNvPr>
          <p:cNvSpPr txBox="1">
            <a:spLocks/>
          </p:cNvSpPr>
          <p:nvPr/>
        </p:nvSpPr>
        <p:spPr>
          <a:xfrm>
            <a:off x="797780" y="2486973"/>
            <a:ext cx="10515600" cy="2371734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Aft>
                <a:spcPts val="1200"/>
              </a:spcAft>
              <a:buFont typeface="Wingdings" pitchFamily="2" charset="2"/>
              <a:buChar char="ü"/>
            </a:pPr>
            <a:r>
              <a:rPr lang="sv-SE" sz="2400" i="1"/>
              <a:t>Syftet med denna mall är att utvärdera hur genomförda projekt har fungerat avseende samarbeten, arbetsformer, tidplaner, ansvarsfördelning mm </a:t>
            </a:r>
          </a:p>
          <a:p>
            <a:pPr>
              <a:spcAft>
                <a:spcPts val="1200"/>
              </a:spcAft>
              <a:buFont typeface="Wingdings" pitchFamily="2" charset="2"/>
              <a:buChar char="ü"/>
            </a:pPr>
            <a:r>
              <a:rPr lang="sv-SE" sz="2400" b="1" i="1"/>
              <a:t>Det är INTE en mall för utvärdering av teknik eller energibesparing</a:t>
            </a:r>
            <a:endParaRPr lang="sv-SE" sz="2400" i="1"/>
          </a:p>
          <a:p>
            <a:pPr marL="0" indent="0">
              <a:spcAft>
                <a:spcPts val="1200"/>
              </a:spcAft>
              <a:buFont typeface="Arial" panose="020B0604020202020204" pitchFamily="34" charset="0"/>
              <a:buNone/>
            </a:pPr>
            <a:endParaRPr lang="sv-SE" sz="2400" i="1" dirty="0"/>
          </a:p>
        </p:txBody>
      </p:sp>
    </p:spTree>
    <p:extLst>
      <p:ext uri="{BB962C8B-B14F-4D97-AF65-F5344CB8AC3E}">
        <p14:creationId xmlns:p14="http://schemas.microsoft.com/office/powerpoint/2010/main" val="31962907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B8513A7-9ABA-414B-87A8-5D545A12EDCB}"/>
              </a:ext>
            </a:extLst>
          </p:cNvPr>
          <p:cNvSpPr txBox="1">
            <a:spLocks/>
          </p:cNvSpPr>
          <p:nvPr/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v-SE" sz="4000"/>
              <a:t>Utvärderingsansvarig</a:t>
            </a:r>
            <a:br>
              <a:rPr lang="sv-SE"/>
            </a:br>
            <a:r>
              <a:rPr lang="sv-SE" sz="2000"/>
              <a:t>Lämpligen energicontroller alt. projektledaren alt. driftchef alt. hållbarhetsansvarig. </a:t>
            </a:r>
            <a:br>
              <a:rPr lang="sv-SE" sz="2000"/>
            </a:br>
            <a:endParaRPr lang="sv-SE" sz="2000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A0A78FDE-05B5-EC46-B035-55BECFCD4645}"/>
              </a:ext>
            </a:extLst>
          </p:cNvPr>
          <p:cNvSpPr txBox="1">
            <a:spLocks/>
          </p:cNvSpPr>
          <p:nvPr/>
        </p:nvSpPr>
        <p:spPr>
          <a:xfrm>
            <a:off x="838200" y="1536258"/>
            <a:ext cx="10515600" cy="4351338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sv-SE" sz="2400"/>
              <a:t>Utvärderingsansvarig:</a:t>
            </a:r>
            <a:r>
              <a:rPr lang="sv-SE" sz="2000"/>
              <a:t>	</a:t>
            </a:r>
            <a:r>
              <a:rPr lang="sv-SE"/>
              <a:t>	...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sv-SE" sz="2000"/>
              <a:t>Titel:</a:t>
            </a:r>
            <a:r>
              <a:rPr lang="sv-SE"/>
              <a:t>				...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sv-SE"/>
          </a:p>
          <a:p>
            <a:pPr marL="0" indent="0">
              <a:buFont typeface="Arial" panose="020B0604020202020204" pitchFamily="34" charset="0"/>
              <a:buNone/>
            </a:pPr>
            <a:r>
              <a:rPr lang="sv-SE" sz="2400"/>
              <a:t>Utsedd av:</a:t>
            </a:r>
            <a:r>
              <a:rPr lang="sv-SE" sz="2000"/>
              <a:t>	</a:t>
            </a:r>
            <a:r>
              <a:rPr lang="sv-SE"/>
              <a:t>		...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sv-SE" sz="2000"/>
              <a:t>Titel:	</a:t>
            </a:r>
            <a:r>
              <a:rPr lang="sv-SE"/>
              <a:t>			...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sv-SE" sz="2000"/>
              <a:t>Datum:</a:t>
            </a:r>
            <a:r>
              <a:rPr lang="sv-SE"/>
              <a:t>				...</a:t>
            </a:r>
          </a:p>
        </p:txBody>
      </p:sp>
    </p:spTree>
    <p:extLst>
      <p:ext uri="{BB962C8B-B14F-4D97-AF65-F5344CB8AC3E}">
        <p14:creationId xmlns:p14="http://schemas.microsoft.com/office/powerpoint/2010/main" val="2086976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764DCFA-877B-1643-A2F2-AACD54AF780D}"/>
              </a:ext>
            </a:extLst>
          </p:cNvPr>
          <p:cNvSpPr txBox="1">
            <a:spLocks/>
          </p:cNvSpPr>
          <p:nvPr/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v-SE" sz="4000"/>
              <a:t>Projekt "</a:t>
            </a:r>
            <a:r>
              <a:rPr lang="sv-SE" sz="4000" i="1"/>
              <a:t>nn</a:t>
            </a:r>
            <a:r>
              <a:rPr lang="sv-SE" sz="4000"/>
              <a:t>”- Sammanfattande projektbeskrivning</a:t>
            </a:r>
            <a:br>
              <a:rPr lang="sv-SE" sz="4000"/>
            </a:br>
            <a:r>
              <a:rPr lang="sv-SE" sz="1800" i="1"/>
              <a:t>Skriv ner innan projektstart. Väldigt kort sammanfattning för att kunna göra en relevant utvärdering av samarbeten mm. Exempelvis målsättning och syfte med projektet.</a:t>
            </a:r>
            <a:endParaRPr lang="sv-SE" sz="1800" i="1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6AC237F3-A41B-B149-BF77-B7F055614C6B}"/>
              </a:ext>
            </a:extLst>
          </p:cNvPr>
          <p:cNvSpPr txBox="1">
            <a:spLocks/>
          </p:cNvSpPr>
          <p:nvPr/>
        </p:nvSpPr>
        <p:spPr>
          <a:xfrm>
            <a:off x="838200" y="1830953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itchFamily="2" charset="2"/>
              <a:buChar char="q"/>
            </a:pPr>
            <a:r>
              <a:rPr lang="sv-SE" sz="2400">
                <a:latin typeface="+mj-lt"/>
              </a:rPr>
              <a:t>.... Ex. ”Renovering av skola …”</a:t>
            </a:r>
            <a:br>
              <a:rPr lang="sv-SE" sz="2400">
                <a:latin typeface="+mj-lt"/>
              </a:rPr>
            </a:br>
            <a:endParaRPr lang="sv-SE" sz="2400">
              <a:latin typeface="+mj-lt"/>
            </a:endParaRPr>
          </a:p>
          <a:p>
            <a:pPr>
              <a:buFont typeface="Wingdings" pitchFamily="2" charset="2"/>
              <a:buChar char="q"/>
            </a:pPr>
            <a:r>
              <a:rPr lang="sv-SE" sz="2400">
                <a:latin typeface="+mj-lt"/>
              </a:rPr>
              <a:t>.... Ex. ”Målsättningen är…”</a:t>
            </a:r>
            <a:br>
              <a:rPr lang="sv-SE" sz="2400">
                <a:latin typeface="+mj-lt"/>
              </a:rPr>
            </a:br>
            <a:endParaRPr lang="sv-SE" sz="2400">
              <a:latin typeface="+mj-lt"/>
              <a:cs typeface="Calibri"/>
            </a:endParaRPr>
          </a:p>
          <a:p>
            <a:pPr>
              <a:buFont typeface="Wingdings" pitchFamily="2" charset="2"/>
              <a:buChar char="q"/>
            </a:pPr>
            <a:r>
              <a:rPr lang="sv-SE" sz="2400">
                <a:latin typeface="+mj-lt"/>
              </a:rPr>
              <a:t>.... Ex. ”Syftet med projektet är…”</a:t>
            </a:r>
            <a:br>
              <a:rPr lang="sv-SE" sz="2400">
                <a:latin typeface="+mj-lt"/>
              </a:rPr>
            </a:br>
            <a:endParaRPr lang="sv-SE" sz="2400">
              <a:latin typeface="+mj-lt"/>
              <a:cs typeface="Calibri"/>
            </a:endParaRPr>
          </a:p>
          <a:p>
            <a:pPr>
              <a:buFont typeface="Wingdings" pitchFamily="2" charset="2"/>
              <a:buChar char="q"/>
            </a:pPr>
            <a:r>
              <a:rPr lang="sv-SE" sz="2400">
                <a:latin typeface="+mj-lt"/>
              </a:rPr>
              <a:t>.... Ex. ”Entreprenadform, typ av upphandling …..”</a:t>
            </a:r>
          </a:p>
          <a:p>
            <a:pPr>
              <a:buFont typeface="Wingdings" pitchFamily="2" charset="2"/>
              <a:buChar char="q"/>
            </a:pPr>
            <a:endParaRPr lang="sv-SE" sz="2400">
              <a:latin typeface="+mj-lt"/>
            </a:endParaRPr>
          </a:p>
          <a:p>
            <a:pPr>
              <a:buFont typeface="Wingdings" pitchFamily="2" charset="2"/>
              <a:buChar char="q"/>
            </a:pPr>
            <a:r>
              <a:rPr lang="sv-SE" sz="2400">
                <a:latin typeface="+mj-lt"/>
                <a:cs typeface="Calibri"/>
              </a:rPr>
              <a:t>Övrigt som kan vara relevant för utvärderingen</a:t>
            </a:r>
            <a:endParaRPr lang="sv-SE" sz="2400" dirty="0">
              <a:latin typeface="+mj-lt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3830559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905282C-1F11-B749-BEDB-57DF2183837E}"/>
              </a:ext>
            </a:extLst>
          </p:cNvPr>
          <p:cNvSpPr txBox="1">
            <a:spLocks/>
          </p:cNvSpPr>
          <p:nvPr/>
        </p:nvSpPr>
        <p:spPr>
          <a:xfrm>
            <a:off x="525682" y="365125"/>
            <a:ext cx="11511989" cy="1325563"/>
          </a:xfrm>
          <a:prstGeom prst="rect">
            <a:avLst/>
          </a:prstGeom>
        </p:spPr>
        <p:txBody>
          <a:bodyPr>
            <a:normAutofit fontScale="900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v-SE" sz="4000"/>
              <a:t>Utvärderingsgrupp</a:t>
            </a:r>
            <a:br>
              <a:rPr lang="sv-SE"/>
            </a:br>
            <a:r>
              <a:rPr lang="sv-SE" sz="2000" i="1"/>
              <a:t>Övriga deltagare. Skriv namn på de som deltar. Fyll i företagsnamnen på aktuella entreprenörer. Informera entreprenörerna innan om att utvärderingen är en del av projektet.</a:t>
            </a:r>
            <a:br>
              <a:rPr lang="sv-SE" sz="2000" i="1"/>
            </a:br>
            <a:endParaRPr lang="sv-SE" sz="2000" i="1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7E6BB1F7-B770-A342-B5A4-FBA521E82579}"/>
              </a:ext>
            </a:extLst>
          </p:cNvPr>
          <p:cNvSpPr txBox="1">
            <a:spLocks/>
          </p:cNvSpPr>
          <p:nvPr/>
        </p:nvSpPr>
        <p:spPr>
          <a:xfrm>
            <a:off x="641431" y="1852212"/>
            <a:ext cx="10863804" cy="4640663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sv-SE" sz="2000" i="1"/>
              <a:t>Utvärderingsansvarig:	</a:t>
            </a:r>
            <a:r>
              <a:rPr lang="sv-SE" sz="2400" i="1"/>
              <a:t>...</a:t>
            </a:r>
            <a:r>
              <a:rPr lang="sv-SE" sz="2000" i="1"/>
              <a:t>			Projektledare:	</a:t>
            </a:r>
            <a:r>
              <a:rPr lang="sv-SE" i="1"/>
              <a:t>	</a:t>
            </a:r>
            <a:r>
              <a:rPr lang="sv-SE" sz="2400" i="1"/>
              <a:t>...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sv-SE" sz="2000" i="1"/>
              <a:t>Ekonomiansvarig:		</a:t>
            </a:r>
            <a:r>
              <a:rPr lang="sv-SE" sz="2400" i="1"/>
              <a:t>...</a:t>
            </a:r>
            <a:r>
              <a:rPr lang="sv-SE" sz="2000" i="1"/>
              <a:t>			Energicontroller:		</a:t>
            </a:r>
            <a:r>
              <a:rPr lang="sv-SE" sz="2400" i="1"/>
              <a:t>...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sv-SE" sz="2000" i="1"/>
              <a:t>Entreprenör 1:		</a:t>
            </a:r>
            <a:r>
              <a:rPr lang="sv-SE" sz="2400" i="1"/>
              <a:t>...</a:t>
            </a:r>
            <a:r>
              <a:rPr lang="sv-SE" sz="2000" i="1"/>
              <a:t>			Entreprenör 2:		</a:t>
            </a:r>
            <a:r>
              <a:rPr lang="sv-SE" sz="2400" i="1"/>
              <a:t>...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sv-SE" sz="2000" i="1"/>
              <a:t>Entreprenör 3:		</a:t>
            </a:r>
            <a:r>
              <a:rPr lang="sv-SE" sz="2400" i="1"/>
              <a:t>...</a:t>
            </a:r>
            <a:r>
              <a:rPr lang="sv-SE" sz="2000" i="1"/>
              <a:t>			Entreprenör 4:		</a:t>
            </a:r>
            <a:r>
              <a:rPr lang="sv-SE" sz="2400" i="1"/>
              <a:t>...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sv-SE" sz="2000" i="1"/>
              <a:t>Driftansvarig:		</a:t>
            </a:r>
            <a:r>
              <a:rPr lang="sv-SE" sz="2400" i="1"/>
              <a:t>...</a:t>
            </a:r>
            <a:r>
              <a:rPr lang="sv-SE" sz="2000" i="1"/>
              <a:t>			Konsult:			</a:t>
            </a:r>
            <a:r>
              <a:rPr lang="sv-SE" sz="2400" i="1"/>
              <a:t>...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sv-SE" sz="2000" i="1"/>
              <a:t>Bygglovshandläggare:	</a:t>
            </a:r>
            <a:r>
              <a:rPr lang="sv-SE" sz="2400" i="1"/>
              <a:t>...</a:t>
            </a:r>
            <a:r>
              <a:rPr lang="sv-SE" sz="2000" i="1"/>
              <a:t>	</a:t>
            </a:r>
            <a:r>
              <a:rPr lang="sv-SE" i="1"/>
              <a:t>		</a:t>
            </a:r>
            <a:r>
              <a:rPr lang="sv-SE" sz="2000" i="1"/>
              <a:t>Hyresgästrepresentant:	</a:t>
            </a:r>
            <a:r>
              <a:rPr lang="sv-SE" sz="2400" i="1"/>
              <a:t>...</a:t>
            </a:r>
            <a:r>
              <a:rPr lang="sv-SE" sz="2000" i="1"/>
              <a:t>	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sv-SE" sz="2000" i="1"/>
              <a:t>Arkitekt:			</a:t>
            </a:r>
            <a:r>
              <a:rPr lang="sv-SE" sz="2400" i="1"/>
              <a:t>...</a:t>
            </a:r>
            <a:r>
              <a:rPr lang="sv-SE" sz="2000" i="1"/>
              <a:t>			Annan:			</a:t>
            </a:r>
            <a:r>
              <a:rPr lang="sv-SE" sz="2400" i="1"/>
              <a:t>...</a:t>
            </a:r>
            <a:endParaRPr lang="sv-SE" sz="2400" i="1" dirty="0"/>
          </a:p>
        </p:txBody>
      </p:sp>
    </p:spTree>
    <p:extLst>
      <p:ext uri="{BB962C8B-B14F-4D97-AF65-F5344CB8AC3E}">
        <p14:creationId xmlns:p14="http://schemas.microsoft.com/office/powerpoint/2010/main" val="24260329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4437686-CE3C-F84D-B970-34C1579C7779}"/>
              </a:ext>
            </a:extLst>
          </p:cNvPr>
          <p:cNvSpPr txBox="1">
            <a:spLocks/>
          </p:cNvSpPr>
          <p:nvPr/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v-SE" sz="4000"/>
              <a:t>Första byggmötet</a:t>
            </a:r>
            <a:br>
              <a:rPr lang="sv-SE"/>
            </a:br>
            <a:r>
              <a:rPr lang="sv-SE" sz="2000" i="1"/>
              <a:t>Deltagare: Utvärderingsgruppen samt projektorganisationen.</a:t>
            </a:r>
            <a:br>
              <a:rPr lang="sv-SE" sz="2000" i="1"/>
            </a:br>
            <a:r>
              <a:rPr lang="sv-SE" sz="2000" i="1"/>
              <a:t>Syfte: Info om denna utvärdering</a:t>
            </a:r>
            <a:endParaRPr lang="sv-SE" sz="2000" i="1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90860BDC-328E-494D-AB59-8867543069AE}"/>
              </a:ext>
            </a:extLst>
          </p:cNvPr>
          <p:cNvSpPr txBox="1">
            <a:spLocks/>
          </p:cNvSpPr>
          <p:nvPr/>
        </p:nvSpPr>
        <p:spPr>
          <a:xfrm>
            <a:off x="895710" y="1639893"/>
            <a:ext cx="10515600" cy="3718734"/>
          </a:xfrm>
          <a:prstGeom prst="rect">
            <a:avLst/>
          </a:prstGeom>
        </p:spPr>
        <p:txBody>
          <a:bodyPr vert="horz" lIns="91440" tIns="45720" rIns="91440" bIns="45720" rtlCol="0" anchor="t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sv-SE">
              <a:cs typeface="Calibri" panose="020F0502020204030204"/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sv-SE" b="1">
                <a:cs typeface="Calibri" panose="020F0502020204030204"/>
              </a:rPr>
              <a:t>Dagordning</a:t>
            </a:r>
            <a:br>
              <a:rPr lang="sv-SE" b="1">
                <a:cs typeface="Calibri" panose="020F0502020204030204"/>
              </a:rPr>
            </a:br>
            <a:endParaRPr lang="sv-SE" b="1">
              <a:cs typeface="Calibri" panose="020F0502020204030204"/>
            </a:endParaRPr>
          </a:p>
          <a:p>
            <a:pPr marL="514350" indent="-514350">
              <a:buFont typeface="+mj-lt"/>
              <a:buAutoNum type="arabicPeriod"/>
            </a:pPr>
            <a:r>
              <a:rPr lang="sv-SE"/>
              <a:t>Presentation av deltagarna i utvärderingsgruppen</a:t>
            </a:r>
            <a:endParaRPr lang="sv-SE">
              <a:cs typeface="Calibri" panose="020F0502020204030204"/>
            </a:endParaRPr>
          </a:p>
          <a:p>
            <a:pPr marL="514350" indent="-514350">
              <a:buFont typeface="+mj-lt"/>
              <a:buAutoNum type="arabicPeriod"/>
            </a:pPr>
            <a:r>
              <a:rPr lang="sv-SE"/>
              <a:t>Vad ska utvärderas efter genomfört projekt?</a:t>
            </a:r>
            <a:endParaRPr lang="sv-SE">
              <a:cs typeface="Calibri"/>
            </a:endParaRPr>
          </a:p>
          <a:p>
            <a:pPr marL="514350" indent="-514350">
              <a:buFont typeface="+mj-lt"/>
              <a:buAutoNum type="arabicPeriod"/>
            </a:pPr>
            <a:r>
              <a:rPr lang="sv-SE">
                <a:solidFill>
                  <a:srgbClr val="000000"/>
                </a:solidFill>
                <a:cs typeface="Calibri"/>
              </a:rPr>
              <a:t>Mål för organisationen/projektet</a:t>
            </a:r>
          </a:p>
          <a:p>
            <a:pPr marL="514350" indent="-514350">
              <a:buFont typeface="+mj-lt"/>
              <a:buAutoNum type="arabicPeriod"/>
            </a:pPr>
            <a:r>
              <a:rPr lang="sv-SE">
                <a:solidFill>
                  <a:srgbClr val="000000"/>
                </a:solidFill>
                <a:cs typeface="Calibri"/>
              </a:rPr>
              <a:t>Driftorganisationens inflytande</a:t>
            </a:r>
          </a:p>
          <a:p>
            <a:pPr marL="514350" indent="-514350">
              <a:buFont typeface="+mj-lt"/>
              <a:buAutoNum type="arabicPeriod"/>
            </a:pPr>
            <a:r>
              <a:rPr lang="sv-SE">
                <a:solidFill>
                  <a:srgbClr val="000000"/>
                </a:solidFill>
                <a:cs typeface="Calibri"/>
              </a:rPr>
              <a:t>Synpunkter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sv-SE" strike="sngStrike">
              <a:solidFill>
                <a:srgbClr val="FF0000"/>
              </a:solidFill>
              <a:cs typeface="Calibri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sv-SE">
              <a:cs typeface="Calibri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5835592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C801AD9-59DF-874E-AA5E-C3820186B18E}"/>
              </a:ext>
            </a:extLst>
          </p:cNvPr>
          <p:cNvSpPr txBox="1">
            <a:spLocks/>
          </p:cNvSpPr>
          <p:nvPr/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v-SE" sz="4000"/>
              <a:t>Första byggmötet</a:t>
            </a:r>
            <a:br>
              <a:rPr lang="sv-SE"/>
            </a:br>
            <a:r>
              <a:rPr lang="sv-SE" sz="2000" i="1"/>
              <a:t>Deltagare: Utvärderingsgruppen samt projektorganisationen.</a:t>
            </a:r>
            <a:br>
              <a:rPr lang="sv-SE" sz="2000" i="1"/>
            </a:br>
            <a:r>
              <a:rPr lang="sv-SE" sz="2000" i="1"/>
              <a:t>Syfte: Info om denna utvärdering</a:t>
            </a:r>
            <a:endParaRPr lang="sv-SE" sz="2000" i="1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B992C9C6-964C-7646-9A20-26A027696D8A}"/>
              </a:ext>
            </a:extLst>
          </p:cNvPr>
          <p:cNvSpPr txBox="1">
            <a:spLocks/>
          </p:cNvSpPr>
          <p:nvPr/>
        </p:nvSpPr>
        <p:spPr>
          <a:xfrm>
            <a:off x="895710" y="1639893"/>
            <a:ext cx="10515600" cy="3718734"/>
          </a:xfrm>
          <a:prstGeom prst="rect">
            <a:avLst/>
          </a:prstGeom>
        </p:spPr>
        <p:txBody>
          <a:bodyPr vert="horz" lIns="91440" tIns="45720" rIns="91440" bIns="45720" rtlCol="0" anchor="t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sv-SE">
              <a:cs typeface="Calibri" panose="020F0502020204030204"/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sv-SE" b="1">
                <a:cs typeface="Calibri" panose="020F0502020204030204"/>
              </a:rPr>
              <a:t>Dagordning</a:t>
            </a:r>
            <a:br>
              <a:rPr lang="sv-SE" b="1">
                <a:cs typeface="Calibri" panose="020F0502020204030204"/>
              </a:rPr>
            </a:br>
            <a:endParaRPr lang="sv-SE" b="1">
              <a:cs typeface="Calibri" panose="020F0502020204030204"/>
            </a:endParaRPr>
          </a:p>
          <a:p>
            <a:pPr marL="514350" indent="-514350">
              <a:buFont typeface="+mj-lt"/>
              <a:buAutoNum type="arabicPeriod"/>
            </a:pPr>
            <a:r>
              <a:rPr lang="sv-SE"/>
              <a:t>Presentation av deltagarna i utvärderingsgruppen</a:t>
            </a:r>
            <a:endParaRPr lang="sv-SE">
              <a:cs typeface="Calibri" panose="020F0502020204030204"/>
            </a:endParaRPr>
          </a:p>
          <a:p>
            <a:pPr marL="514350" indent="-514350">
              <a:buFont typeface="+mj-lt"/>
              <a:buAutoNum type="arabicPeriod"/>
            </a:pPr>
            <a:r>
              <a:rPr lang="sv-SE"/>
              <a:t>Vad ska utvärderas efter genomfört projekt?</a:t>
            </a:r>
            <a:endParaRPr lang="sv-SE">
              <a:cs typeface="Calibri"/>
            </a:endParaRPr>
          </a:p>
          <a:p>
            <a:pPr marL="514350" indent="-514350">
              <a:buFont typeface="+mj-lt"/>
              <a:buAutoNum type="arabicPeriod"/>
            </a:pPr>
            <a:r>
              <a:rPr lang="sv-SE">
                <a:solidFill>
                  <a:srgbClr val="000000"/>
                </a:solidFill>
                <a:cs typeface="Calibri"/>
              </a:rPr>
              <a:t>Mål för organisationen/projektet</a:t>
            </a:r>
          </a:p>
          <a:p>
            <a:pPr marL="514350" indent="-514350">
              <a:buFont typeface="+mj-lt"/>
              <a:buAutoNum type="arabicPeriod"/>
            </a:pPr>
            <a:r>
              <a:rPr lang="sv-SE">
                <a:solidFill>
                  <a:srgbClr val="000000"/>
                </a:solidFill>
                <a:cs typeface="Calibri"/>
              </a:rPr>
              <a:t>Driftorganisationens inflytande</a:t>
            </a:r>
          </a:p>
          <a:p>
            <a:pPr marL="514350" indent="-514350">
              <a:buFont typeface="+mj-lt"/>
              <a:buAutoNum type="arabicPeriod"/>
            </a:pPr>
            <a:r>
              <a:rPr lang="sv-SE">
                <a:solidFill>
                  <a:srgbClr val="000000"/>
                </a:solidFill>
                <a:cs typeface="Calibri"/>
              </a:rPr>
              <a:t>Synpunkter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sv-SE" strike="sngStrike">
              <a:solidFill>
                <a:srgbClr val="FF0000"/>
              </a:solidFill>
              <a:cs typeface="Calibri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sv-SE">
              <a:cs typeface="Calibri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1492092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innehåll 2">
            <a:extLst>
              <a:ext uri="{FF2B5EF4-FFF2-40B4-BE49-F238E27FC236}">
                <a16:creationId xmlns:a16="http://schemas.microsoft.com/office/drawing/2014/main" id="{F2C34A9B-B09C-BB45-B9A7-C9AE2287C11D}"/>
              </a:ext>
            </a:extLst>
          </p:cNvPr>
          <p:cNvSpPr txBox="1">
            <a:spLocks/>
          </p:cNvSpPr>
          <p:nvPr/>
        </p:nvSpPr>
        <p:spPr>
          <a:xfrm>
            <a:off x="719447" y="634187"/>
            <a:ext cx="10515600" cy="4624507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25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sv-SE" sz="3200">
                <a:ea typeface="+mn-lt"/>
                <a:cs typeface="+mn-lt"/>
              </a:rPr>
              <a:t>2. Vad ska utvärderas efter genomfört projekt?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sv-SE" sz="3200">
              <a:cs typeface="Calibri" panose="020F0502020204030204"/>
            </a:endParaRPr>
          </a:p>
          <a:p>
            <a:r>
              <a:rPr lang="sv-SE"/>
              <a:t>Tidsplanering</a:t>
            </a:r>
            <a:endParaRPr lang="sv-SE">
              <a:cs typeface="Calibri"/>
            </a:endParaRPr>
          </a:p>
          <a:p>
            <a:pPr lvl="1"/>
            <a:r>
              <a:rPr lang="sv-SE"/>
              <a:t>Har den varit tydligt, vad kan göras bättre?</a:t>
            </a:r>
            <a:endParaRPr lang="sv-SE">
              <a:cs typeface="Calibri"/>
            </a:endParaRPr>
          </a:p>
          <a:p>
            <a:r>
              <a:rPr lang="sv-SE"/>
              <a:t>Möten</a:t>
            </a:r>
            <a:endParaRPr lang="sv-SE">
              <a:cs typeface="Calibri"/>
            </a:endParaRPr>
          </a:p>
          <a:p>
            <a:pPr lvl="1"/>
            <a:r>
              <a:rPr lang="sv-SE"/>
              <a:t>Antal möten lagom?</a:t>
            </a:r>
            <a:endParaRPr lang="sv-SE">
              <a:cs typeface="Calibri"/>
            </a:endParaRPr>
          </a:p>
          <a:p>
            <a:pPr lvl="1"/>
            <a:r>
              <a:rPr lang="sv-SE"/>
              <a:t>Har rätt personer deltagit på möten? (de som kan fatta beslut? Eller som kan fråga)</a:t>
            </a:r>
            <a:endParaRPr lang="sv-SE">
              <a:cs typeface="Calibri"/>
            </a:endParaRPr>
          </a:p>
          <a:p>
            <a:pPr lvl="1"/>
            <a:r>
              <a:rPr lang="sv-SE"/>
              <a:t>Har det varit för många personer på möten?</a:t>
            </a:r>
            <a:endParaRPr lang="sv-SE">
              <a:cs typeface="Calibri"/>
            </a:endParaRPr>
          </a:p>
          <a:p>
            <a:r>
              <a:rPr lang="sv-SE"/>
              <a:t>Samverkan med</a:t>
            </a:r>
            <a:endParaRPr lang="sv-SE">
              <a:cs typeface="Calibri"/>
            </a:endParaRPr>
          </a:p>
          <a:p>
            <a:pPr lvl="1"/>
            <a:r>
              <a:rPr lang="sv-SE"/>
              <a:t>Befintlig driftorganisation – hur har det fungerat?</a:t>
            </a:r>
            <a:endParaRPr lang="sv-SE">
              <a:cs typeface="Calibri"/>
            </a:endParaRPr>
          </a:p>
          <a:p>
            <a:pPr lvl="1"/>
            <a:r>
              <a:rPr lang="sv-SE"/>
              <a:t>Brukare/hyresgäster – synpunkter?</a:t>
            </a:r>
            <a:endParaRPr lang="sv-SE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04175127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innehåll 2">
            <a:extLst>
              <a:ext uri="{FF2B5EF4-FFF2-40B4-BE49-F238E27FC236}">
                <a16:creationId xmlns:a16="http://schemas.microsoft.com/office/drawing/2014/main" id="{AA0C1FB4-2DB5-894C-9789-CDE1247DEA26}"/>
              </a:ext>
            </a:extLst>
          </p:cNvPr>
          <p:cNvSpPr txBox="1">
            <a:spLocks/>
          </p:cNvSpPr>
          <p:nvPr/>
        </p:nvSpPr>
        <p:spPr>
          <a:xfrm>
            <a:off x="838200" y="255372"/>
            <a:ext cx="10515600" cy="5156468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2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sv-SE" sz="3200">
              <a:cs typeface="Calibri"/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sv-SE" sz="3200">
                <a:cs typeface="Calibri"/>
              </a:rPr>
              <a:t>2. Vad ska utvärderas efter genomfört projekt?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sv-SE" sz="3200">
              <a:cs typeface="Calibri"/>
            </a:endParaRPr>
          </a:p>
          <a:p>
            <a:r>
              <a:rPr lang="sv-SE"/>
              <a:t>Vilka mål i organisationen har inkluderats i projektet? </a:t>
            </a:r>
          </a:p>
          <a:p>
            <a:pPr lvl="1"/>
            <a:r>
              <a:rPr lang="sv-SE"/>
              <a:t>Hur har de utvärderats? Hur har det fungerat? Tidsåtgång?</a:t>
            </a:r>
            <a:endParaRPr lang="sv-SE">
              <a:cs typeface="Calibri"/>
            </a:endParaRPr>
          </a:p>
          <a:p>
            <a:r>
              <a:rPr lang="sv-SE"/>
              <a:t>Beslutsprocessen</a:t>
            </a:r>
            <a:endParaRPr lang="sv-SE">
              <a:cs typeface="Calibri"/>
            </a:endParaRPr>
          </a:p>
          <a:p>
            <a:pPr lvl="1"/>
            <a:r>
              <a:rPr lang="sv-SE"/>
              <a:t>Har beslutsprocessen varit tydlig? Vad kan bli bättre? Hur har beslut dokumenterats?</a:t>
            </a:r>
            <a:endParaRPr lang="sv-SE">
              <a:cs typeface="Calibri"/>
            </a:endParaRPr>
          </a:p>
          <a:p>
            <a:r>
              <a:rPr lang="sv-SE"/>
              <a:t>Interna lärandet om ansvarsfördelningen</a:t>
            </a:r>
            <a:endParaRPr lang="sv-SE">
              <a:cs typeface="Calibri"/>
            </a:endParaRPr>
          </a:p>
          <a:p>
            <a:pPr lvl="1"/>
            <a:r>
              <a:rPr lang="sv-SE"/>
              <a:t>Har roller varit tydliga? Missuppfattningar? Dubbeljobb? Dokumentation kring ansvar – finns det?</a:t>
            </a:r>
            <a:endParaRPr lang="sv-SE">
              <a:cs typeface="Calibri"/>
            </a:endParaRPr>
          </a:p>
          <a:p>
            <a:r>
              <a:rPr lang="sv-SE"/>
              <a:t>Hur arbetade man med att få med alla inblandade inkl. entreprenörer i uppsatta mål? </a:t>
            </a:r>
            <a:endParaRPr lang="sv-SE">
              <a:cs typeface="Calibri"/>
            </a:endParaRPr>
          </a:p>
          <a:p>
            <a:pPr lvl="1"/>
            <a:r>
              <a:rPr lang="sv-SE"/>
              <a:t>Vad var bra/dåligt?</a:t>
            </a:r>
            <a:endParaRPr lang="sv-SE">
              <a:cs typeface="Calibri"/>
            </a:endParaRPr>
          </a:p>
          <a:p>
            <a:r>
              <a:rPr lang="sv-SE"/>
              <a:t>Processen med entreprenörerna</a:t>
            </a:r>
            <a:endParaRPr lang="sv-SE">
              <a:cs typeface="Calibri"/>
            </a:endParaRP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1080863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7" id="{A95123B0-5529-6A4F-9C25-CDB47BEA5E56}" vid="{02F07004-1109-6F47-AC8A-BD92054EB2FB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AE25F6357DEA4A49A1F1E4C429FD8E65" ma:contentTypeVersion="13" ma:contentTypeDescription="Skapa ett nytt dokument." ma:contentTypeScope="" ma:versionID="a3a9efda995e09fa90e719f90de476eb">
  <xsd:schema xmlns:xsd="http://www.w3.org/2001/XMLSchema" xmlns:xs="http://www.w3.org/2001/XMLSchema" xmlns:p="http://schemas.microsoft.com/office/2006/metadata/properties" xmlns:ns2="f0fb2d78-fbc3-4638-aee5-70b404c4a904" xmlns:ns3="1f370af3-0c3f-4b14-af85-75ea39f452b2" targetNamespace="http://schemas.microsoft.com/office/2006/metadata/properties" ma:root="true" ma:fieldsID="55b4404f2328d11d67e2afc0b75adc41" ns2:_="" ns3:_="">
    <xsd:import namespace="f0fb2d78-fbc3-4638-aee5-70b404c4a904"/>
    <xsd:import namespace="1f370af3-0c3f-4b14-af85-75ea39f452b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Location" minOccurs="0"/>
                <xsd:element ref="ns2:MediaServiceAutoKeyPoints" minOccurs="0"/>
                <xsd:element ref="ns2:MediaServiceKeyPoints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0fb2d78-fbc3-4638-aee5-70b404c4a90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3" nillable="true" ma:displayName="Location" ma:internalName="MediaServiceLocation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f370af3-0c3f-4b14-af85-75ea39f452b2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Dela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Delat med information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ehållstyp"/>
        <xsd:element ref="dc:title" minOccurs="0" maxOccurs="1" ma:index="4" ma:displayName="Rubrik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1D872B3B-CE64-4FFE-B107-FBBC91302550}">
  <ds:schemaRefs>
    <ds:schemaRef ds:uri="http://schemas.openxmlformats.org/package/2006/metadata/core-properties"/>
    <ds:schemaRef ds:uri="http://purl.org/dc/terms/"/>
    <ds:schemaRef ds:uri="http://purl.org/dc/elements/1.1/"/>
    <ds:schemaRef ds:uri="1f370af3-0c3f-4b14-af85-75ea39f452b2"/>
    <ds:schemaRef ds:uri="http://www.w3.org/XML/1998/namespace"/>
    <ds:schemaRef ds:uri="http://purl.org/dc/dcmitype/"/>
    <ds:schemaRef ds:uri="http://schemas.microsoft.com/office/2006/metadata/properties"/>
    <ds:schemaRef ds:uri="http://schemas.microsoft.com/office/2006/documentManagement/types"/>
    <ds:schemaRef ds:uri="http://schemas.microsoft.com/office/infopath/2007/PartnerControls"/>
    <ds:schemaRef ds:uri="f0fb2d78-fbc3-4638-aee5-70b404c4a904"/>
  </ds:schemaRefs>
</ds:datastoreItem>
</file>

<file path=customXml/itemProps2.xml><?xml version="1.0" encoding="utf-8"?>
<ds:datastoreItem xmlns:ds="http://schemas.openxmlformats.org/officeDocument/2006/customXml" ds:itemID="{C253C57F-FD6B-4F86-92D6-35BD58E52582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6821FC3-FD17-419C-9E5D-71AF3B10433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0fb2d78-fbc3-4638-aee5-70b404c4a904"/>
    <ds:schemaRef ds:uri="1f370af3-0c3f-4b14-af85-75ea39f452b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Office-tema</Template>
  <TotalTime>19</TotalTime>
  <Words>713</Words>
  <Application>Microsoft Macintosh PowerPoint</Application>
  <PresentationFormat>Bredbild</PresentationFormat>
  <Paragraphs>112</Paragraphs>
  <Slides>17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4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17</vt:i4>
      </vt:variant>
    </vt:vector>
  </HeadingPairs>
  <TitlesOfParts>
    <vt:vector size="22" baseType="lpstr">
      <vt:lpstr>Arial</vt:lpstr>
      <vt:lpstr>Calibri</vt:lpstr>
      <vt:lpstr>Calibri Light</vt:lpstr>
      <vt:lpstr>Wingdings</vt:lpstr>
      <vt:lpstr>Office-tema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Lotta Bångens</dc:creator>
  <cp:lastModifiedBy>Annika Marmbrandt</cp:lastModifiedBy>
  <cp:revision>1</cp:revision>
  <dcterms:created xsi:type="dcterms:W3CDTF">2021-06-18T06:49:20Z</dcterms:created>
  <dcterms:modified xsi:type="dcterms:W3CDTF">2021-09-29T13:25:10Z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0x010100AE25F6357DEA4A49A1F1E4C429FD8E65</vt:lpwstr>
  </property>
  <property fmtid="{D5CDD505-2E9C-101B-9397-08002B2CF9AE}" pid="3" name="Order">
    <vt:r8>1500400</vt:r8>
  </property>
</Properties>
</file>