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7" r:id="rId2"/>
    <p:sldId id="259" r:id="rId3"/>
    <p:sldId id="261" r:id="rId4"/>
    <p:sldId id="263" r:id="rId5"/>
    <p:sldId id="265" r:id="rId6"/>
    <p:sldId id="267" r:id="rId7"/>
    <p:sldId id="269" r:id="rId8"/>
    <p:sldId id="271" r:id="rId9"/>
    <p:sldId id="273" r:id="rId10"/>
    <p:sldId id="275" r:id="rId11"/>
    <p:sldId id="277" r:id="rId12"/>
    <p:sldId id="279" r:id="rId13"/>
    <p:sldId id="281" r:id="rId14"/>
    <p:sldId id="283" r:id="rId15"/>
    <p:sldId id="285" r:id="rId16"/>
  </p:sldIdLst>
  <p:sldSz cx="9144000" cy="6858000" type="screen4x3"/>
  <p:notesSz cx="6797675" cy="9926638"/>
  <p:custDataLst>
    <p:tags r:id="rId17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ca Henryson" userId="816edeb0-893f-44bb-ad86-7cab391f4211" providerId="ADAL" clId="{9484C7BC-5E32-467E-9482-D238076F0628}"/>
    <pc:docChg chg="delSld">
      <pc:chgData name="Jessica Henryson" userId="816edeb0-893f-44bb-ad86-7cab391f4211" providerId="ADAL" clId="{9484C7BC-5E32-467E-9482-D238076F0628}" dt="2021-11-02T15:45:02.390" v="0" actId="47"/>
      <pc:docMkLst>
        <pc:docMk/>
      </pc:docMkLst>
      <pc:sldChg chg="del">
        <pc:chgData name="Jessica Henryson" userId="816edeb0-893f-44bb-ad86-7cab391f4211" providerId="ADAL" clId="{9484C7BC-5E32-467E-9482-D238076F0628}" dt="2021-11-02T15:45:02.390" v="0" actId="47"/>
        <pc:sldMkLst>
          <pc:docMk/>
          <pc:sldMk cId="0" sldId="287"/>
        </pc:sldMkLst>
      </pc:sldChg>
      <pc:sldChg chg="del">
        <pc:chgData name="Jessica Henryson" userId="816edeb0-893f-44bb-ad86-7cab391f4211" providerId="ADAL" clId="{9484C7BC-5E32-467E-9482-D238076F0628}" dt="2021-11-02T15:45:02.390" v="0" actId="47"/>
        <pc:sldMkLst>
          <pc:docMk/>
          <pc:sldMk cId="0" sldId="289"/>
        </pc:sldMkLst>
      </pc:sldChg>
      <pc:sldChg chg="del">
        <pc:chgData name="Jessica Henryson" userId="816edeb0-893f-44bb-ad86-7cab391f4211" providerId="ADAL" clId="{9484C7BC-5E32-467E-9482-D238076F0628}" dt="2021-11-02T15:45:02.390" v="0" actId="47"/>
        <pc:sldMkLst>
          <pc:docMk/>
          <pc:sldMk cId="0" sldId="291"/>
        </pc:sldMkLst>
      </pc:sldChg>
      <pc:sldChg chg="del">
        <pc:chgData name="Jessica Henryson" userId="816edeb0-893f-44bb-ad86-7cab391f4211" providerId="ADAL" clId="{9484C7BC-5E32-467E-9482-D238076F0628}" dt="2021-11-02T15:45:02.390" v="0" actId="47"/>
        <pc:sldMkLst>
          <pc:docMk/>
          <pc:sldMk cId="0" sldId="293"/>
        </pc:sldMkLst>
      </pc:sldChg>
      <pc:sldChg chg="del">
        <pc:chgData name="Jessica Henryson" userId="816edeb0-893f-44bb-ad86-7cab391f4211" providerId="ADAL" clId="{9484C7BC-5E32-467E-9482-D238076F0628}" dt="2021-11-02T15:45:02.390" v="0" actId="47"/>
        <pc:sldMkLst>
          <pc:docMk/>
          <pc:sldMk cId="0" sldId="295"/>
        </pc:sldMkLst>
      </pc:sldChg>
      <pc:sldChg chg="del">
        <pc:chgData name="Jessica Henryson" userId="816edeb0-893f-44bb-ad86-7cab391f4211" providerId="ADAL" clId="{9484C7BC-5E32-467E-9482-D238076F0628}" dt="2021-11-02T15:45:02.390" v="0" actId="47"/>
        <pc:sldMkLst>
          <pc:docMk/>
          <pc:sldMk cId="0" sldId="297"/>
        </pc:sldMkLst>
      </pc:sldChg>
      <pc:sldChg chg="del">
        <pc:chgData name="Jessica Henryson" userId="816edeb0-893f-44bb-ad86-7cab391f4211" providerId="ADAL" clId="{9484C7BC-5E32-467E-9482-D238076F0628}" dt="2021-11-02T15:45:02.390" v="0" actId="47"/>
        <pc:sldMkLst>
          <pc:docMk/>
          <pc:sldMk cId="0" sldId="299"/>
        </pc:sldMkLst>
      </pc:sldChg>
      <pc:sldChg chg="del">
        <pc:chgData name="Jessica Henryson" userId="816edeb0-893f-44bb-ad86-7cab391f4211" providerId="ADAL" clId="{9484C7BC-5E32-467E-9482-D238076F0628}" dt="2021-11-02T15:45:02.390" v="0" actId="47"/>
        <pc:sldMkLst>
          <pc:docMk/>
          <pc:sldMk cId="0" sldId="301"/>
        </pc:sldMkLst>
      </pc:sldChg>
      <pc:sldChg chg="del">
        <pc:chgData name="Jessica Henryson" userId="816edeb0-893f-44bb-ad86-7cab391f4211" providerId="ADAL" clId="{9484C7BC-5E32-467E-9482-D238076F0628}" dt="2021-11-02T15:45:02.390" v="0" actId="47"/>
        <pc:sldMkLst>
          <pc:docMk/>
          <pc:sldMk cId="0" sldId="303"/>
        </pc:sldMkLst>
      </pc:sldChg>
      <pc:sldChg chg="del">
        <pc:chgData name="Jessica Henryson" userId="816edeb0-893f-44bb-ad86-7cab391f4211" providerId="ADAL" clId="{9484C7BC-5E32-467E-9482-D238076F0628}" dt="2021-11-02T15:45:02.390" v="0" actId="47"/>
        <pc:sldMkLst>
          <pc:docMk/>
          <pc:sldMk cId="0" sldId="305"/>
        </pc:sldMkLst>
      </pc:sldChg>
      <pc:sldChg chg="del">
        <pc:chgData name="Jessica Henryson" userId="816edeb0-893f-44bb-ad86-7cab391f4211" providerId="ADAL" clId="{9484C7BC-5E32-467E-9482-D238076F0628}" dt="2021-11-02T15:45:02.390" v="0" actId="47"/>
        <pc:sldMkLst>
          <pc:docMk/>
          <pc:sldMk cId="0" sldId="307"/>
        </pc:sldMkLst>
      </pc:sldChg>
      <pc:sldChg chg="del">
        <pc:chgData name="Jessica Henryson" userId="816edeb0-893f-44bb-ad86-7cab391f4211" providerId="ADAL" clId="{9484C7BC-5E32-467E-9482-D238076F0628}" dt="2021-11-02T15:45:02.390" v="0" actId="47"/>
        <pc:sldMkLst>
          <pc:docMk/>
          <pc:sldMk cId="0" sldId="30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Hur viktigt tycker du att det är med energieffektivisering för att klara lokala och nationella energi- och klimatmål?</c:v>
                </c:pt>
              </c:strCache>
            </c:strRef>
          </c:tx>
          <c:spPr>
            <a:solidFill>
              <a:srgbClr val="4682B4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4682B4"/>
              </a:solidFill>
            </c:spPr>
            <c:extLst>
              <c:ext xmlns:c16="http://schemas.microsoft.com/office/drawing/2014/chart" uri="{C3380CC4-5D6E-409C-BE32-E72D297353CC}">
                <c16:uniqueId val="{00000001-D850-407B-AA19-02A2770CD861}"/>
              </c:ext>
            </c:extLst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  <c:extLst>
              <c:ext xmlns:c16="http://schemas.microsoft.com/office/drawing/2014/chart" uri="{C3380CC4-5D6E-409C-BE32-E72D297353CC}">
                <c16:uniqueId val="{00000003-D850-407B-AA19-02A2770CD861}"/>
              </c:ext>
            </c:extLst>
          </c:dPt>
          <c:dPt>
            <c:idx val="2"/>
            <c:invertIfNegative val="0"/>
            <c:bubble3D val="0"/>
            <c:spPr>
              <a:solidFill>
                <a:srgbClr val="708090"/>
              </a:solidFill>
            </c:spPr>
            <c:extLst>
              <c:ext xmlns:c16="http://schemas.microsoft.com/office/drawing/2014/chart" uri="{C3380CC4-5D6E-409C-BE32-E72D297353CC}">
                <c16:uniqueId val="{00000005-D850-407B-AA19-02A2770CD861}"/>
              </c:ext>
            </c:extLst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  <c:extLst>
              <c:ext xmlns:c16="http://schemas.microsoft.com/office/drawing/2014/chart" uri="{C3380CC4-5D6E-409C-BE32-E72D297353CC}">
                <c16:uniqueId val="{00000007-D850-407B-AA19-02A2770CD861}"/>
              </c:ext>
            </c:extLst>
          </c:dPt>
          <c:dPt>
            <c:idx val="4"/>
            <c:invertIfNegative val="0"/>
            <c:bubble3D val="0"/>
            <c:spPr>
              <a:solidFill>
                <a:srgbClr val="B22222"/>
              </a:solidFill>
            </c:spPr>
            <c:extLst>
              <c:ext xmlns:c16="http://schemas.microsoft.com/office/drawing/2014/chart" uri="{C3380CC4-5D6E-409C-BE32-E72D297353CC}">
                <c16:uniqueId val="{00000009-D850-407B-AA19-02A2770CD861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smtId="4294967295"/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Mycket viktigt</c:v>
                </c:pt>
                <c:pt idx="1">
                  <c:v>Ganska viktigt</c:v>
                </c:pt>
                <c:pt idx="2">
                  <c:v>Ganska oviktigt</c:v>
                </c:pt>
                <c:pt idx="3">
                  <c:v>Mycket oviktigt</c:v>
                </c:pt>
                <c:pt idx="4">
                  <c:v>Vet ej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0.67350579839429081</c:v>
                </c:pt>
                <c:pt idx="1">
                  <c:v>0.25691347011596788</c:v>
                </c:pt>
                <c:pt idx="2">
                  <c:v>3.9696699375557538E-2</c:v>
                </c:pt>
                <c:pt idx="3">
                  <c:v>2.2301516503122211E-2</c:v>
                </c:pt>
                <c:pt idx="4">
                  <c:v>7.5825156110615518E-3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850-407B-AA19-02A2770CD8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000"/>
                </a:pPr>
                <a:r>
                  <a:rPr lang="sv-SE" b="0"/>
                  <a:t>Procent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sv-SE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Har kommunen du är förtroendevald i uppsatta mål för energieffektivisering av fastigheter</c:v>
                </c:pt>
              </c:strCache>
            </c:strRef>
          </c:tx>
          <c:spPr>
            <a:solidFill>
              <a:srgbClr val="4682B4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4682B4"/>
              </a:solidFill>
            </c:spPr>
            <c:extLst>
              <c:ext xmlns:c16="http://schemas.microsoft.com/office/drawing/2014/chart" uri="{C3380CC4-5D6E-409C-BE32-E72D297353CC}">
                <c16:uniqueId val="{00000001-0340-430E-B341-97D44F76E3B1}"/>
              </c:ext>
            </c:extLst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  <c:extLst>
              <c:ext xmlns:c16="http://schemas.microsoft.com/office/drawing/2014/chart" uri="{C3380CC4-5D6E-409C-BE32-E72D297353CC}">
                <c16:uniqueId val="{00000003-0340-430E-B341-97D44F76E3B1}"/>
              </c:ext>
            </c:extLst>
          </c:dPt>
          <c:dPt>
            <c:idx val="2"/>
            <c:invertIfNegative val="0"/>
            <c:bubble3D val="0"/>
            <c:spPr>
              <a:solidFill>
                <a:srgbClr val="708090"/>
              </a:solidFill>
            </c:spPr>
            <c:extLst>
              <c:ext xmlns:c16="http://schemas.microsoft.com/office/drawing/2014/chart" uri="{C3380CC4-5D6E-409C-BE32-E72D297353CC}">
                <c16:uniqueId val="{00000005-0340-430E-B341-97D44F76E3B1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smtId="4294967295"/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Vet ej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0.48528099910793931</c:v>
                </c:pt>
                <c:pt idx="1">
                  <c:v>0.15789473684210525</c:v>
                </c:pt>
                <c:pt idx="2">
                  <c:v>0.35682426404995538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340-430E-B341-97D44F76E3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000"/>
                </a:pPr>
                <a:r>
                  <a:rPr lang="sv-SE" b="0"/>
                  <a:t>Procent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sv-SE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Hur mycket energi tror du kan sparas genom att energieffektivisera kommunens egna fastigheter?</c:v>
                </c:pt>
              </c:strCache>
            </c:strRef>
          </c:tx>
          <c:spPr>
            <a:solidFill>
              <a:srgbClr val="4682B4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4682B4"/>
              </a:solidFill>
            </c:spPr>
            <c:extLst>
              <c:ext xmlns:c16="http://schemas.microsoft.com/office/drawing/2014/chart" uri="{C3380CC4-5D6E-409C-BE32-E72D297353CC}">
                <c16:uniqueId val="{00000001-89AA-4EE2-BF45-B6AACA19EEC8}"/>
              </c:ext>
            </c:extLst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  <c:extLst>
              <c:ext xmlns:c16="http://schemas.microsoft.com/office/drawing/2014/chart" uri="{C3380CC4-5D6E-409C-BE32-E72D297353CC}">
                <c16:uniqueId val="{00000003-89AA-4EE2-BF45-B6AACA19EEC8}"/>
              </c:ext>
            </c:extLst>
          </c:dPt>
          <c:dPt>
            <c:idx val="2"/>
            <c:invertIfNegative val="0"/>
            <c:bubble3D val="0"/>
            <c:spPr>
              <a:solidFill>
                <a:srgbClr val="708090"/>
              </a:solidFill>
            </c:spPr>
            <c:extLst>
              <c:ext xmlns:c16="http://schemas.microsoft.com/office/drawing/2014/chart" uri="{C3380CC4-5D6E-409C-BE32-E72D297353CC}">
                <c16:uniqueId val="{00000005-89AA-4EE2-BF45-B6AACA19EEC8}"/>
              </c:ext>
            </c:extLst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  <c:extLst>
              <c:ext xmlns:c16="http://schemas.microsoft.com/office/drawing/2014/chart" uri="{C3380CC4-5D6E-409C-BE32-E72D297353CC}">
                <c16:uniqueId val="{00000007-89AA-4EE2-BF45-B6AACA19EEC8}"/>
              </c:ext>
            </c:extLst>
          </c:dPt>
          <c:dPt>
            <c:idx val="4"/>
            <c:invertIfNegative val="0"/>
            <c:bubble3D val="0"/>
            <c:spPr>
              <a:solidFill>
                <a:srgbClr val="B22222"/>
              </a:solidFill>
            </c:spPr>
            <c:extLst>
              <c:ext xmlns:c16="http://schemas.microsoft.com/office/drawing/2014/chart" uri="{C3380CC4-5D6E-409C-BE32-E72D297353CC}">
                <c16:uniqueId val="{00000009-89AA-4EE2-BF45-B6AACA19EEC8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smtId="4294967295"/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0–10 % av energianvändningen</c:v>
                </c:pt>
                <c:pt idx="1">
                  <c:v>10–30 % av energianvändningen</c:v>
                </c:pt>
                <c:pt idx="2">
                  <c:v>30–50 % av energianvändningen</c:v>
                </c:pt>
                <c:pt idx="3">
                  <c:v>Mer än 50 % av energianvändningen</c:v>
                </c:pt>
                <c:pt idx="4">
                  <c:v>Vet ej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9.0990187332738628E-2</c:v>
                </c:pt>
                <c:pt idx="1">
                  <c:v>0.48706512042818911</c:v>
                </c:pt>
                <c:pt idx="2">
                  <c:v>0.22390722569134702</c:v>
                </c:pt>
                <c:pt idx="3">
                  <c:v>3.5236396074933098E-2</c:v>
                </c:pt>
                <c:pt idx="4">
                  <c:v>0.16280107047279216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9AA-4EE2-BF45-B6AACA19EE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000"/>
                </a:pPr>
                <a:r>
                  <a:rPr lang="sv-SE" b="0"/>
                  <a:t>Procent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sv-SE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Vilka tycker du är de viktigaste fördelarna med att energieffektivisera fastigheter?</c:v>
                </c:pt>
              </c:strCache>
            </c:strRef>
          </c:tx>
          <c:spPr>
            <a:solidFill>
              <a:srgbClr val="4682B4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4682B4"/>
              </a:solidFill>
            </c:spPr>
            <c:extLst>
              <c:ext xmlns:c16="http://schemas.microsoft.com/office/drawing/2014/chart" uri="{C3380CC4-5D6E-409C-BE32-E72D297353CC}">
                <c16:uniqueId val="{00000001-4D51-4A91-9D60-989E0435F018}"/>
              </c:ext>
            </c:extLst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  <c:extLst>
              <c:ext xmlns:c16="http://schemas.microsoft.com/office/drawing/2014/chart" uri="{C3380CC4-5D6E-409C-BE32-E72D297353CC}">
                <c16:uniqueId val="{00000003-4D51-4A91-9D60-989E0435F018}"/>
              </c:ext>
            </c:extLst>
          </c:dPt>
          <c:dPt>
            <c:idx val="2"/>
            <c:invertIfNegative val="0"/>
            <c:bubble3D val="0"/>
            <c:spPr>
              <a:solidFill>
                <a:srgbClr val="708090"/>
              </a:solidFill>
            </c:spPr>
            <c:extLst>
              <c:ext xmlns:c16="http://schemas.microsoft.com/office/drawing/2014/chart" uri="{C3380CC4-5D6E-409C-BE32-E72D297353CC}">
                <c16:uniqueId val="{00000005-4D51-4A91-9D60-989E0435F018}"/>
              </c:ext>
            </c:extLst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  <c:extLst>
              <c:ext xmlns:c16="http://schemas.microsoft.com/office/drawing/2014/chart" uri="{C3380CC4-5D6E-409C-BE32-E72D297353CC}">
                <c16:uniqueId val="{00000007-4D51-4A91-9D60-989E0435F018}"/>
              </c:ext>
            </c:extLst>
          </c:dPt>
          <c:dPt>
            <c:idx val="4"/>
            <c:invertIfNegative val="0"/>
            <c:bubble3D val="0"/>
            <c:spPr>
              <a:solidFill>
                <a:srgbClr val="B22222"/>
              </a:solidFill>
            </c:spPr>
            <c:extLst>
              <c:ext xmlns:c16="http://schemas.microsoft.com/office/drawing/2014/chart" uri="{C3380CC4-5D6E-409C-BE32-E72D297353CC}">
                <c16:uniqueId val="{00000009-4D51-4A91-9D60-989E0435F018}"/>
              </c:ext>
            </c:extLst>
          </c:dPt>
          <c:dPt>
            <c:idx val="5"/>
            <c:invertIfNegative val="0"/>
            <c:bubble3D val="0"/>
            <c:spPr>
              <a:solidFill>
                <a:srgbClr val="FFA500"/>
              </a:solidFill>
            </c:spPr>
            <c:extLst>
              <c:ext xmlns:c16="http://schemas.microsoft.com/office/drawing/2014/chart" uri="{C3380CC4-5D6E-409C-BE32-E72D297353CC}">
                <c16:uniqueId val="{0000000B-4D51-4A91-9D60-989E0435F018}"/>
              </c:ext>
            </c:extLst>
          </c:dPt>
          <c:dPt>
            <c:idx val="6"/>
            <c:invertIfNegative val="0"/>
            <c:bubble3D val="0"/>
            <c:spPr>
              <a:solidFill>
                <a:srgbClr val="A1A1A1"/>
              </a:solidFill>
            </c:spPr>
            <c:extLst>
              <c:ext xmlns:c16="http://schemas.microsoft.com/office/drawing/2014/chart" uri="{C3380CC4-5D6E-409C-BE32-E72D297353CC}">
                <c16:uniqueId val="{0000000D-4D51-4A91-9D60-989E0435F018}"/>
              </c:ext>
            </c:extLst>
          </c:dPt>
          <c:dPt>
            <c:idx val="7"/>
            <c:invertIfNegative val="0"/>
            <c:bubble3D val="0"/>
            <c:spPr>
              <a:solidFill>
                <a:srgbClr val="FF4500"/>
              </a:solidFill>
            </c:spPr>
            <c:extLst>
              <c:ext xmlns:c16="http://schemas.microsoft.com/office/drawing/2014/chart" uri="{C3380CC4-5D6E-409C-BE32-E72D297353CC}">
                <c16:uniqueId val="{0000000F-4D51-4A91-9D60-989E0435F018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smtId="4294967295"/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Driftkostnader blir lägre</c:v>
                </c:pt>
                <c:pt idx="1">
                  <c:v>Belastningen på elnätet minskar</c:v>
                </c:pt>
                <c:pt idx="2">
                  <c:v>Underhållsbehovet minskar</c:v>
                </c:pt>
                <c:pt idx="3">
                  <c:v>Inomhusmiljön blir bättre</c:v>
                </c:pt>
                <c:pt idx="4">
                  <c:v>Utsläpp som påverkar klimat och miljö blir lägre</c:v>
                </c:pt>
                <c:pt idx="5">
                  <c:v>Fastighetens värde ökar</c:v>
                </c:pt>
                <c:pt idx="6">
                  <c:v>Minskad resursanvädning</c:v>
                </c:pt>
                <c:pt idx="7">
                  <c:v>Annat, nämligen:</c:v>
                </c:pt>
              </c:strCache>
            </c:strRef>
          </c:cat>
          <c:val>
            <c:numRef>
              <c:f>Sheet1!$B$2:$B$9</c:f>
              <c:numCache>
                <c:formatCode>0.0%</c:formatCode>
                <c:ptCount val="8"/>
                <c:pt idx="0">
                  <c:v>0.7845673505798394</c:v>
                </c:pt>
                <c:pt idx="1">
                  <c:v>0.39473684210526316</c:v>
                </c:pt>
                <c:pt idx="2">
                  <c:v>6.1106155218554864E-2</c:v>
                </c:pt>
                <c:pt idx="3">
                  <c:v>9.946476360392506E-2</c:v>
                </c:pt>
                <c:pt idx="4">
                  <c:v>0.66815343443354147</c:v>
                </c:pt>
                <c:pt idx="5">
                  <c:v>0.10749330954504906</c:v>
                </c:pt>
                <c:pt idx="6">
                  <c:v>0.55530776092774303</c:v>
                </c:pt>
                <c:pt idx="7">
                  <c:v>1.4272970561998216E-2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D51-4A91-9D60-989E0435F0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000"/>
                </a:pPr>
                <a:r>
                  <a:rPr lang="sv-SE" b="0"/>
                  <a:t>Procent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sv-SE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Upplever du att det finns ett behov av renovering och energieffektivisering av kommunägda fastigheter i din kommun?</c:v>
                </c:pt>
              </c:strCache>
            </c:strRef>
          </c:tx>
          <c:spPr>
            <a:solidFill>
              <a:srgbClr val="4682B4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4682B4"/>
              </a:solidFill>
            </c:spPr>
            <c:extLst>
              <c:ext xmlns:c16="http://schemas.microsoft.com/office/drawing/2014/chart" uri="{C3380CC4-5D6E-409C-BE32-E72D297353CC}">
                <c16:uniqueId val="{00000001-419C-4EA2-9353-C7F152312FB0}"/>
              </c:ext>
            </c:extLst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  <c:extLst>
              <c:ext xmlns:c16="http://schemas.microsoft.com/office/drawing/2014/chart" uri="{C3380CC4-5D6E-409C-BE32-E72D297353CC}">
                <c16:uniqueId val="{00000003-419C-4EA2-9353-C7F152312FB0}"/>
              </c:ext>
            </c:extLst>
          </c:dPt>
          <c:dPt>
            <c:idx val="2"/>
            <c:invertIfNegative val="0"/>
            <c:bubble3D val="0"/>
            <c:spPr>
              <a:solidFill>
                <a:srgbClr val="708090"/>
              </a:solidFill>
            </c:spPr>
            <c:extLst>
              <c:ext xmlns:c16="http://schemas.microsoft.com/office/drawing/2014/chart" uri="{C3380CC4-5D6E-409C-BE32-E72D297353CC}">
                <c16:uniqueId val="{00000005-419C-4EA2-9353-C7F152312FB0}"/>
              </c:ext>
            </c:extLst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  <c:extLst>
              <c:ext xmlns:c16="http://schemas.microsoft.com/office/drawing/2014/chart" uri="{C3380CC4-5D6E-409C-BE32-E72D297353CC}">
                <c16:uniqueId val="{00000007-419C-4EA2-9353-C7F152312FB0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smtId="4294967295"/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Ja, ett stort behov</c:v>
                </c:pt>
                <c:pt idx="1">
                  <c:v>Ja, ett visst behov</c:v>
                </c:pt>
                <c:pt idx="2">
                  <c:v>Nej, inget större behov</c:v>
                </c:pt>
                <c:pt idx="3">
                  <c:v>Vet ej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0.37734165923282781</c:v>
                </c:pt>
                <c:pt idx="1">
                  <c:v>0.51025869759143627</c:v>
                </c:pt>
                <c:pt idx="2">
                  <c:v>4.3264942016057094E-2</c:v>
                </c:pt>
                <c:pt idx="3">
                  <c:v>6.913470115967886E-2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19C-4EA2-9353-C7F152312F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000"/>
                </a:pPr>
                <a:r>
                  <a:rPr b="0"/>
                  <a:t>Procent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sv-SE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Känner du till att byggnadsägare sedan den 1 oktober 2021 kan ansöka om stöd för energieffektivisering i flerbostadshus?</c:v>
                </c:pt>
              </c:strCache>
            </c:strRef>
          </c:tx>
          <c:spPr>
            <a:solidFill>
              <a:srgbClr val="4682B4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4682B4"/>
              </a:solidFill>
            </c:spPr>
            <c:extLst>
              <c:ext xmlns:c16="http://schemas.microsoft.com/office/drawing/2014/chart" uri="{C3380CC4-5D6E-409C-BE32-E72D297353CC}">
                <c16:uniqueId val="{00000001-98EA-4757-B616-28D979B3E2C4}"/>
              </c:ext>
            </c:extLst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  <c:extLst>
              <c:ext xmlns:c16="http://schemas.microsoft.com/office/drawing/2014/chart" uri="{C3380CC4-5D6E-409C-BE32-E72D297353CC}">
                <c16:uniqueId val="{00000003-98EA-4757-B616-28D979B3E2C4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smtId="4294967295"/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0.37449843958983503</c:v>
                </c:pt>
                <c:pt idx="1">
                  <c:v>0.62550156041016491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8EA-4757-B616-28D979B3E2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000"/>
                </a:pPr>
                <a:r>
                  <a:rPr b="0"/>
                  <a:t>Procent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sv-SE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sv-SE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  <p:extLst>
      <p:ext uri="{BB962C8B-B14F-4D97-AF65-F5344CB8AC3E}">
        <p14:creationId xmlns:p14="http://schemas.microsoft.com/office/powerpoint/2010/main" val="39423910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Cont6C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Warn">
            <a:extLst>
              <a:ext uri="{FF2B5EF4-FFF2-40B4-BE49-F238E27FC236}">
                <a16:creationId xmlns:a16="http://schemas.microsoft.com/office/drawing/2014/main" id="{6E4F96BC-2717-41B6-B8FC-767837606C0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2000" y="3140869"/>
            <a:ext cx="8640000" cy="57626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rgbClr val="FF0000"/>
                </a:solidFill>
                <a:latin typeface="+mn-lt"/>
                <a:cs typeface="Times New Roman" pitchFamily="18" charset="0"/>
              </a:defRPr>
            </a:lvl1pPr>
            <a:lvl2pPr marL="457200" indent="0">
              <a:buNone/>
              <a:defRPr sz="1800">
                <a:solidFill>
                  <a:srgbClr val="FF0000"/>
                </a:solidFill>
              </a:defRPr>
            </a:lvl2pPr>
            <a:lvl3pPr>
              <a:defRPr sz="1800">
                <a:solidFill>
                  <a:srgbClr val="FF0000"/>
                </a:solidFill>
              </a:defRPr>
            </a:lvl3pPr>
            <a:lvl4pPr>
              <a:defRPr sz="1800">
                <a:solidFill>
                  <a:srgbClr val="FF0000"/>
                </a:solidFill>
              </a:defRPr>
            </a:lvl4pPr>
            <a:lvl5pPr>
              <a:defRPr sz="18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/>
              <a:t>Warning</a:t>
            </a:r>
            <a:endParaRPr lang="el-GR"/>
          </a:p>
        </p:txBody>
      </p:sp>
      <p:sp>
        <p:nvSpPr>
          <p:cNvPr id="23" name="PCont"/>
          <p:cNvSpPr>
            <a:spLocks noGrp="1"/>
          </p:cNvSpPr>
          <p:nvPr>
            <p:ph sz="quarter" idx="17"/>
          </p:nvPr>
        </p:nvSpPr>
        <p:spPr>
          <a:xfrm>
            <a:off x="467544" y="4581128"/>
            <a:ext cx="8207375" cy="1728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22" name="Cont6"/>
          <p:cNvSpPr>
            <a:spLocks noGrp="1"/>
          </p:cNvSpPr>
          <p:nvPr>
            <p:ph sz="quarter" idx="22"/>
          </p:nvPr>
        </p:nvSpPr>
        <p:spPr>
          <a:xfrm>
            <a:off x="5990400" y="2996953"/>
            <a:ext cx="2734767" cy="1584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21" name="Cont5"/>
          <p:cNvSpPr>
            <a:spLocks noGrp="1"/>
          </p:cNvSpPr>
          <p:nvPr>
            <p:ph sz="quarter" idx="21"/>
          </p:nvPr>
        </p:nvSpPr>
        <p:spPr>
          <a:xfrm>
            <a:off x="3197293" y="2996953"/>
            <a:ext cx="2734767" cy="1584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20" name="Cont4"/>
          <p:cNvSpPr>
            <a:spLocks noGrp="1"/>
          </p:cNvSpPr>
          <p:nvPr>
            <p:ph sz="quarter" idx="20"/>
          </p:nvPr>
        </p:nvSpPr>
        <p:spPr>
          <a:xfrm>
            <a:off x="403628" y="2996953"/>
            <a:ext cx="2734767" cy="1584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19" name="Cont3"/>
          <p:cNvSpPr>
            <a:spLocks noGrp="1"/>
          </p:cNvSpPr>
          <p:nvPr>
            <p:ph sz="quarter" idx="19"/>
          </p:nvPr>
        </p:nvSpPr>
        <p:spPr>
          <a:xfrm>
            <a:off x="5990400" y="1414800"/>
            <a:ext cx="2734767" cy="1585427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18" name="Cont2"/>
          <p:cNvSpPr>
            <a:spLocks noGrp="1"/>
          </p:cNvSpPr>
          <p:nvPr>
            <p:ph sz="quarter" idx="18"/>
          </p:nvPr>
        </p:nvSpPr>
        <p:spPr>
          <a:xfrm>
            <a:off x="3196800" y="1414800"/>
            <a:ext cx="2734767" cy="1584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17" name="Cont1"/>
          <p:cNvSpPr>
            <a:spLocks noGrp="1"/>
          </p:cNvSpPr>
          <p:nvPr>
            <p:ph sz="quarter" idx="16"/>
          </p:nvPr>
        </p:nvSpPr>
        <p:spPr>
          <a:xfrm>
            <a:off x="403200" y="1414800"/>
            <a:ext cx="2734767" cy="1584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467544" y="864000"/>
            <a:ext cx="8208000" cy="547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>
            <a:normAutofit/>
          </a:bodyPr>
          <a:lstStyle>
            <a:lvl1pPr>
              <a:defRPr lang="en-US" sz="2200" kern="1200" cap="none" spc="-10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Title</a:t>
            </a:r>
            <a:endParaRPr lang="el-GR"/>
          </a:p>
        </p:txBody>
      </p:sp>
      <p:sp>
        <p:nvSpPr>
          <p:cNvPr id="15" name="Pre"/>
          <p:cNvSpPr>
            <a:spLocks noGrp="1"/>
          </p:cNvSpPr>
          <p:nvPr>
            <p:ph sz="quarter" idx="14" hasCustomPrompt="1"/>
          </p:nvPr>
        </p:nvSpPr>
        <p:spPr>
          <a:xfrm>
            <a:off x="467544" y="216000"/>
            <a:ext cx="8207375" cy="648000"/>
          </a:xfrm>
          <a:noFill/>
          <a:ln>
            <a:noFill/>
          </a:ln>
        </p:spPr>
        <p:txBody>
          <a:bodyPr anchor="ctr"/>
          <a:lstStyle>
            <a:lvl1pPr marL="114300" indent="0">
              <a:buNone/>
              <a:defRPr sz="1200"/>
            </a:lvl1pPr>
          </a:lstStyle>
          <a:p>
            <a:pPr lvl="0"/>
            <a:r>
              <a:rPr lang="en-US"/>
              <a:t>Pre Comment</a:t>
            </a:r>
            <a:endParaRPr lang="el-GR"/>
          </a:p>
        </p:txBody>
      </p:sp>
      <p:sp>
        <p:nvSpPr>
          <p:cNvPr id="14" name="RepTitle"/>
          <p:cNvSpPr>
            <a:spLocks noGrp="1"/>
          </p:cNvSpPr>
          <p:nvPr>
            <p:ph sz="quarter" idx="23" hasCustomPrompt="1"/>
          </p:nvPr>
        </p:nvSpPr>
        <p:spPr>
          <a:xfrm>
            <a:off x="0" y="0"/>
            <a:ext cx="9144000" cy="230400"/>
          </a:xfrm>
          <a:noFill/>
          <a:ln>
            <a:noFill/>
          </a:ln>
        </p:spPr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Report Title</a:t>
            </a:r>
            <a:endParaRPr lang="el-GR"/>
          </a:p>
        </p:txBody>
      </p:sp>
      <p:sp>
        <p:nvSpPr>
          <p:cNvPr id="24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  <p:extLst>
      <p:ext uri="{BB962C8B-B14F-4D97-AF65-F5344CB8AC3E}">
        <p14:creationId xmlns:p14="http://schemas.microsoft.com/office/powerpoint/2010/main" val="99369968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Without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arn"/>
          <p:cNvSpPr>
            <a:spLocks noGrp="1"/>
          </p:cNvSpPr>
          <p:nvPr>
            <p:ph type="body" sz="quarter" idx="13" hasCustomPrompt="1"/>
          </p:nvPr>
        </p:nvSpPr>
        <p:spPr>
          <a:xfrm>
            <a:off x="252000" y="3140869"/>
            <a:ext cx="8640000" cy="57626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anchor="ctr"/>
          <a:lstStyle>
            <a:lvl1pPr marL="0" indent="0" algn="ctr">
              <a:buNone/>
              <a:defRPr sz="1800" b="0">
                <a:solidFill>
                  <a:srgbClr val="FF0000"/>
                </a:solidFill>
                <a:latin typeface="+mn-lt"/>
                <a:cs typeface="Times New Roman" pitchFamily="18" charset="0"/>
              </a:defRPr>
            </a:lvl1pPr>
            <a:lvl2pPr marL="457200" indent="0">
              <a:buNone/>
              <a:defRPr sz="1800">
                <a:solidFill>
                  <a:srgbClr val="FF0000"/>
                </a:solidFill>
              </a:defRPr>
            </a:lvl2pPr>
            <a:lvl3pPr>
              <a:defRPr sz="1800">
                <a:solidFill>
                  <a:srgbClr val="FF0000"/>
                </a:solidFill>
              </a:defRPr>
            </a:lvl3pPr>
            <a:lvl4pPr>
              <a:defRPr sz="1800">
                <a:solidFill>
                  <a:srgbClr val="FF0000"/>
                </a:solidFill>
              </a:defRPr>
            </a:lvl4pPr>
            <a:lvl5pPr>
              <a:defRPr sz="18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/>
              <a:t>Warning</a:t>
            </a:r>
            <a:endParaRPr lang="el-GR"/>
          </a:p>
        </p:txBody>
      </p:sp>
      <p:sp>
        <p:nvSpPr>
          <p:cNvPr id="3" name="Cont1"/>
          <p:cNvSpPr>
            <a:spLocks noGrp="1"/>
          </p:cNvSpPr>
          <p:nvPr>
            <p:ph sz="quarter" idx="10"/>
          </p:nvPr>
        </p:nvSpPr>
        <p:spPr>
          <a:xfrm>
            <a:off x="395536" y="332358"/>
            <a:ext cx="8352606" cy="5976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>
                <a:solidFill>
                  <a:schemeClr val="tx1"/>
                </a:solidFill>
              </a:defRPr>
            </a:lvl1pPr>
            <a:lvl4pPr marL="1051560" indent="0">
              <a:buNone/>
              <a:defRPr/>
            </a:lvl4pPr>
            <a:lvl5pPr marL="1325880" indent="0">
              <a:buNone/>
              <a:defRPr/>
            </a:lvl5pPr>
          </a:lstStyle>
          <a:p>
            <a:pPr lvl="0"/>
            <a:endParaRPr lang="en-US"/>
          </a:p>
        </p:txBody>
      </p:sp>
      <p:sp>
        <p:nvSpPr>
          <p:cNvPr id="6" name="RepTitle"/>
          <p:cNvSpPr>
            <a:spLocks noGrp="1"/>
          </p:cNvSpPr>
          <p:nvPr>
            <p:ph sz="quarter" idx="14" hasCustomPrompt="1"/>
          </p:nvPr>
        </p:nvSpPr>
        <p:spPr>
          <a:xfrm>
            <a:off x="0" y="0"/>
            <a:ext cx="9144000" cy="230400"/>
          </a:xfrm>
          <a:noFill/>
          <a:ln>
            <a:noFill/>
          </a:ln>
        </p:spPr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Report Title</a:t>
            </a:r>
            <a:endParaRPr lang="el-G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  <p:extLst>
      <p:ext uri="{BB962C8B-B14F-4D97-AF65-F5344CB8AC3E}">
        <p14:creationId xmlns:p14="http://schemas.microsoft.com/office/powerpoint/2010/main" val="224204633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arn">
            <a:extLst>
              <a:ext uri="{FF2B5EF4-FFF2-40B4-BE49-F238E27FC236}">
                <a16:creationId xmlns:a16="http://schemas.microsoft.com/office/drawing/2014/main" id="{0276FED8-8997-4F58-8AFF-1C828E63178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2000" y="3140869"/>
            <a:ext cx="8640000" cy="57626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rgbClr val="FF0000"/>
                </a:solidFill>
                <a:latin typeface="+mn-lt"/>
                <a:cs typeface="Times New Roman" pitchFamily="18" charset="0"/>
              </a:defRPr>
            </a:lvl1pPr>
            <a:lvl2pPr marL="457200" indent="0">
              <a:buNone/>
              <a:defRPr sz="1800">
                <a:solidFill>
                  <a:srgbClr val="FF0000"/>
                </a:solidFill>
              </a:defRPr>
            </a:lvl2pPr>
            <a:lvl3pPr>
              <a:defRPr sz="1800">
                <a:solidFill>
                  <a:srgbClr val="FF0000"/>
                </a:solidFill>
              </a:defRPr>
            </a:lvl3pPr>
            <a:lvl4pPr>
              <a:defRPr sz="1800">
                <a:solidFill>
                  <a:srgbClr val="FF0000"/>
                </a:solidFill>
              </a:defRPr>
            </a:lvl4pPr>
            <a:lvl5pPr>
              <a:defRPr sz="18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/>
              <a:t>Warning</a:t>
            </a:r>
            <a:endParaRPr lang="el-GR"/>
          </a:p>
        </p:txBody>
      </p:sp>
      <p:sp>
        <p:nvSpPr>
          <p:cNvPr id="6" name="Cont1">
            <a:extLst>
              <a:ext uri="{FF2B5EF4-FFF2-40B4-BE49-F238E27FC236}">
                <a16:creationId xmlns:a16="http://schemas.microsoft.com/office/drawing/2014/main" id="{0FD23242-2B85-4AFF-87A6-1DD172122E8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7544" y="792000"/>
            <a:ext cx="8207375" cy="5508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467544" y="217616"/>
            <a:ext cx="8208000" cy="547088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lvl1pPr>
              <a:defRPr sz="22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Title</a:t>
            </a:r>
            <a:endParaRPr lang="el-GR"/>
          </a:p>
        </p:txBody>
      </p:sp>
      <p:sp>
        <p:nvSpPr>
          <p:cNvPr id="7" name="RepTitle"/>
          <p:cNvSpPr>
            <a:spLocks noGrp="1"/>
          </p:cNvSpPr>
          <p:nvPr>
            <p:ph sz="quarter" idx="14" hasCustomPrompt="1"/>
          </p:nvPr>
        </p:nvSpPr>
        <p:spPr>
          <a:xfrm>
            <a:off x="0" y="0"/>
            <a:ext cx="9144000" cy="230400"/>
          </a:xfrm>
          <a:noFill/>
          <a:ln>
            <a:noFill/>
          </a:ln>
        </p:spPr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Report Title</a:t>
            </a:r>
            <a:endParaRPr lang="el-G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  <p:extLst>
      <p:ext uri="{BB962C8B-B14F-4D97-AF65-F5344CB8AC3E}">
        <p14:creationId xmlns:p14="http://schemas.microsoft.com/office/powerpoint/2010/main" val="6632351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C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Warn">
            <a:extLst>
              <a:ext uri="{FF2B5EF4-FFF2-40B4-BE49-F238E27FC236}">
                <a16:creationId xmlns:a16="http://schemas.microsoft.com/office/drawing/2014/main" id="{47720E19-23A6-4503-9FE5-09B05574BE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2000" y="3140869"/>
            <a:ext cx="8640000" cy="57626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rgbClr val="FF0000"/>
                </a:solidFill>
                <a:latin typeface="+mn-lt"/>
                <a:cs typeface="Times New Roman" pitchFamily="18" charset="0"/>
              </a:defRPr>
            </a:lvl1pPr>
            <a:lvl2pPr marL="457200" indent="0">
              <a:buNone/>
              <a:defRPr sz="1800">
                <a:solidFill>
                  <a:srgbClr val="FF0000"/>
                </a:solidFill>
              </a:defRPr>
            </a:lvl2pPr>
            <a:lvl3pPr>
              <a:defRPr sz="1800">
                <a:solidFill>
                  <a:srgbClr val="FF0000"/>
                </a:solidFill>
              </a:defRPr>
            </a:lvl3pPr>
            <a:lvl4pPr>
              <a:defRPr sz="1800">
                <a:solidFill>
                  <a:srgbClr val="FF0000"/>
                </a:solidFill>
              </a:defRPr>
            </a:lvl4pPr>
            <a:lvl5pPr>
              <a:defRPr sz="18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/>
              <a:t>Warning</a:t>
            </a:r>
            <a:endParaRPr lang="el-GR"/>
          </a:p>
        </p:txBody>
      </p:sp>
      <p:sp>
        <p:nvSpPr>
          <p:cNvPr id="7" name="Cont1"/>
          <p:cNvSpPr>
            <a:spLocks noGrp="1"/>
          </p:cNvSpPr>
          <p:nvPr>
            <p:ph sz="quarter" idx="15"/>
          </p:nvPr>
        </p:nvSpPr>
        <p:spPr>
          <a:xfrm>
            <a:off x="467544" y="1454400"/>
            <a:ext cx="8207375" cy="4842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467544" y="864000"/>
            <a:ext cx="8208000" cy="547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>
            <a:normAutofit/>
          </a:bodyPr>
          <a:lstStyle>
            <a:lvl1pPr>
              <a:defRPr lang="el-GR" sz="2200" kern="1200" cap="none" spc="-10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Title</a:t>
            </a:r>
            <a:endParaRPr lang="el-GR"/>
          </a:p>
        </p:txBody>
      </p:sp>
      <p:sp>
        <p:nvSpPr>
          <p:cNvPr id="6" name="Pre"/>
          <p:cNvSpPr>
            <a:spLocks noGrp="1"/>
          </p:cNvSpPr>
          <p:nvPr>
            <p:ph sz="quarter" idx="14" hasCustomPrompt="1"/>
          </p:nvPr>
        </p:nvSpPr>
        <p:spPr>
          <a:xfrm>
            <a:off x="467544" y="216000"/>
            <a:ext cx="8207375" cy="648072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 Comment</a:t>
            </a:r>
            <a:endParaRPr lang="el-GR"/>
          </a:p>
        </p:txBody>
      </p:sp>
      <p:sp>
        <p:nvSpPr>
          <p:cNvPr id="10" name="RepTitle"/>
          <p:cNvSpPr>
            <a:spLocks noGrp="1"/>
          </p:cNvSpPr>
          <p:nvPr>
            <p:ph sz="quarter" idx="16" hasCustomPrompt="1"/>
          </p:nvPr>
        </p:nvSpPr>
        <p:spPr>
          <a:xfrm>
            <a:off x="0" y="0"/>
            <a:ext cx="9144000" cy="230400"/>
          </a:xfrm>
          <a:noFill/>
          <a:ln>
            <a:noFill/>
          </a:ln>
        </p:spPr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Report Title</a:t>
            </a:r>
            <a:endParaRPr lang="el-GR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  <p:extLst>
      <p:ext uri="{BB962C8B-B14F-4D97-AF65-F5344CB8AC3E}">
        <p14:creationId xmlns:p14="http://schemas.microsoft.com/office/powerpoint/2010/main" val="221120404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C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arn">
            <a:extLst>
              <a:ext uri="{FF2B5EF4-FFF2-40B4-BE49-F238E27FC236}">
                <a16:creationId xmlns:a16="http://schemas.microsoft.com/office/drawing/2014/main" id="{A68DF7E0-973E-421D-B439-7A4D49EA270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2000" y="3140869"/>
            <a:ext cx="8640000" cy="57626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rgbClr val="FF0000"/>
                </a:solidFill>
                <a:latin typeface="+mn-lt"/>
                <a:cs typeface="Times New Roman" pitchFamily="18" charset="0"/>
              </a:defRPr>
            </a:lvl1pPr>
            <a:lvl2pPr marL="457200" indent="0">
              <a:buNone/>
              <a:defRPr sz="1800">
                <a:solidFill>
                  <a:srgbClr val="FF0000"/>
                </a:solidFill>
              </a:defRPr>
            </a:lvl2pPr>
            <a:lvl3pPr>
              <a:defRPr sz="1800">
                <a:solidFill>
                  <a:srgbClr val="FF0000"/>
                </a:solidFill>
              </a:defRPr>
            </a:lvl3pPr>
            <a:lvl4pPr>
              <a:defRPr sz="1800">
                <a:solidFill>
                  <a:srgbClr val="FF0000"/>
                </a:solidFill>
              </a:defRPr>
            </a:lvl4pPr>
            <a:lvl5pPr>
              <a:defRPr sz="18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/>
              <a:t>Warning</a:t>
            </a:r>
            <a:endParaRPr lang="el-GR"/>
          </a:p>
        </p:txBody>
      </p:sp>
      <p:sp>
        <p:nvSpPr>
          <p:cNvPr id="10" name="PCont"/>
          <p:cNvSpPr>
            <a:spLocks noGrp="1"/>
          </p:cNvSpPr>
          <p:nvPr>
            <p:ph sz="quarter" idx="15"/>
          </p:nvPr>
        </p:nvSpPr>
        <p:spPr>
          <a:xfrm>
            <a:off x="467544" y="4212000"/>
            <a:ext cx="8207375" cy="2088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lang="el-GR"/>
          </a:p>
        </p:txBody>
      </p:sp>
      <p:sp>
        <p:nvSpPr>
          <p:cNvPr id="9" name="Cont1"/>
          <p:cNvSpPr>
            <a:spLocks noGrp="1"/>
          </p:cNvSpPr>
          <p:nvPr>
            <p:ph sz="quarter" idx="14"/>
          </p:nvPr>
        </p:nvSpPr>
        <p:spPr>
          <a:xfrm>
            <a:off x="467544" y="792000"/>
            <a:ext cx="8207375" cy="3420000"/>
          </a:xfrm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467544" y="217616"/>
            <a:ext cx="8208000" cy="547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>
            <a:normAutofit/>
          </a:bodyPr>
          <a:lstStyle>
            <a:lvl1pPr>
              <a:defRPr lang="en-US" sz="2200" kern="1200" cap="none" spc="-10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Title</a:t>
            </a:r>
            <a:endParaRPr lang="el-GR"/>
          </a:p>
        </p:txBody>
      </p:sp>
      <p:sp>
        <p:nvSpPr>
          <p:cNvPr id="8" name="RepTitle"/>
          <p:cNvSpPr>
            <a:spLocks noGrp="1"/>
          </p:cNvSpPr>
          <p:nvPr>
            <p:ph sz="quarter" idx="16" hasCustomPrompt="1"/>
          </p:nvPr>
        </p:nvSpPr>
        <p:spPr>
          <a:xfrm>
            <a:off x="0" y="0"/>
            <a:ext cx="9144000" cy="230400"/>
          </a:xfrm>
          <a:noFill/>
          <a:ln>
            <a:noFill/>
          </a:ln>
        </p:spPr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Report Title</a:t>
            </a:r>
            <a:endParaRPr lang="el-GR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  <p:extLst>
      <p:ext uri="{BB962C8B-B14F-4D97-AF65-F5344CB8AC3E}">
        <p14:creationId xmlns:p14="http://schemas.microsoft.com/office/powerpoint/2010/main" val="102034658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ContC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arn">
            <a:extLst>
              <a:ext uri="{FF2B5EF4-FFF2-40B4-BE49-F238E27FC236}">
                <a16:creationId xmlns:a16="http://schemas.microsoft.com/office/drawing/2014/main" id="{35860C19-CEF4-4406-B1AE-B1ED5B0E5A2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2000" y="3140869"/>
            <a:ext cx="8640000" cy="57626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rgbClr val="FF0000"/>
                </a:solidFill>
                <a:latin typeface="+mn-lt"/>
                <a:cs typeface="Times New Roman" pitchFamily="18" charset="0"/>
              </a:defRPr>
            </a:lvl1pPr>
            <a:lvl2pPr marL="457200" indent="0">
              <a:buNone/>
              <a:defRPr sz="1800">
                <a:solidFill>
                  <a:srgbClr val="FF0000"/>
                </a:solidFill>
              </a:defRPr>
            </a:lvl2pPr>
            <a:lvl3pPr>
              <a:defRPr sz="1800">
                <a:solidFill>
                  <a:srgbClr val="FF0000"/>
                </a:solidFill>
              </a:defRPr>
            </a:lvl3pPr>
            <a:lvl4pPr>
              <a:defRPr sz="1800">
                <a:solidFill>
                  <a:srgbClr val="FF0000"/>
                </a:solidFill>
              </a:defRPr>
            </a:lvl4pPr>
            <a:lvl5pPr>
              <a:defRPr sz="18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/>
              <a:t>Warning</a:t>
            </a:r>
            <a:endParaRPr lang="el-GR"/>
          </a:p>
        </p:txBody>
      </p:sp>
      <p:sp>
        <p:nvSpPr>
          <p:cNvPr id="10" name="PCont"/>
          <p:cNvSpPr>
            <a:spLocks noGrp="1"/>
          </p:cNvSpPr>
          <p:nvPr>
            <p:ph sz="quarter" idx="14"/>
          </p:nvPr>
        </p:nvSpPr>
        <p:spPr>
          <a:xfrm>
            <a:off x="467544" y="4500000"/>
            <a:ext cx="8207375" cy="1800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lang="el-GR"/>
          </a:p>
        </p:txBody>
      </p:sp>
      <p:sp>
        <p:nvSpPr>
          <p:cNvPr id="7" name="Cont1"/>
          <p:cNvSpPr>
            <a:spLocks noGrp="1"/>
          </p:cNvSpPr>
          <p:nvPr>
            <p:ph sz="quarter" idx="15"/>
          </p:nvPr>
        </p:nvSpPr>
        <p:spPr>
          <a:xfrm>
            <a:off x="467544" y="1454400"/>
            <a:ext cx="8207375" cy="3024000"/>
          </a:xfrm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467544" y="864000"/>
            <a:ext cx="8208000" cy="547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>
            <a:normAutofit/>
          </a:bodyPr>
          <a:lstStyle>
            <a:lvl1pPr>
              <a:defRPr lang="en-US" sz="2200" kern="1200" cap="none" spc="-10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Title</a:t>
            </a:r>
            <a:endParaRPr lang="el-GR"/>
          </a:p>
        </p:txBody>
      </p:sp>
      <p:sp>
        <p:nvSpPr>
          <p:cNvPr id="13" name="Pre"/>
          <p:cNvSpPr>
            <a:spLocks noGrp="1"/>
          </p:cNvSpPr>
          <p:nvPr>
            <p:ph sz="quarter" idx="16" hasCustomPrompt="1"/>
          </p:nvPr>
        </p:nvSpPr>
        <p:spPr>
          <a:xfrm>
            <a:off x="469081" y="216000"/>
            <a:ext cx="8207375" cy="648072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r>
              <a:rPr lang="en-US"/>
              <a:t>Pre Comment</a:t>
            </a:r>
            <a:endParaRPr lang="el-GR"/>
          </a:p>
        </p:txBody>
      </p:sp>
      <p:sp>
        <p:nvSpPr>
          <p:cNvPr id="11" name="RepTitle"/>
          <p:cNvSpPr>
            <a:spLocks noGrp="1"/>
          </p:cNvSpPr>
          <p:nvPr>
            <p:ph sz="quarter" idx="17" hasCustomPrompt="1"/>
          </p:nvPr>
        </p:nvSpPr>
        <p:spPr>
          <a:xfrm>
            <a:off x="0" y="0"/>
            <a:ext cx="9144000" cy="230400"/>
          </a:xfrm>
          <a:noFill/>
          <a:ln>
            <a:noFill/>
          </a:ln>
        </p:spPr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Report Title</a:t>
            </a:r>
            <a:endParaRPr lang="el-GR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  <p:extLst>
      <p:ext uri="{BB962C8B-B14F-4D97-AF65-F5344CB8AC3E}">
        <p14:creationId xmlns:p14="http://schemas.microsoft.com/office/powerpoint/2010/main" val="144213678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Warn">
            <a:extLst>
              <a:ext uri="{FF2B5EF4-FFF2-40B4-BE49-F238E27FC236}">
                <a16:creationId xmlns:a16="http://schemas.microsoft.com/office/drawing/2014/main" id="{61F87840-3084-470E-A2FC-C42902C40D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2000" y="3140869"/>
            <a:ext cx="8640000" cy="57626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rgbClr val="FF0000"/>
                </a:solidFill>
                <a:latin typeface="+mn-lt"/>
                <a:cs typeface="Times New Roman" pitchFamily="18" charset="0"/>
              </a:defRPr>
            </a:lvl1pPr>
            <a:lvl2pPr marL="457200" indent="0">
              <a:buNone/>
              <a:defRPr sz="1800">
                <a:solidFill>
                  <a:srgbClr val="FF0000"/>
                </a:solidFill>
              </a:defRPr>
            </a:lvl2pPr>
            <a:lvl3pPr>
              <a:defRPr sz="1800">
                <a:solidFill>
                  <a:srgbClr val="FF0000"/>
                </a:solidFill>
              </a:defRPr>
            </a:lvl3pPr>
            <a:lvl4pPr>
              <a:defRPr sz="1800">
                <a:solidFill>
                  <a:srgbClr val="FF0000"/>
                </a:solidFill>
              </a:defRPr>
            </a:lvl4pPr>
            <a:lvl5pPr>
              <a:defRPr sz="18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/>
              <a:t>Warning</a:t>
            </a:r>
            <a:endParaRPr lang="el-GR"/>
          </a:p>
        </p:txBody>
      </p:sp>
      <p:sp>
        <p:nvSpPr>
          <p:cNvPr id="20" name="Cont6"/>
          <p:cNvSpPr>
            <a:spLocks noGrp="1"/>
          </p:cNvSpPr>
          <p:nvPr>
            <p:ph sz="quarter" idx="22"/>
          </p:nvPr>
        </p:nvSpPr>
        <p:spPr>
          <a:xfrm>
            <a:off x="5990400" y="3564000"/>
            <a:ext cx="2734767" cy="2736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19" name="Cont5"/>
          <p:cNvSpPr>
            <a:spLocks noGrp="1"/>
          </p:cNvSpPr>
          <p:nvPr>
            <p:ph sz="quarter" idx="21"/>
          </p:nvPr>
        </p:nvSpPr>
        <p:spPr>
          <a:xfrm>
            <a:off x="3197014" y="3564000"/>
            <a:ext cx="2734767" cy="2736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18" name="Cont4"/>
          <p:cNvSpPr>
            <a:spLocks noGrp="1"/>
          </p:cNvSpPr>
          <p:nvPr>
            <p:ph sz="quarter" idx="20"/>
          </p:nvPr>
        </p:nvSpPr>
        <p:spPr>
          <a:xfrm>
            <a:off x="403628" y="3564000"/>
            <a:ext cx="2734767" cy="2736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17" name="Cont3"/>
          <p:cNvSpPr>
            <a:spLocks noGrp="1"/>
          </p:cNvSpPr>
          <p:nvPr>
            <p:ph sz="quarter" idx="19"/>
          </p:nvPr>
        </p:nvSpPr>
        <p:spPr>
          <a:xfrm>
            <a:off x="5990400" y="788400"/>
            <a:ext cx="2734767" cy="2736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16" name="Cont2"/>
          <p:cNvSpPr>
            <a:spLocks noGrp="1"/>
          </p:cNvSpPr>
          <p:nvPr>
            <p:ph sz="quarter" idx="18"/>
          </p:nvPr>
        </p:nvSpPr>
        <p:spPr>
          <a:xfrm>
            <a:off x="3196800" y="788400"/>
            <a:ext cx="2734767" cy="2736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15" name="Cont1"/>
          <p:cNvSpPr>
            <a:spLocks noGrp="1"/>
          </p:cNvSpPr>
          <p:nvPr>
            <p:ph sz="quarter" idx="16"/>
          </p:nvPr>
        </p:nvSpPr>
        <p:spPr>
          <a:xfrm>
            <a:off x="404345" y="788400"/>
            <a:ext cx="2734767" cy="2736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467544" y="217616"/>
            <a:ext cx="8208000" cy="547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>
            <a:normAutofit/>
          </a:bodyPr>
          <a:lstStyle>
            <a:lvl1pPr>
              <a:defRPr lang="en-US" sz="2200" kern="1200" cap="none" spc="-10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Title</a:t>
            </a:r>
            <a:endParaRPr lang="el-GR"/>
          </a:p>
        </p:txBody>
      </p:sp>
      <p:sp>
        <p:nvSpPr>
          <p:cNvPr id="12" name="RepTitle"/>
          <p:cNvSpPr>
            <a:spLocks noGrp="1"/>
          </p:cNvSpPr>
          <p:nvPr>
            <p:ph sz="quarter" idx="14" hasCustomPrompt="1"/>
          </p:nvPr>
        </p:nvSpPr>
        <p:spPr>
          <a:xfrm>
            <a:off x="0" y="0"/>
            <a:ext cx="9144000" cy="230400"/>
          </a:xfrm>
          <a:noFill/>
          <a:ln>
            <a:noFill/>
          </a:ln>
        </p:spPr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Report Title</a:t>
            </a:r>
            <a:endParaRPr lang="el-GR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  <p:extLst>
      <p:ext uri="{BB962C8B-B14F-4D97-AF65-F5344CB8AC3E}">
        <p14:creationId xmlns:p14="http://schemas.microsoft.com/office/powerpoint/2010/main" val="373590879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Cont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Warn">
            <a:extLst>
              <a:ext uri="{FF2B5EF4-FFF2-40B4-BE49-F238E27FC236}">
                <a16:creationId xmlns:a16="http://schemas.microsoft.com/office/drawing/2014/main" id="{D3B3B8EA-406B-41AC-8191-6635FD4114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2000" y="3140869"/>
            <a:ext cx="8640000" cy="57626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rgbClr val="FF0000"/>
                </a:solidFill>
                <a:latin typeface="+mn-lt"/>
                <a:cs typeface="Times New Roman" pitchFamily="18" charset="0"/>
              </a:defRPr>
            </a:lvl1pPr>
            <a:lvl2pPr marL="457200" indent="0">
              <a:buNone/>
              <a:defRPr sz="1800">
                <a:solidFill>
                  <a:srgbClr val="FF0000"/>
                </a:solidFill>
              </a:defRPr>
            </a:lvl2pPr>
            <a:lvl3pPr>
              <a:defRPr sz="1800">
                <a:solidFill>
                  <a:srgbClr val="FF0000"/>
                </a:solidFill>
              </a:defRPr>
            </a:lvl3pPr>
            <a:lvl4pPr>
              <a:defRPr sz="1800">
                <a:solidFill>
                  <a:srgbClr val="FF0000"/>
                </a:solidFill>
              </a:defRPr>
            </a:lvl4pPr>
            <a:lvl5pPr>
              <a:defRPr sz="18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/>
              <a:t>Warning</a:t>
            </a:r>
            <a:endParaRPr lang="el-GR"/>
          </a:p>
        </p:txBody>
      </p:sp>
      <p:sp>
        <p:nvSpPr>
          <p:cNvPr id="21" name="Cont6"/>
          <p:cNvSpPr>
            <a:spLocks noGrp="1"/>
          </p:cNvSpPr>
          <p:nvPr>
            <p:ph sz="quarter" idx="22"/>
          </p:nvPr>
        </p:nvSpPr>
        <p:spPr>
          <a:xfrm>
            <a:off x="5990400" y="3888000"/>
            <a:ext cx="2734767" cy="2412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20" name="Cont5"/>
          <p:cNvSpPr>
            <a:spLocks noGrp="1"/>
          </p:cNvSpPr>
          <p:nvPr>
            <p:ph sz="quarter" idx="21"/>
          </p:nvPr>
        </p:nvSpPr>
        <p:spPr>
          <a:xfrm>
            <a:off x="3196800" y="3888000"/>
            <a:ext cx="2734767" cy="2412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19" name="Cont4"/>
          <p:cNvSpPr>
            <a:spLocks noGrp="1"/>
          </p:cNvSpPr>
          <p:nvPr>
            <p:ph sz="quarter" idx="20"/>
          </p:nvPr>
        </p:nvSpPr>
        <p:spPr>
          <a:xfrm>
            <a:off x="403200" y="3888000"/>
            <a:ext cx="2734767" cy="2412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18" name="Cont3"/>
          <p:cNvSpPr>
            <a:spLocks noGrp="1"/>
          </p:cNvSpPr>
          <p:nvPr>
            <p:ph sz="quarter" idx="19"/>
          </p:nvPr>
        </p:nvSpPr>
        <p:spPr>
          <a:xfrm>
            <a:off x="5990400" y="1454400"/>
            <a:ext cx="2734767" cy="2412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17" name="Cont2"/>
          <p:cNvSpPr>
            <a:spLocks noGrp="1"/>
          </p:cNvSpPr>
          <p:nvPr>
            <p:ph sz="quarter" idx="18"/>
          </p:nvPr>
        </p:nvSpPr>
        <p:spPr>
          <a:xfrm>
            <a:off x="3196800" y="1454400"/>
            <a:ext cx="2734767" cy="2412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16" name="Cont1"/>
          <p:cNvSpPr>
            <a:spLocks noGrp="1"/>
          </p:cNvSpPr>
          <p:nvPr>
            <p:ph sz="quarter" idx="16"/>
          </p:nvPr>
        </p:nvSpPr>
        <p:spPr>
          <a:xfrm>
            <a:off x="403200" y="1454400"/>
            <a:ext cx="2734767" cy="2412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467544" y="864000"/>
            <a:ext cx="8208000" cy="547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>
            <a:normAutofit/>
          </a:bodyPr>
          <a:lstStyle>
            <a:lvl1pPr>
              <a:defRPr lang="en-US" sz="2200" kern="1200" cap="none" spc="-10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Title</a:t>
            </a:r>
            <a:endParaRPr lang="el-GR"/>
          </a:p>
        </p:txBody>
      </p:sp>
      <p:sp>
        <p:nvSpPr>
          <p:cNvPr id="15" name="Pre"/>
          <p:cNvSpPr>
            <a:spLocks noGrp="1"/>
          </p:cNvSpPr>
          <p:nvPr>
            <p:ph sz="quarter" idx="14" hasCustomPrompt="1"/>
          </p:nvPr>
        </p:nvSpPr>
        <p:spPr>
          <a:xfrm>
            <a:off x="467544" y="216000"/>
            <a:ext cx="8207375" cy="648000"/>
          </a:xfrm>
          <a:noFill/>
          <a:ln>
            <a:noFill/>
          </a:ln>
        </p:spPr>
        <p:txBody>
          <a:bodyPr anchor="ctr"/>
          <a:lstStyle>
            <a:lvl1pPr marL="11430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 Comment</a:t>
            </a:r>
            <a:endParaRPr lang="el-GR"/>
          </a:p>
        </p:txBody>
      </p:sp>
      <p:sp>
        <p:nvSpPr>
          <p:cNvPr id="13" name="RepTitle"/>
          <p:cNvSpPr>
            <a:spLocks noGrp="1"/>
          </p:cNvSpPr>
          <p:nvPr>
            <p:ph sz="quarter" idx="23" hasCustomPrompt="1"/>
          </p:nvPr>
        </p:nvSpPr>
        <p:spPr>
          <a:xfrm>
            <a:off x="0" y="0"/>
            <a:ext cx="9144000" cy="230400"/>
          </a:xfrm>
          <a:noFill/>
          <a:ln>
            <a:noFill/>
          </a:ln>
        </p:spPr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Report Title</a:t>
            </a:r>
            <a:endParaRPr lang="el-GR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  <p:extLst>
      <p:ext uri="{BB962C8B-B14F-4D97-AF65-F5344CB8AC3E}">
        <p14:creationId xmlns:p14="http://schemas.microsoft.com/office/powerpoint/2010/main" val="179127390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6C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Warn">
            <a:extLst>
              <a:ext uri="{FF2B5EF4-FFF2-40B4-BE49-F238E27FC236}">
                <a16:creationId xmlns:a16="http://schemas.microsoft.com/office/drawing/2014/main" id="{7420379E-EFA3-4229-85F1-138CD671E2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2000" y="3140869"/>
            <a:ext cx="8640000" cy="57626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rgbClr val="FF0000"/>
                </a:solidFill>
                <a:latin typeface="+mn-lt"/>
                <a:cs typeface="Times New Roman" pitchFamily="18" charset="0"/>
              </a:defRPr>
            </a:lvl1pPr>
            <a:lvl2pPr marL="457200" indent="0">
              <a:buNone/>
              <a:defRPr sz="1800">
                <a:solidFill>
                  <a:srgbClr val="FF0000"/>
                </a:solidFill>
              </a:defRPr>
            </a:lvl2pPr>
            <a:lvl3pPr>
              <a:defRPr sz="1800">
                <a:solidFill>
                  <a:srgbClr val="FF0000"/>
                </a:solidFill>
              </a:defRPr>
            </a:lvl3pPr>
            <a:lvl4pPr>
              <a:defRPr sz="1800">
                <a:solidFill>
                  <a:srgbClr val="FF0000"/>
                </a:solidFill>
              </a:defRPr>
            </a:lvl4pPr>
            <a:lvl5pPr>
              <a:defRPr sz="18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/>
              <a:t>Warning</a:t>
            </a:r>
            <a:endParaRPr lang="el-GR"/>
          </a:p>
        </p:txBody>
      </p:sp>
      <p:sp>
        <p:nvSpPr>
          <p:cNvPr id="22" name="PCont"/>
          <p:cNvSpPr>
            <a:spLocks noGrp="1"/>
          </p:cNvSpPr>
          <p:nvPr>
            <p:ph sz="quarter" idx="17"/>
          </p:nvPr>
        </p:nvSpPr>
        <p:spPr>
          <a:xfrm>
            <a:off x="467544" y="4509120"/>
            <a:ext cx="8207375" cy="1800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21" name="Cont6"/>
          <p:cNvSpPr>
            <a:spLocks noGrp="1"/>
          </p:cNvSpPr>
          <p:nvPr>
            <p:ph sz="quarter" idx="22"/>
          </p:nvPr>
        </p:nvSpPr>
        <p:spPr>
          <a:xfrm>
            <a:off x="5990400" y="2667600"/>
            <a:ext cx="2734767" cy="1872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20" name="Cont5"/>
          <p:cNvSpPr>
            <a:spLocks noGrp="1"/>
          </p:cNvSpPr>
          <p:nvPr>
            <p:ph sz="quarter" idx="21"/>
          </p:nvPr>
        </p:nvSpPr>
        <p:spPr>
          <a:xfrm>
            <a:off x="3197293" y="2667600"/>
            <a:ext cx="2734767" cy="1872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19" name="Cont4"/>
          <p:cNvSpPr>
            <a:spLocks noGrp="1"/>
          </p:cNvSpPr>
          <p:nvPr>
            <p:ph sz="quarter" idx="20"/>
          </p:nvPr>
        </p:nvSpPr>
        <p:spPr>
          <a:xfrm>
            <a:off x="403628" y="2667600"/>
            <a:ext cx="2734767" cy="1872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18" name="Cont3"/>
          <p:cNvSpPr>
            <a:spLocks noGrp="1"/>
          </p:cNvSpPr>
          <p:nvPr>
            <p:ph sz="quarter" idx="19"/>
          </p:nvPr>
        </p:nvSpPr>
        <p:spPr>
          <a:xfrm>
            <a:off x="5990400" y="781200"/>
            <a:ext cx="2734767" cy="1872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17" name="Cont2"/>
          <p:cNvSpPr>
            <a:spLocks noGrp="1"/>
          </p:cNvSpPr>
          <p:nvPr>
            <p:ph sz="quarter" idx="18"/>
          </p:nvPr>
        </p:nvSpPr>
        <p:spPr>
          <a:xfrm>
            <a:off x="3196800" y="781200"/>
            <a:ext cx="2734767" cy="1872414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15" name="Cont1"/>
          <p:cNvSpPr>
            <a:spLocks noGrp="1"/>
          </p:cNvSpPr>
          <p:nvPr>
            <p:ph sz="quarter" idx="16"/>
          </p:nvPr>
        </p:nvSpPr>
        <p:spPr>
          <a:xfrm>
            <a:off x="404345" y="780887"/>
            <a:ext cx="2734767" cy="1872000"/>
          </a:xfrm>
          <a:noFill/>
          <a:ln>
            <a:noFill/>
          </a:ln>
        </p:spPr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endParaRPr lang="el-GR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467544" y="217616"/>
            <a:ext cx="8208000" cy="547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>
            <a:normAutofit/>
          </a:bodyPr>
          <a:lstStyle>
            <a:lvl1pPr>
              <a:defRPr lang="en-US" sz="2200" kern="1200" cap="none" spc="-10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Title</a:t>
            </a:r>
            <a:endParaRPr lang="el-GR"/>
          </a:p>
        </p:txBody>
      </p:sp>
      <p:sp>
        <p:nvSpPr>
          <p:cNvPr id="13" name="RepTitle"/>
          <p:cNvSpPr>
            <a:spLocks noGrp="1"/>
          </p:cNvSpPr>
          <p:nvPr>
            <p:ph sz="quarter" idx="14" hasCustomPrompt="1"/>
          </p:nvPr>
        </p:nvSpPr>
        <p:spPr>
          <a:xfrm>
            <a:off x="0" y="0"/>
            <a:ext cx="9144000" cy="230400"/>
          </a:xfrm>
          <a:noFill/>
          <a:ln>
            <a:noFill/>
          </a:ln>
        </p:spPr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Report Title</a:t>
            </a:r>
            <a:endParaRPr lang="el-GR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24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  <p:extLst>
      <p:ext uri="{BB962C8B-B14F-4D97-AF65-F5344CB8AC3E}">
        <p14:creationId xmlns:p14="http://schemas.microsoft.com/office/powerpoint/2010/main" val="55147995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94261" y="4141283"/>
            <a:ext cx="2674168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712145" y="158500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61" r:id="rId3"/>
    <p:sldLayoutId id="2147483662" r:id="rId4"/>
    <p:sldLayoutId id="2147483686" r:id="rId5"/>
    <p:sldLayoutId id="2147483668" r:id="rId6"/>
    <p:sldLayoutId id="2147483691" r:id="rId7"/>
    <p:sldLayoutId id="2147483692" r:id="rId8"/>
    <p:sldLayoutId id="2147483689" r:id="rId9"/>
    <p:sldLayoutId id="2147483687" r:id="rId10"/>
  </p:sldLayoutIdLst>
  <p:transition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n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 fontScale="90000"/>
          </a:bodyPr>
          <a:lstStyle>
            <a:lvl1pPr>
              <a:defRPr lang="el-GR" sz="2200" kern="1200" cap="none" spc="-10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1. Hur viktigt tycker du att det är med energieffektivisering för att klara lokala och nationella energi- och klimatmål?</a:t>
            </a:r>
          </a:p>
        </p:txBody>
      </p:sp>
      <p:sp>
        <p:nvSpPr>
          <p:cNvPr id="5" name="Pre"/>
          <p:cNvSpPr>
            <a:spLocks noGrp="1"/>
          </p:cNvSpPr>
          <p:nvPr>
            <p:ph sz="quarter" idx="14" hasCustomPrompt="1"/>
          </p:nvPr>
        </p:nvSpPr>
        <p:spPr/>
        <p:txBody>
          <a:bodyPr anchor="ctr">
            <a:normAutofit/>
          </a:bodyPr>
          <a:lstStyle>
            <a:lvl1pPr marL="11430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1. Hur viktigt tycker du att det är med energieffektivisering för att klara lokala och nationella energi- och klimatmål?</a:t>
            </a:r>
          </a:p>
        </p:txBody>
      </p:sp>
      <p:sp>
        <p:nvSpPr>
          <p:cNvPr id="6" name="RepTitle"/>
          <p:cNvSpPr>
            <a:spLocks noGrp="1"/>
          </p:cNvSpPr>
          <p:nvPr>
            <p:ph sz="quarter" idx="16" hasCustomPrompt="1"/>
          </p:nvPr>
        </p:nvSpPr>
        <p:spPr/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Enkät till politiker - Energieffektiviseringsföretagen</a:t>
            </a:r>
          </a:p>
        </p:txBody>
      </p:sp>
      <p:graphicFrame>
        <p:nvGraphicFramePr>
          <p:cNvPr id="7" name="Cont1"/>
          <p:cNvGraphicFramePr/>
          <p:nvPr/>
        </p:nvGraphicFramePr>
        <p:xfrm>
          <a:off x="467544" y="1454400"/>
          <a:ext cx="8207375" cy="484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lang="en-US" sz="2200" kern="1200" cap="none" spc="-10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5. Annat, nämligen:</a:t>
            </a:r>
          </a:p>
        </p:txBody>
      </p:sp>
      <p:sp>
        <p:nvSpPr>
          <p:cNvPr id="6" name="RepTitle"/>
          <p:cNvSpPr>
            <a:spLocks noGrp="1"/>
          </p:cNvSpPr>
          <p:nvPr>
            <p:ph sz="quarter" idx="16" hasCustomPrompt="1"/>
          </p:nvPr>
        </p:nvSpPr>
        <p:spPr/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Enkät till politiker - Energieffektiviseringsföretagen</a:t>
            </a:r>
          </a:p>
        </p:txBody>
      </p:sp>
      <p:graphicFrame>
        <p:nvGraphicFramePr>
          <p:cNvPr id="7" name="Cont1"/>
          <p:cNvGraphicFramePr>
            <a:graphicFrameLocks noGrp="1"/>
          </p:cNvGraphicFramePr>
          <p:nvPr/>
        </p:nvGraphicFramePr>
        <p:xfrm>
          <a:off x="467544" y="792000"/>
          <a:ext cx="8207375" cy="2590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07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sz="1000"/>
                        <a:t>Att tro på att människan påverkar klimatet i den grad som alla klimataktivister påstår, visar bara på intelligensen saknas hos dessa och man skall ALDRIG blanda ihop miljö med klimat, detta är två helt skilda delar!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Allmänt bra för miljön, bra förebild för andra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resursanvändning stavas så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Om hyrorna blir lägre så är det ju bra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Återvinn värme från spillvatten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Hela denna fråga är oviktig, moderniserad kärn och vattenkraft täcker hela behovet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Jag ser inga fördelar alls med det, snarare problematisering för medborgarnas standard i sin vardag.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Resurser över till underhåll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Det mesta av nuvarande effektivering är gjord under de förhållanden som nu råder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Energiektivisering ska ha en stor ekonomisk effekt i drift om den ska motivera stora investeringar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 fontScale="90000"/>
          </a:bodyPr>
          <a:lstStyle>
            <a:lvl1pPr>
              <a:defRPr lang="el-GR" sz="2200" kern="1200" cap="none" spc="-10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6. Upplever du att det finns ett behov av renovering och energieffektivisering av kommunägda fastigheter i din kommun?</a:t>
            </a:r>
          </a:p>
        </p:txBody>
      </p:sp>
      <p:sp>
        <p:nvSpPr>
          <p:cNvPr id="5" name="Pre"/>
          <p:cNvSpPr>
            <a:spLocks noGrp="1"/>
          </p:cNvSpPr>
          <p:nvPr>
            <p:ph sz="quarter" idx="14" hasCustomPrompt="1"/>
          </p:nvPr>
        </p:nvSpPr>
        <p:spPr/>
        <p:txBody>
          <a:bodyPr anchor="ctr">
            <a:normAutofit/>
          </a:bodyPr>
          <a:lstStyle>
            <a:lvl1pPr marL="11430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5. Upplever du att det finns ett behov av renovering och energieffektivisering av kommunägda fastigheter i din kommun?</a:t>
            </a:r>
          </a:p>
        </p:txBody>
      </p:sp>
      <p:sp>
        <p:nvSpPr>
          <p:cNvPr id="6" name="RepTitle"/>
          <p:cNvSpPr>
            <a:spLocks noGrp="1"/>
          </p:cNvSpPr>
          <p:nvPr>
            <p:ph sz="quarter" idx="16" hasCustomPrompt="1"/>
          </p:nvPr>
        </p:nvSpPr>
        <p:spPr/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Enkät till politiker - Energieffektiviseringsföretagen</a:t>
            </a:r>
          </a:p>
        </p:txBody>
      </p:sp>
      <p:graphicFrame>
        <p:nvGraphicFramePr>
          <p:cNvPr id="7" name="Cont1"/>
          <p:cNvGraphicFramePr/>
          <p:nvPr/>
        </p:nvGraphicFramePr>
        <p:xfrm>
          <a:off x="467544" y="1454400"/>
          <a:ext cx="8207375" cy="484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 fontScale="90000"/>
          </a:bodyPr>
          <a:lstStyle>
            <a:lvl1pPr>
              <a:defRPr sz="22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6. Upplever du att det finns ett behov av renovering och energieffektivisering av kommunägda fastigheter i din kommun?</a:t>
            </a:r>
          </a:p>
        </p:txBody>
      </p:sp>
      <p:sp>
        <p:nvSpPr>
          <p:cNvPr id="5" name="RepTitle"/>
          <p:cNvSpPr>
            <a:spLocks noGrp="1"/>
          </p:cNvSpPr>
          <p:nvPr>
            <p:ph sz="quarter" idx="14" hasCustomPrompt="1"/>
          </p:nvPr>
        </p:nvSpPr>
        <p:spPr/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Enkät till politiker - Energieffektiviseringsföretagen</a:t>
            </a:r>
          </a:p>
        </p:txBody>
      </p:sp>
      <p:graphicFrame>
        <p:nvGraphicFramePr>
          <p:cNvPr id="6" name="New Table"/>
          <p:cNvGraphicFramePr>
            <a:graphicFrameLocks noGrp="1"/>
          </p:cNvGraphicFramePr>
          <p:nvPr/>
        </p:nvGraphicFramePr>
        <p:xfrm>
          <a:off x="467544" y="792000"/>
          <a:ext cx="8207375" cy="1463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03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3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Namn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Procent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Ja, ett stort behov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37,7%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Ja, ett visst behov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51,0%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Nej, inget större behov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4,3%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Vet ej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6,9%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N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2242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 fontScale="90000"/>
          </a:bodyPr>
          <a:lstStyle>
            <a:lvl1pPr>
              <a:defRPr lang="el-GR" sz="2200" kern="1200" cap="none" spc="-10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7. Känner du till att byggnadsägare sedan den 1 oktober 2021 kan ansöka om stöd för energieffektivisering i flerbostadshus? </a:t>
            </a:r>
          </a:p>
        </p:txBody>
      </p:sp>
      <p:sp>
        <p:nvSpPr>
          <p:cNvPr id="5" name="Pre"/>
          <p:cNvSpPr>
            <a:spLocks noGrp="1"/>
          </p:cNvSpPr>
          <p:nvPr>
            <p:ph sz="quarter" idx="14" hasCustomPrompt="1"/>
          </p:nvPr>
        </p:nvSpPr>
        <p:spPr/>
        <p:txBody>
          <a:bodyPr anchor="ctr">
            <a:normAutofit/>
          </a:bodyPr>
          <a:lstStyle>
            <a:lvl1pPr marL="11430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6. Känner du till att byggnadsägare sedan den 1 oktober 2021 kan ansöka om stöd för energieffektivisering i flerbostadshus?</a:t>
            </a:r>
          </a:p>
        </p:txBody>
      </p:sp>
      <p:sp>
        <p:nvSpPr>
          <p:cNvPr id="6" name="RepTitle"/>
          <p:cNvSpPr>
            <a:spLocks noGrp="1"/>
          </p:cNvSpPr>
          <p:nvPr>
            <p:ph sz="quarter" idx="16" hasCustomPrompt="1"/>
          </p:nvPr>
        </p:nvSpPr>
        <p:spPr/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Enkät till politiker - Energieffektiviseringsföretagen</a:t>
            </a:r>
          </a:p>
        </p:txBody>
      </p:sp>
      <p:graphicFrame>
        <p:nvGraphicFramePr>
          <p:cNvPr id="7" name="Cont1"/>
          <p:cNvGraphicFramePr/>
          <p:nvPr/>
        </p:nvGraphicFramePr>
        <p:xfrm>
          <a:off x="467544" y="1454400"/>
          <a:ext cx="8207375" cy="484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 fontScale="90000"/>
          </a:bodyPr>
          <a:lstStyle>
            <a:lvl1pPr>
              <a:defRPr sz="22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7. Känner du till att byggnadsägare sedan den 1 oktober 2021 kan ansöka om stöd för energieffektivisering i flerbostadshus? </a:t>
            </a:r>
          </a:p>
        </p:txBody>
      </p:sp>
      <p:sp>
        <p:nvSpPr>
          <p:cNvPr id="5" name="RepTitle"/>
          <p:cNvSpPr>
            <a:spLocks noGrp="1"/>
          </p:cNvSpPr>
          <p:nvPr>
            <p:ph sz="quarter" idx="14" hasCustomPrompt="1"/>
          </p:nvPr>
        </p:nvSpPr>
        <p:spPr/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Enkät till politiker - Energieffektiviseringsföretagen</a:t>
            </a:r>
          </a:p>
        </p:txBody>
      </p:sp>
      <p:graphicFrame>
        <p:nvGraphicFramePr>
          <p:cNvPr id="6" name="New Table"/>
          <p:cNvGraphicFramePr>
            <a:graphicFrameLocks noGrp="1"/>
          </p:cNvGraphicFramePr>
          <p:nvPr/>
        </p:nvGraphicFramePr>
        <p:xfrm>
          <a:off x="467544" y="792000"/>
          <a:ext cx="8207376" cy="975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03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3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Namn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Procent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Ja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37,4%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Nej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62,6%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N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2243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lang="en-US" sz="2200" kern="1200" cap="none" spc="-10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8. Eventuella övriga kommentarer:</a:t>
            </a:r>
          </a:p>
        </p:txBody>
      </p:sp>
      <p:sp>
        <p:nvSpPr>
          <p:cNvPr id="6" name="Pre"/>
          <p:cNvSpPr>
            <a:spLocks noGrp="1"/>
          </p:cNvSpPr>
          <p:nvPr>
            <p:ph sz="quarter" idx="16" hasCustomPrompt="1"/>
          </p:nvPr>
        </p:nvSpPr>
        <p:spPr/>
        <p:txBody>
          <a:bodyPr anchor="ctr"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r>
              <a:rPr lang="en-US"/>
              <a:t>Eventuella övriga kommentarer:</a:t>
            </a:r>
          </a:p>
        </p:txBody>
      </p:sp>
      <p:sp>
        <p:nvSpPr>
          <p:cNvPr id="7" name="RepTitle"/>
          <p:cNvSpPr>
            <a:spLocks noGrp="1"/>
          </p:cNvSpPr>
          <p:nvPr>
            <p:ph sz="quarter" idx="17" hasCustomPrompt="1"/>
          </p:nvPr>
        </p:nvSpPr>
        <p:spPr/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Enkät till politiker - Energieffektiviseringsföretagen</a:t>
            </a:r>
          </a:p>
        </p:txBody>
      </p:sp>
      <p:graphicFrame>
        <p:nvGraphicFramePr>
          <p:cNvPr id="8" name="Cont1"/>
          <p:cNvGraphicFramePr>
            <a:graphicFrameLocks noGrp="1"/>
          </p:cNvGraphicFramePr>
          <p:nvPr/>
        </p:nvGraphicFramePr>
        <p:xfrm>
          <a:off x="467544" y="1454400"/>
          <a:ext cx="8207375" cy="1615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07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sz="1000"/>
                        <a:t>Inget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Inga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—-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Jag kommer att flyta in i lägenhet som värms fjärrvärme och vars el produceras med sol paneler på tacket.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Ja det mycket bara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sz="1000" b="1"/>
                        <a:t>Gränsen för öppna svar har överskridits i den här PPTX-exporteringen. Endast 5 av dina svar kommer att visas. Vänligen välj att exportera i ett annat format för att visa samtliga öppna svar, eller kontakta din lokala Questbacksupport för ytterligare hjälp </a:t>
                      </a:r>
                    </a:p>
                  </a:txBody>
                  <a:tcPr>
                    <a:lnL w="0"/>
                    <a:lnR w="0"/>
                    <a:lnB w="0"/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 fontScale="90000"/>
          </a:bodyPr>
          <a:lstStyle>
            <a:lvl1pPr>
              <a:defRPr sz="22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1. Hur viktigt tycker du att det är med energieffektivisering för att klara lokala och nationella energi- och klimatmål?</a:t>
            </a:r>
          </a:p>
        </p:txBody>
      </p:sp>
      <p:sp>
        <p:nvSpPr>
          <p:cNvPr id="5" name="RepTitle"/>
          <p:cNvSpPr>
            <a:spLocks noGrp="1"/>
          </p:cNvSpPr>
          <p:nvPr>
            <p:ph sz="quarter" idx="14" hasCustomPrompt="1"/>
          </p:nvPr>
        </p:nvSpPr>
        <p:spPr/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Enkät till politiker - Energieffektiviseringsföretagen</a:t>
            </a:r>
          </a:p>
        </p:txBody>
      </p:sp>
      <p:graphicFrame>
        <p:nvGraphicFramePr>
          <p:cNvPr id="6" name="New Table"/>
          <p:cNvGraphicFramePr>
            <a:graphicFrameLocks noGrp="1"/>
          </p:cNvGraphicFramePr>
          <p:nvPr/>
        </p:nvGraphicFramePr>
        <p:xfrm>
          <a:off x="467544" y="792000"/>
          <a:ext cx="8207376" cy="17068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03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3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Namn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Procent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Mycket viktigt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67,4%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Ganska viktigt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25,7%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Ganska oviktigt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4,0%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Mycket oviktigt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2,2%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Vet ej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0,8%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N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2242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 fontScale="90000"/>
          </a:bodyPr>
          <a:lstStyle>
            <a:lvl1pPr>
              <a:defRPr lang="el-GR" sz="2200" kern="1200" cap="none" spc="-10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2. Har kommunen du är förtroendevald i uppsatta mål för energieffektivisering av fastigheter</a:t>
            </a:r>
          </a:p>
        </p:txBody>
      </p:sp>
      <p:sp>
        <p:nvSpPr>
          <p:cNvPr id="5" name="Pre"/>
          <p:cNvSpPr>
            <a:spLocks noGrp="1"/>
          </p:cNvSpPr>
          <p:nvPr>
            <p:ph sz="quarter" idx="14" hasCustomPrompt="1"/>
          </p:nvPr>
        </p:nvSpPr>
        <p:spPr/>
        <p:txBody>
          <a:bodyPr anchor="ctr">
            <a:normAutofit/>
          </a:bodyPr>
          <a:lstStyle>
            <a:lvl1pPr marL="11430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2. Har kommunen du är förtroendevald i uppsatta mål för energieffektivisering av fastigheter?</a:t>
            </a:r>
          </a:p>
        </p:txBody>
      </p:sp>
      <p:sp>
        <p:nvSpPr>
          <p:cNvPr id="6" name="RepTitle"/>
          <p:cNvSpPr>
            <a:spLocks noGrp="1"/>
          </p:cNvSpPr>
          <p:nvPr>
            <p:ph sz="quarter" idx="16" hasCustomPrompt="1"/>
          </p:nvPr>
        </p:nvSpPr>
        <p:spPr/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Enkät till politiker - Energieffektiviseringsföretagen</a:t>
            </a:r>
          </a:p>
        </p:txBody>
      </p:sp>
      <p:graphicFrame>
        <p:nvGraphicFramePr>
          <p:cNvPr id="7" name="Cont1"/>
          <p:cNvGraphicFramePr/>
          <p:nvPr/>
        </p:nvGraphicFramePr>
        <p:xfrm>
          <a:off x="467544" y="1454400"/>
          <a:ext cx="8207375" cy="484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 fontScale="90000"/>
          </a:bodyPr>
          <a:lstStyle>
            <a:lvl1pPr>
              <a:defRPr sz="22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2. Har kommunen du är förtroendevald i uppsatta mål för energieffektivisering av fastigheter</a:t>
            </a:r>
          </a:p>
        </p:txBody>
      </p:sp>
      <p:sp>
        <p:nvSpPr>
          <p:cNvPr id="5" name="RepTitle"/>
          <p:cNvSpPr>
            <a:spLocks noGrp="1"/>
          </p:cNvSpPr>
          <p:nvPr>
            <p:ph sz="quarter" idx="14" hasCustomPrompt="1"/>
          </p:nvPr>
        </p:nvSpPr>
        <p:spPr/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Enkät till politiker - Energieffektiviseringsföretagen</a:t>
            </a:r>
          </a:p>
        </p:txBody>
      </p:sp>
      <p:graphicFrame>
        <p:nvGraphicFramePr>
          <p:cNvPr id="6" name="New Table"/>
          <p:cNvGraphicFramePr>
            <a:graphicFrameLocks noGrp="1"/>
          </p:cNvGraphicFramePr>
          <p:nvPr/>
        </p:nvGraphicFramePr>
        <p:xfrm>
          <a:off x="467544" y="792000"/>
          <a:ext cx="8207376" cy="1219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03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3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Namn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Procent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Ja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48,5%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Nej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15,8%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Vet ej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35,7%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N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2242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 fontScale="90000"/>
          </a:bodyPr>
          <a:lstStyle>
            <a:lvl1pPr>
              <a:defRPr lang="el-GR" sz="2200" kern="1200" cap="none" spc="-10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3. Hur mycket energi tror du kan sparas genom att energieffektivisera kommunens egna fastigheter? </a:t>
            </a:r>
          </a:p>
        </p:txBody>
      </p:sp>
      <p:sp>
        <p:nvSpPr>
          <p:cNvPr id="5" name="Pre"/>
          <p:cNvSpPr>
            <a:spLocks noGrp="1"/>
          </p:cNvSpPr>
          <p:nvPr>
            <p:ph sz="quarter" idx="14" hasCustomPrompt="1"/>
          </p:nvPr>
        </p:nvSpPr>
        <p:spPr/>
        <p:txBody>
          <a:bodyPr anchor="ctr">
            <a:normAutofit/>
          </a:bodyPr>
          <a:lstStyle>
            <a:lvl1pPr marL="11430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3. Hur mycket energi tror du kan sparas genom att energieffektivisera kommunens egna fastigheter?</a:t>
            </a:r>
          </a:p>
        </p:txBody>
      </p:sp>
      <p:sp>
        <p:nvSpPr>
          <p:cNvPr id="6" name="RepTitle"/>
          <p:cNvSpPr>
            <a:spLocks noGrp="1"/>
          </p:cNvSpPr>
          <p:nvPr>
            <p:ph sz="quarter" idx="16" hasCustomPrompt="1"/>
          </p:nvPr>
        </p:nvSpPr>
        <p:spPr/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Enkät till politiker - Energieffektiviseringsföretagen</a:t>
            </a:r>
          </a:p>
        </p:txBody>
      </p:sp>
      <p:graphicFrame>
        <p:nvGraphicFramePr>
          <p:cNvPr id="7" name="Cont1"/>
          <p:cNvGraphicFramePr/>
          <p:nvPr/>
        </p:nvGraphicFramePr>
        <p:xfrm>
          <a:off x="467544" y="1454400"/>
          <a:ext cx="8207375" cy="484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 fontScale="90000"/>
          </a:bodyPr>
          <a:lstStyle>
            <a:lvl1pPr>
              <a:defRPr sz="22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3. Hur mycket energi tror du kan sparas genom att energieffektivisera kommunens egna fastigheter? </a:t>
            </a:r>
          </a:p>
        </p:txBody>
      </p:sp>
      <p:sp>
        <p:nvSpPr>
          <p:cNvPr id="5" name="RepTitle"/>
          <p:cNvSpPr>
            <a:spLocks noGrp="1"/>
          </p:cNvSpPr>
          <p:nvPr>
            <p:ph sz="quarter" idx="14" hasCustomPrompt="1"/>
          </p:nvPr>
        </p:nvSpPr>
        <p:spPr/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Enkät till politiker - Energieffektiviseringsföretagen</a:t>
            </a:r>
          </a:p>
        </p:txBody>
      </p:sp>
      <p:graphicFrame>
        <p:nvGraphicFramePr>
          <p:cNvPr id="6" name="New Table"/>
          <p:cNvGraphicFramePr>
            <a:graphicFrameLocks noGrp="1"/>
          </p:cNvGraphicFramePr>
          <p:nvPr/>
        </p:nvGraphicFramePr>
        <p:xfrm>
          <a:off x="467544" y="792000"/>
          <a:ext cx="8207375" cy="17068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03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3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Namn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Procent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0–10 % av energianvändningen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9,1%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10–30 % av energianvändningen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48,7%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30–50 % av energianvändningen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22,4%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Mer än 50 % av energianvändningen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3,5%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Vet ej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16,3%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N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2242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 fontScale="90000"/>
          </a:bodyPr>
          <a:lstStyle>
            <a:lvl1pPr>
              <a:defRPr lang="el-GR" sz="2200" kern="1200" cap="none" spc="-10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4. Vilka tycker du är de viktigaste fördelarna med att energieffektivisera fastigheter?</a:t>
            </a:r>
          </a:p>
        </p:txBody>
      </p:sp>
      <p:sp>
        <p:nvSpPr>
          <p:cNvPr id="5" name="Pre"/>
          <p:cNvSpPr>
            <a:spLocks noGrp="1"/>
          </p:cNvSpPr>
          <p:nvPr>
            <p:ph sz="quarter" idx="14" hasCustomPrompt="1"/>
          </p:nvPr>
        </p:nvSpPr>
        <p:spPr/>
        <p:txBody>
          <a:bodyPr anchor="ctr">
            <a:normAutofit fontScale="92500" lnSpcReduction="10000"/>
          </a:bodyPr>
          <a:lstStyle>
            <a:lvl1pPr marL="11430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4. Vilka tycker du är de viktigaste fördelarna med att energieffektivisera fastigheter? 
Ange max 3 alternativ.</a:t>
            </a:r>
          </a:p>
        </p:txBody>
      </p:sp>
      <p:sp>
        <p:nvSpPr>
          <p:cNvPr id="6" name="RepTitle"/>
          <p:cNvSpPr>
            <a:spLocks noGrp="1"/>
          </p:cNvSpPr>
          <p:nvPr>
            <p:ph sz="quarter" idx="16" hasCustomPrompt="1"/>
          </p:nvPr>
        </p:nvSpPr>
        <p:spPr/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Enkät till politiker - Energieffektiviseringsföretagen</a:t>
            </a:r>
          </a:p>
        </p:txBody>
      </p:sp>
      <p:graphicFrame>
        <p:nvGraphicFramePr>
          <p:cNvPr id="7" name="Cont1"/>
          <p:cNvGraphicFramePr/>
          <p:nvPr/>
        </p:nvGraphicFramePr>
        <p:xfrm>
          <a:off x="467544" y="1454400"/>
          <a:ext cx="8207375" cy="484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 fontScale="90000"/>
          </a:bodyPr>
          <a:lstStyle>
            <a:lvl1pPr>
              <a:defRPr sz="22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4. Vilka tycker du är de viktigaste fördelarna med att energieffektivisera fastigheter?</a:t>
            </a:r>
          </a:p>
        </p:txBody>
      </p:sp>
      <p:sp>
        <p:nvSpPr>
          <p:cNvPr id="5" name="RepTitle"/>
          <p:cNvSpPr>
            <a:spLocks noGrp="1"/>
          </p:cNvSpPr>
          <p:nvPr>
            <p:ph sz="quarter" idx="14" hasCustomPrompt="1"/>
          </p:nvPr>
        </p:nvSpPr>
        <p:spPr/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Enkät till politiker - Energieffektiviseringsföretagen</a:t>
            </a:r>
          </a:p>
        </p:txBody>
      </p:sp>
      <p:graphicFrame>
        <p:nvGraphicFramePr>
          <p:cNvPr id="6" name="New Table"/>
          <p:cNvGraphicFramePr>
            <a:graphicFrameLocks noGrp="1"/>
          </p:cNvGraphicFramePr>
          <p:nvPr/>
        </p:nvGraphicFramePr>
        <p:xfrm>
          <a:off x="467544" y="792000"/>
          <a:ext cx="8207375" cy="2438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03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3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Namn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Procent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Driftkostnader blir lägre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78,5%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Belastningen på elnätet minskar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39,5%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Underhållsbehovet minskar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6,1%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Inomhusmiljön blir bättre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9,9%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Utsläpp som påverkar klimat och miljö blir lägre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66,8%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Fastighetens värde ökar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10,7%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Minskad resursanvädning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55,5%</a:t>
                      </a:r>
                    </a:p>
                  </a:txBody>
                  <a:tcPr>
                    <a:lnL w="0"/>
                    <a:lnR w="0"/>
                    <a:lnT w="0"/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Annat, nämligen: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1,4%</a:t>
                      </a:r>
                    </a:p>
                  </a:txBody>
                  <a:tcPr>
                    <a:lnL w="0"/>
                    <a:lnR w="0"/>
                    <a:lnT w="0"/>
                    <a:lnB w="12700">
                      <a:solidFill>
                        <a:srgbClr val="B4B4B4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rPr b="1"/>
                        <a:t>N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tc>
                  <a:txBody>
                    <a:bodyPr/>
                    <a:lstStyle/>
                    <a:p>
                      <a:pPr>
                        <a:defRPr sz="1000"/>
                      </a:pPr>
                      <a:r>
                        <a:t>2242</a:t>
                      </a:r>
                    </a:p>
                  </a:txBody>
                  <a:tcPr>
                    <a:lnL w="0"/>
                    <a:lnR w="0"/>
                    <a:lnT w="12700">
                      <a:solidFill>
                        <a:srgbClr val="B4B4B4"/>
                      </a:solidFill>
                    </a:lnT>
                    <a:lnB w="0"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lang="en-US" sz="2200" kern="1200" cap="none" spc="-10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5. Annat, nämligen:</a:t>
            </a:r>
          </a:p>
        </p:txBody>
      </p:sp>
      <p:sp>
        <p:nvSpPr>
          <p:cNvPr id="6" name="RepTitle"/>
          <p:cNvSpPr>
            <a:spLocks noGrp="1"/>
          </p:cNvSpPr>
          <p:nvPr>
            <p:ph sz="quarter" idx="16" hasCustomPrompt="1"/>
          </p:nvPr>
        </p:nvSpPr>
        <p:spPr/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/>
              <a:t>Enkät till politiker - Energieffektiviseringsföretagen</a:t>
            </a:r>
          </a:p>
        </p:txBody>
      </p:sp>
      <p:graphicFrame>
        <p:nvGraphicFramePr>
          <p:cNvPr id="7" name="Cont1"/>
          <p:cNvGraphicFramePr>
            <a:graphicFrameLocks noGrp="1"/>
          </p:cNvGraphicFramePr>
          <p:nvPr/>
        </p:nvGraphicFramePr>
        <p:xfrm>
          <a:off x="467544" y="792001"/>
          <a:ext cx="8207375" cy="5273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07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sz="1000"/>
                        <a:t>Ett måste för att nå miljö-och klimatmålen och för ett ur alla aspekter ett hållbart samhälle.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Långsiktigt hållbar utveckling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El frigörs för andra verksamheter som måste elktrifieras i framtiden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Motståndskraften mot störningar i energiförsörjningen ökar.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Mer energi blir tillgängligt fört det ökade behovet till industri och fordon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Bidrar till att öka medvetenheten om behovet av att minska vårt  resursförbruk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Trovärdighet mot invånarna i kommunen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Ingen av ovanstående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Driftskostnaderna blir lägre samtidigt som Sundsvalls energibolags vinst blir lägre. Nollsummespel!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Kostar för mycket och ger troligen mycket mycket liten effekt på klimatet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Energieffektivisering av fastigheter ser jag som en del i ett större sammanhang för att bromsa en ökad energikonsumtion med alla efter som det för med sig, allt från olika påverkan till elförsörjning och distribution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Svårt att göra ytterligare energieffektiviseringar på våra gamla skruttiga fastigheter. Prioriterat att göra viktigare underhåll så att det t.ex. inte regnar in!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Skickar signal om värnandet av miljön och skattebetalarnas medel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Det ena ger det andra i hela kedjan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kommunen föregår med gott exempel och bidrar till energieffektiviseringen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Minskad ventilation kan tvärtom leda till sämre inomhusmiljö.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0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Minska ytan är viktigast. Effektiviseringar har ofta ätits upp av ökad yta.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installera  solceller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Beror på vilka åtgärder som vidtas.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sz="1000"/>
                        <a:t>Tycker inte om frågor där jag ser vad resultatet av enkäten ska bli</a:t>
                      </a:r>
                    </a:p>
                  </a:txBody>
                  <a:tcPr>
                    <a:solidFill>
                      <a:prstClr val="black">
                        <a:lumOff val="100000"/>
                        <a:lumOff val="100000"/>
                      </a:prst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/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Powered by www.questback.com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/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2021-11-01 14:10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5.17"/>
  <p:tag name="AS_TITLE" val="Aspose.Slides for .NET 4.0"/>
  <p:tag name="AS_VERSION" val="17.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">
      <a:majorFont>
        <a:latin typeface="Cambria"/>
        <a:ea typeface="Arial"/>
        <a:cs typeface="Arial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BCCCD2BB883AD47BE228B37DAF13378" ma:contentTypeVersion="13" ma:contentTypeDescription="Skapa ett nytt dokument." ma:contentTypeScope="" ma:versionID="1ea28e1edf6e9b76905d336f699ff7f1">
  <xsd:schema xmlns:xsd="http://www.w3.org/2001/XMLSchema" xmlns:xs="http://www.w3.org/2001/XMLSchema" xmlns:p="http://schemas.microsoft.com/office/2006/metadata/properties" xmlns:ns2="11c2c8da-e8f3-4c5f-b749-15f521f250a4" xmlns:ns3="df9b3c48-0366-4997-8c47-c5ee0140a1b1" targetNamespace="http://schemas.microsoft.com/office/2006/metadata/properties" ma:root="true" ma:fieldsID="f04bb0a1184f1e7405681a3642de899a" ns2:_="" ns3:_="">
    <xsd:import namespace="11c2c8da-e8f3-4c5f-b749-15f521f250a4"/>
    <xsd:import namespace="df9b3c48-0366-4997-8c47-c5ee0140a1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c2c8da-e8f3-4c5f-b749-15f521f250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9b3c48-0366-4997-8c47-c5ee0140a1b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F621C59-6C92-4656-9F40-B6EAAEC04DF4}"/>
</file>

<file path=customXml/itemProps2.xml><?xml version="1.0" encoding="utf-8"?>
<ds:datastoreItem xmlns:ds="http://schemas.openxmlformats.org/officeDocument/2006/customXml" ds:itemID="{62CAED4E-F64D-4870-91EB-59660C8DE81B}"/>
</file>

<file path=customXml/itemProps3.xml><?xml version="1.0" encoding="utf-8"?>
<ds:datastoreItem xmlns:ds="http://schemas.openxmlformats.org/officeDocument/2006/customXml" ds:itemID="{A5EACDC0-A519-4E70-950C-1F86F4EF4261}"/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935</TotalTime>
  <Words>1148</Words>
  <Application>Microsoft Office PowerPoint</Application>
  <PresentationFormat>Bildspel på skärmen (4:3)</PresentationFormat>
  <Paragraphs>188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8" baseType="lpstr">
      <vt:lpstr>Arial</vt:lpstr>
      <vt:lpstr>Calibri</vt:lpstr>
      <vt:lpstr>Adjacency</vt:lpstr>
      <vt:lpstr>1. Hur viktigt tycker du att det är med energieffektivisering för att klara lokala och nationella energi- och klimatmål?</vt:lpstr>
      <vt:lpstr>1. Hur viktigt tycker du att det är med energieffektivisering för att klara lokala och nationella energi- och klimatmål?</vt:lpstr>
      <vt:lpstr>2. Har kommunen du är förtroendevald i uppsatta mål för energieffektivisering av fastigheter</vt:lpstr>
      <vt:lpstr>2. Har kommunen du är förtroendevald i uppsatta mål för energieffektivisering av fastigheter</vt:lpstr>
      <vt:lpstr>3. Hur mycket energi tror du kan sparas genom att energieffektivisera kommunens egna fastigheter? </vt:lpstr>
      <vt:lpstr>3. Hur mycket energi tror du kan sparas genom att energieffektivisera kommunens egna fastigheter? </vt:lpstr>
      <vt:lpstr>4. Vilka tycker du är de viktigaste fördelarna med att energieffektivisera fastigheter?</vt:lpstr>
      <vt:lpstr>4. Vilka tycker du är de viktigaste fördelarna med att energieffektivisera fastigheter?</vt:lpstr>
      <vt:lpstr>5. Annat, nämligen:</vt:lpstr>
      <vt:lpstr>5. Annat, nämligen:</vt:lpstr>
      <vt:lpstr>6. Upplever du att det finns ett behov av renovering och energieffektivisering av kommunägda fastigheter i din kommun?</vt:lpstr>
      <vt:lpstr>6. Upplever du att det finns ett behov av renovering och energieffektivisering av kommunägda fastigheter i din kommun?</vt:lpstr>
      <vt:lpstr>7. Känner du till att byggnadsägare sedan den 1 oktober 2021 kan ansöka om stöd för energieffektivisering i flerbostadshus? </vt:lpstr>
      <vt:lpstr>7. Känner du till att byggnadsägare sedan den 1 oktober 2021 kan ansöka om stöd för energieffektivisering i flerbostadshus? </vt:lpstr>
      <vt:lpstr>8. Eventuella övriga kommentarer: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Maria-Elsa Salvo</dc:creator>
  <cp:lastModifiedBy>Jessica Henryson</cp:lastModifiedBy>
  <cp:revision>388</cp:revision>
  <cp:lastPrinted>2021-11-01T13:16:08Z</cp:lastPrinted>
  <dcterms:created xsi:type="dcterms:W3CDTF">2013-05-14T13:56:12Z</dcterms:created>
  <dcterms:modified xsi:type="dcterms:W3CDTF">2021-11-02T15:45:08Z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0x010100BBCCCD2BB883AD47BE228B37DAF13378</vt:lpwstr>
  </property>
</Properties>
</file>